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35"/>
  </p:notesMasterIdLst>
  <p:handoutMasterIdLst>
    <p:handoutMasterId r:id="rId36"/>
  </p:handoutMasterIdLst>
  <p:sldIdLst>
    <p:sldId id="310" r:id="rId2"/>
    <p:sldId id="311" r:id="rId3"/>
    <p:sldId id="312" r:id="rId4"/>
    <p:sldId id="313" r:id="rId5"/>
    <p:sldId id="314" r:id="rId6"/>
    <p:sldId id="264" r:id="rId7"/>
    <p:sldId id="256" r:id="rId8"/>
    <p:sldId id="315" r:id="rId9"/>
    <p:sldId id="318" r:id="rId10"/>
    <p:sldId id="268" r:id="rId11"/>
    <p:sldId id="322" r:id="rId12"/>
    <p:sldId id="271" r:id="rId13"/>
    <p:sldId id="272" r:id="rId14"/>
    <p:sldId id="307" r:id="rId15"/>
    <p:sldId id="308" r:id="rId16"/>
    <p:sldId id="275" r:id="rId17"/>
    <p:sldId id="276" r:id="rId18"/>
    <p:sldId id="277" r:id="rId19"/>
    <p:sldId id="281" r:id="rId20"/>
    <p:sldId id="291" r:id="rId21"/>
    <p:sldId id="297" r:id="rId22"/>
    <p:sldId id="298" r:id="rId23"/>
    <p:sldId id="296" r:id="rId24"/>
    <p:sldId id="316" r:id="rId25"/>
    <p:sldId id="299" r:id="rId26"/>
    <p:sldId id="321" r:id="rId27"/>
    <p:sldId id="320" r:id="rId28"/>
    <p:sldId id="258" r:id="rId29"/>
    <p:sldId id="259" r:id="rId30"/>
    <p:sldId id="260" r:id="rId31"/>
    <p:sldId id="261" r:id="rId32"/>
    <p:sldId id="262" r:id="rId33"/>
    <p:sldId id="263" r:id="rId3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ltz,Sarah" initials="S" lastIdx="1" clrIdx="0">
    <p:extLst/>
  </p:cmAuthor>
  <p:cmAuthor id="2" name="Steltz,Sarah" initials="S [2]" lastIdx="1" clrIdx="1">
    <p:extLst/>
  </p:cmAuthor>
  <p:cmAuthor id="3" name="Steltz,Sarah" initials="S [3]" lastIdx="1" clrIdx="2">
    <p:extLst/>
  </p:cmAuthor>
  <p:cmAuthor id="4" name="Steltz,Sarah" initials="S [4]"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99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p:restoredTop sz="86424"/>
  </p:normalViewPr>
  <p:slideViewPr>
    <p:cSldViewPr snapToGrid="0" snapToObjects="1">
      <p:cViewPr varScale="1">
        <p:scale>
          <a:sx n="100" d="100"/>
          <a:sy n="100" d="100"/>
        </p:scale>
        <p:origin x="1026"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9" d="100"/>
          <a:sy n="99" d="100"/>
        </p:scale>
        <p:origin x="357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0D273A2E-DCAB-418F-AED7-6AA34278279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 xmlns:a16="http://schemas.microsoft.com/office/drawing/2014/main" id="{7B6BCC9C-42FE-43B1-82DA-CB8A80E4607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F904699-BB59-445C-93B0-7D22F23BDB9B}" type="datetimeFigureOut">
              <a:rPr lang="en-US" smtClean="0"/>
              <a:t>12/8/2017</a:t>
            </a:fld>
            <a:endParaRPr lang="en-US"/>
          </a:p>
        </p:txBody>
      </p:sp>
      <p:sp>
        <p:nvSpPr>
          <p:cNvPr id="4" name="Footer Placeholder 3">
            <a:extLst>
              <a:ext uri="{FF2B5EF4-FFF2-40B4-BE49-F238E27FC236}">
                <a16:creationId xmlns="" xmlns:a16="http://schemas.microsoft.com/office/drawing/2014/main" id="{09AE6268-5804-4680-B9C2-BA194BBF7B5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 xmlns:a16="http://schemas.microsoft.com/office/drawing/2014/main" id="{7AC06988-6C00-43D8-95A9-D5F3EFCBF51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F50EB36D-9CCF-4256-B869-3AB640B3568A}" type="slidenum">
              <a:rPr lang="en-US" smtClean="0"/>
              <a:t>‹#›</a:t>
            </a:fld>
            <a:endParaRPr lang="en-US"/>
          </a:p>
        </p:txBody>
      </p:sp>
    </p:spTree>
    <p:extLst>
      <p:ext uri="{BB962C8B-B14F-4D97-AF65-F5344CB8AC3E}">
        <p14:creationId xmlns:p14="http://schemas.microsoft.com/office/powerpoint/2010/main" val="2637139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3E538B5-7A54-454A-9632-BBF66B88D4A2}" type="datetimeFigureOut">
              <a:rPr lang="en-US" smtClean="0"/>
              <a:t>12/8/2017</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79C7F9C-BB45-D44F-8DBB-434B584D5666}" type="slidenum">
              <a:rPr lang="en-US" smtClean="0"/>
              <a:t>‹#›</a:t>
            </a:fld>
            <a:endParaRPr lang="en-US"/>
          </a:p>
        </p:txBody>
      </p:sp>
    </p:spTree>
    <p:extLst>
      <p:ext uri="{BB962C8B-B14F-4D97-AF65-F5344CB8AC3E}">
        <p14:creationId xmlns:p14="http://schemas.microsoft.com/office/powerpoint/2010/main" val="364377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a:latin typeface="Calibri"/>
              </a:rPr>
              <a:t>laid out the 3 dimensions</a:t>
            </a:r>
            <a:br>
              <a:rPr lang="en-US">
                <a:latin typeface="Calibri"/>
              </a:rPr>
            </a:br>
            <a:endParaRPr lang="en-US">
              <a:latin typeface="Calibri"/>
            </a:endParaRPr>
          </a:p>
          <a:p>
            <a:r>
              <a:rPr lang="en-US">
                <a:latin typeface="Calibri"/>
              </a:rPr>
              <a:t>My role to integrate across these dimensions</a:t>
            </a:r>
          </a:p>
          <a:p>
            <a:r>
              <a:rPr lang="en-US">
                <a:latin typeface="Calibri"/>
              </a:rPr>
              <a:t>Drexel unusual in that there is much less split between academic and administrative; we function as a whole</a:t>
            </a:r>
          </a:p>
        </p:txBody>
      </p:sp>
      <p:sp>
        <p:nvSpPr>
          <p:cNvPr id="4" name="Slide Number Placeholder 3"/>
          <p:cNvSpPr>
            <a:spLocks noGrp="1"/>
          </p:cNvSpPr>
          <p:nvPr>
            <p:ph type="sldNum" sz="quarter" idx="10"/>
          </p:nvPr>
        </p:nvSpPr>
        <p:spPr/>
        <p:txBody>
          <a:bodyPr/>
          <a:lstStyle/>
          <a:p>
            <a:fld id="{3BB4E4C3-5278-4F81-B01C-1EF1495F47EC}" type="slidenum">
              <a:rPr lang="en-US" smtClean="0"/>
              <a:t>6</a:t>
            </a:fld>
            <a:endParaRPr lang="en-US"/>
          </a:p>
        </p:txBody>
      </p:sp>
    </p:spTree>
    <p:extLst>
      <p:ext uri="{BB962C8B-B14F-4D97-AF65-F5344CB8AC3E}">
        <p14:creationId xmlns:p14="http://schemas.microsoft.com/office/powerpoint/2010/main" val="52690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6C7519-CCF6-DC46-8B48-0C7A18441431}" type="slidenum">
              <a:rPr lang="en-US" smtClean="0"/>
              <a:t>18</a:t>
            </a:fld>
            <a:endParaRPr lang="en-US"/>
          </a:p>
        </p:txBody>
      </p:sp>
    </p:spTree>
    <p:extLst>
      <p:ext uri="{BB962C8B-B14F-4D97-AF65-F5344CB8AC3E}">
        <p14:creationId xmlns:p14="http://schemas.microsoft.com/office/powerpoint/2010/main" val="134715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baseline="0" dirty="0">
                <a:latin typeface="Calibri"/>
              </a:rPr>
              <a:t>Depends on changing our business practice, as well as our policies and approach</a:t>
            </a:r>
          </a:p>
          <a:p>
            <a:r>
              <a:rPr lang="en-US" baseline="0" dirty="0">
                <a:latin typeface="Calibri"/>
              </a:rPr>
              <a:t/>
            </a:r>
            <a:br>
              <a:rPr lang="en-US" baseline="0" dirty="0">
                <a:latin typeface="Calibri"/>
              </a:rPr>
            </a:br>
            <a:endParaRPr lang="en-US" baseline="0" dirty="0">
              <a:latin typeface="Calibri"/>
            </a:endParaRPr>
          </a:p>
          <a:p>
            <a:r>
              <a:rPr lang="en-US" baseline="0" dirty="0">
                <a:latin typeface="Calibri"/>
              </a:rPr>
              <a:t>Significant institutionalization in past 5 years</a:t>
            </a: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FD338575-2DAC-48DE-9A92-A89BFA125290}" type="slidenum">
              <a:rPr lang="en-US" smtClean="0"/>
              <a:t>20</a:t>
            </a:fld>
            <a:endParaRPr lang="en-US"/>
          </a:p>
        </p:txBody>
      </p:sp>
    </p:spTree>
    <p:extLst>
      <p:ext uri="{BB962C8B-B14F-4D97-AF65-F5344CB8AC3E}">
        <p14:creationId xmlns:p14="http://schemas.microsoft.com/office/powerpoint/2010/main" val="106976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defTabSz="999284">
              <a:defRPr/>
            </a:pPr>
            <a:endParaRPr lang="en-US" dirty="0"/>
          </a:p>
          <a:p>
            <a:pPr defTabSz="999284">
              <a:defRPr/>
            </a:pPr>
            <a:r>
              <a:rPr lang="en-US" b="1" dirty="0"/>
              <a:t>Data</a:t>
            </a:r>
            <a:r>
              <a:rPr lang="en-US" dirty="0"/>
              <a:t> – through a partnership with human resources we are currently pulling the following data to gain an understanding of human capital patterns and the job interests of West Philadelphians:</a:t>
            </a:r>
          </a:p>
          <a:p>
            <a:pPr defTabSz="999284">
              <a:defRPr/>
            </a:pPr>
            <a:endParaRPr lang="en-US" dirty="0"/>
          </a:p>
          <a:p>
            <a:pPr defTabSz="999284">
              <a:defRPr/>
            </a:pPr>
            <a:r>
              <a:rPr lang="en-US" dirty="0"/>
              <a:t>-most posted positions</a:t>
            </a:r>
          </a:p>
          <a:p>
            <a:pPr defTabSz="999284">
              <a:defRPr/>
            </a:pPr>
            <a:r>
              <a:rPr lang="en-US" dirty="0"/>
              <a:t>-most terminated positions</a:t>
            </a:r>
          </a:p>
          <a:p>
            <a:pPr defTabSz="999284">
              <a:defRPr/>
            </a:pPr>
            <a:r>
              <a:rPr lang="en-US" dirty="0"/>
              <a:t>-positions most commonly applied to by West Philadelphians</a:t>
            </a:r>
          </a:p>
          <a:p>
            <a:pPr defTabSz="999284">
              <a:defRPr/>
            </a:pPr>
            <a:r>
              <a:rPr lang="en-US" dirty="0"/>
              <a:t>-job category of local residents (administrative, facilities, professional, etc.) and average wage of local residents</a:t>
            </a:r>
          </a:p>
          <a:p>
            <a:pPr defTabSz="999284">
              <a:defRPr/>
            </a:pPr>
            <a:r>
              <a:rPr lang="en-US" dirty="0"/>
              <a:t>-number of local residents employed at Drexel</a:t>
            </a:r>
          </a:p>
          <a:p>
            <a:pPr defTabSz="999284">
              <a:defRPr/>
            </a:pPr>
            <a:endParaRPr lang="en-US" dirty="0"/>
          </a:p>
          <a:p>
            <a:pPr defTabSz="999284">
              <a:defRPr/>
            </a:pPr>
            <a:r>
              <a:rPr lang="en-US" dirty="0"/>
              <a:t>By examining this data we are able to determine positions that are of interest to local residents (most commonly applied to positions) and areas where trained employees might be beneficial to the university. By leveraging dollars from the public workforce system we are able to run customized trainings at a fraction of the cost. </a:t>
            </a:r>
          </a:p>
          <a:p>
            <a:pPr defTabSz="999284">
              <a:defRPr/>
            </a:pPr>
            <a:endParaRPr lang="en-US" dirty="0"/>
          </a:p>
          <a:p>
            <a:pPr defTabSz="999284">
              <a:defRPr/>
            </a:pPr>
            <a:endParaRPr lang="en-US" b="1" dirty="0"/>
          </a:p>
          <a:p>
            <a:pPr defTabSz="999284">
              <a:defRPr/>
            </a:pPr>
            <a:r>
              <a:rPr lang="en-US" b="1" dirty="0"/>
              <a:t>Adult Education @ Dornsife </a:t>
            </a:r>
            <a:r>
              <a:rPr lang="en-US" dirty="0"/>
              <a:t>– Adult Basic Education </a:t>
            </a:r>
            <a:r>
              <a:rPr lang="en-US" dirty="0">
                <a:sym typeface="Wingdings"/>
              </a:rPr>
              <a:t> GED Prep  Helms  Career </a:t>
            </a:r>
            <a:endParaRPr lang="en-US" dirty="0"/>
          </a:p>
          <a:p>
            <a:endParaRPr lang="en-US" dirty="0"/>
          </a:p>
        </p:txBody>
      </p:sp>
      <p:sp>
        <p:nvSpPr>
          <p:cNvPr id="4" name="Slide Number Placeholder 3"/>
          <p:cNvSpPr>
            <a:spLocks noGrp="1"/>
          </p:cNvSpPr>
          <p:nvPr>
            <p:ph type="sldNum" sz="quarter" idx="10"/>
          </p:nvPr>
        </p:nvSpPr>
        <p:spPr/>
        <p:txBody>
          <a:bodyPr/>
          <a:lstStyle/>
          <a:p>
            <a:fld id="{FD338575-2DAC-48DE-9A92-A89BFA125290}" type="slidenum">
              <a:rPr lang="en-US" smtClean="0"/>
              <a:t>21</a:t>
            </a:fld>
            <a:endParaRPr lang="en-US" dirty="0"/>
          </a:p>
        </p:txBody>
      </p:sp>
    </p:spTree>
    <p:extLst>
      <p:ext uri="{BB962C8B-B14F-4D97-AF65-F5344CB8AC3E}">
        <p14:creationId xmlns:p14="http://schemas.microsoft.com/office/powerpoint/2010/main" val="37575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defTabSz="999284">
              <a:defRPr/>
            </a:pPr>
            <a:endParaRPr lang="en-US" dirty="0"/>
          </a:p>
          <a:p>
            <a:pPr defTabSz="999284">
              <a:defRPr/>
            </a:pPr>
            <a:r>
              <a:rPr lang="en-US" b="1" dirty="0"/>
              <a:t>Data</a:t>
            </a:r>
            <a:r>
              <a:rPr lang="en-US" dirty="0"/>
              <a:t> – through a partnership with human resources we are currently pulling the following data to gain an understanding of human capital patterns and the job interests of West Philadelphians:</a:t>
            </a:r>
          </a:p>
          <a:p>
            <a:pPr defTabSz="999284">
              <a:defRPr/>
            </a:pPr>
            <a:endParaRPr lang="en-US" dirty="0"/>
          </a:p>
          <a:p>
            <a:pPr defTabSz="999284">
              <a:defRPr/>
            </a:pPr>
            <a:r>
              <a:rPr lang="en-US" dirty="0"/>
              <a:t>-most posted positions</a:t>
            </a:r>
          </a:p>
          <a:p>
            <a:pPr defTabSz="999284">
              <a:defRPr/>
            </a:pPr>
            <a:r>
              <a:rPr lang="en-US" dirty="0"/>
              <a:t>-most terminated positions</a:t>
            </a:r>
          </a:p>
          <a:p>
            <a:pPr defTabSz="999284">
              <a:defRPr/>
            </a:pPr>
            <a:r>
              <a:rPr lang="en-US" dirty="0"/>
              <a:t>-positions most commonly applied to by West Philadelphians</a:t>
            </a:r>
          </a:p>
          <a:p>
            <a:pPr defTabSz="999284">
              <a:defRPr/>
            </a:pPr>
            <a:r>
              <a:rPr lang="en-US" dirty="0"/>
              <a:t>-job category of local residents (administrative, facilities, professional, etc.) and average wage of local residents</a:t>
            </a:r>
          </a:p>
          <a:p>
            <a:pPr defTabSz="999284">
              <a:defRPr/>
            </a:pPr>
            <a:r>
              <a:rPr lang="en-US" dirty="0"/>
              <a:t>-number of local residents employed at Drexel</a:t>
            </a:r>
          </a:p>
          <a:p>
            <a:pPr defTabSz="999284">
              <a:defRPr/>
            </a:pPr>
            <a:endParaRPr lang="en-US" dirty="0"/>
          </a:p>
          <a:p>
            <a:pPr defTabSz="999284">
              <a:defRPr/>
            </a:pPr>
            <a:r>
              <a:rPr lang="en-US" dirty="0"/>
              <a:t>By examining this data we are able to determine positions that are of interest to local residents (most commonly applied to positions) and areas where trained employees might be beneficial to the university. By leveraging dollars from the public workforce system we are able to run customized trainings at a fraction of the cost. </a:t>
            </a:r>
          </a:p>
          <a:p>
            <a:pPr defTabSz="999284">
              <a:defRPr/>
            </a:pPr>
            <a:endParaRPr lang="en-US" dirty="0"/>
          </a:p>
          <a:p>
            <a:pPr defTabSz="999284">
              <a:defRPr/>
            </a:pPr>
            <a:endParaRPr lang="en-US" b="1" dirty="0"/>
          </a:p>
          <a:p>
            <a:pPr defTabSz="999284">
              <a:defRPr/>
            </a:pPr>
            <a:r>
              <a:rPr lang="en-US" b="1" dirty="0"/>
              <a:t>Adult Education @ Dornsife </a:t>
            </a:r>
            <a:r>
              <a:rPr lang="en-US" dirty="0"/>
              <a:t>– Adult Basic Education </a:t>
            </a:r>
            <a:r>
              <a:rPr lang="en-US" dirty="0">
                <a:sym typeface="Wingdings"/>
              </a:rPr>
              <a:t> GED Prep  Helms  Career </a:t>
            </a:r>
            <a:endParaRPr lang="en-US" dirty="0"/>
          </a:p>
          <a:p>
            <a:endParaRPr lang="en-US" dirty="0"/>
          </a:p>
        </p:txBody>
      </p:sp>
      <p:sp>
        <p:nvSpPr>
          <p:cNvPr id="4" name="Slide Number Placeholder 3"/>
          <p:cNvSpPr>
            <a:spLocks noGrp="1"/>
          </p:cNvSpPr>
          <p:nvPr>
            <p:ph type="sldNum" sz="quarter" idx="10"/>
          </p:nvPr>
        </p:nvSpPr>
        <p:spPr/>
        <p:txBody>
          <a:bodyPr/>
          <a:lstStyle/>
          <a:p>
            <a:fld id="{FD338575-2DAC-48DE-9A92-A89BFA125290}" type="slidenum">
              <a:rPr lang="en-US" smtClean="0"/>
              <a:t>23</a:t>
            </a:fld>
            <a:endParaRPr lang="en-US" dirty="0"/>
          </a:p>
        </p:txBody>
      </p:sp>
    </p:spTree>
    <p:extLst>
      <p:ext uri="{BB962C8B-B14F-4D97-AF65-F5344CB8AC3E}">
        <p14:creationId xmlns:p14="http://schemas.microsoft.com/office/powerpoint/2010/main" val="9833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A885D9-FC81-474A-AC8A-29039B903BC0}" type="slidenum">
              <a:rPr lang="en-US" smtClean="0"/>
              <a:pPr/>
              <a:t>26</a:t>
            </a:fld>
            <a:endParaRPr lang="en-US"/>
          </a:p>
        </p:txBody>
      </p:sp>
    </p:spTree>
    <p:extLst>
      <p:ext uri="{BB962C8B-B14F-4D97-AF65-F5344CB8AC3E}">
        <p14:creationId xmlns:p14="http://schemas.microsoft.com/office/powerpoint/2010/main" val="312393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38575-2DAC-48DE-9A92-A89BFA125290}" type="slidenum">
              <a:rPr lang="en-US" smtClean="0"/>
              <a:t>8</a:t>
            </a:fld>
            <a:endParaRPr lang="en-US"/>
          </a:p>
        </p:txBody>
      </p:sp>
    </p:spTree>
    <p:extLst>
      <p:ext uri="{BB962C8B-B14F-4D97-AF65-F5344CB8AC3E}">
        <p14:creationId xmlns:p14="http://schemas.microsoft.com/office/powerpoint/2010/main" val="82699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CEECF8-7A40-4A4F-BED3-17FAAE825BD2}" type="slidenum">
              <a:rPr lang="en-US" smtClean="0"/>
              <a:pPr>
                <a:defRPr/>
              </a:pPr>
              <a:t>9</a:t>
            </a:fld>
            <a:endParaRPr lang="en-US" dirty="0"/>
          </a:p>
        </p:txBody>
      </p:sp>
    </p:spTree>
    <p:extLst>
      <p:ext uri="{BB962C8B-B14F-4D97-AF65-F5344CB8AC3E}">
        <p14:creationId xmlns:p14="http://schemas.microsoft.com/office/powerpoint/2010/main" val="185116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A885D9-FC81-474A-AC8A-29039B903BC0}" type="slidenum">
              <a:rPr lang="en-US" smtClean="0"/>
              <a:pPr/>
              <a:t>11</a:t>
            </a:fld>
            <a:endParaRPr lang="en-US"/>
          </a:p>
        </p:txBody>
      </p:sp>
    </p:spTree>
    <p:extLst>
      <p:ext uri="{BB962C8B-B14F-4D97-AF65-F5344CB8AC3E}">
        <p14:creationId xmlns:p14="http://schemas.microsoft.com/office/powerpoint/2010/main" val="380461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a:latin typeface="Calibri"/>
              </a:rPr>
              <a:t>What is the bid idea?</a:t>
            </a:r>
          </a:p>
          <a:p>
            <a:r>
              <a:rPr lang="en-US">
                <a:latin typeface="Calibri"/>
              </a:rPr>
              <a:t/>
            </a:r>
            <a:br>
              <a:rPr lang="en-US">
                <a:latin typeface="Calibri"/>
              </a:rPr>
            </a:br>
            <a:endParaRPr lang="en-US">
              <a:latin typeface="Calibri"/>
            </a:endParaRPr>
          </a:p>
          <a:p>
            <a:r>
              <a:rPr lang="en-US">
                <a:latin typeface="Calibri"/>
              </a:rPr>
              <a:t>Keith's slide.</a:t>
            </a:r>
          </a:p>
          <a:p>
            <a:r>
              <a:rPr lang="en-US">
                <a:latin typeface="Calibri"/>
              </a:rPr>
              <a:t>Footprint of innovation; great growth and potential</a:t>
            </a:r>
          </a:p>
        </p:txBody>
      </p:sp>
      <p:sp>
        <p:nvSpPr>
          <p:cNvPr id="4" name="Slide Number Placeholder 3"/>
          <p:cNvSpPr>
            <a:spLocks noGrp="1"/>
          </p:cNvSpPr>
          <p:nvPr>
            <p:ph type="sldNum" sz="quarter" idx="10"/>
          </p:nvPr>
        </p:nvSpPr>
        <p:spPr/>
        <p:txBody>
          <a:bodyPr/>
          <a:lstStyle/>
          <a:p>
            <a:fld id="{3BB4E4C3-5278-4F81-B01C-1EF1495F47EC}" type="slidenum">
              <a:rPr lang="en-US" smtClean="0"/>
              <a:t>12</a:t>
            </a:fld>
            <a:endParaRPr lang="en-US"/>
          </a:p>
        </p:txBody>
      </p:sp>
    </p:spTree>
    <p:extLst>
      <p:ext uri="{BB962C8B-B14F-4D97-AF65-F5344CB8AC3E}">
        <p14:creationId xmlns:p14="http://schemas.microsoft.com/office/powerpoint/2010/main" val="690393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923024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98215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92117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pPr defTabSz="1056303">
              <a:defRPr/>
            </a:pPr>
            <a:r>
              <a:rPr lang="en-US" dirty="0"/>
              <a:t>We are part of the Philadelphia Promise Zone, so part of the larger context there.</a:t>
            </a:r>
          </a:p>
          <a:p>
            <a:endParaRPr lang="en-US" dirty="0"/>
          </a:p>
        </p:txBody>
      </p:sp>
      <p:sp>
        <p:nvSpPr>
          <p:cNvPr id="4" name="Slide Number Placeholder 3"/>
          <p:cNvSpPr>
            <a:spLocks noGrp="1"/>
          </p:cNvSpPr>
          <p:nvPr>
            <p:ph type="sldNum" sz="quarter" idx="10"/>
          </p:nvPr>
        </p:nvSpPr>
        <p:spPr/>
        <p:txBody>
          <a:bodyPr/>
          <a:lstStyle/>
          <a:p>
            <a:fld id="{FD338575-2DAC-48DE-9A92-A89BFA125290}" type="slidenum">
              <a:rPr lang="en-US" smtClean="0"/>
              <a:t>17</a:t>
            </a:fld>
            <a:endParaRPr lang="en-US"/>
          </a:p>
        </p:txBody>
      </p:sp>
    </p:spTree>
    <p:extLst>
      <p:ext uri="{BB962C8B-B14F-4D97-AF65-F5344CB8AC3E}">
        <p14:creationId xmlns:p14="http://schemas.microsoft.com/office/powerpoint/2010/main" val="439244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CFBB93-C8D9-4A8F-846F-C1501D06E348}" type="datetime1">
              <a:rPr lang="en-US" smtClean="0"/>
              <a:t>12/8/2017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A54CC-2002-314D-96B0-9D6652A5F0EB}"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FBEB477E-517A-4273-90CF-A9C49F8EED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5143" y="6412251"/>
            <a:ext cx="384081" cy="402371"/>
          </a:xfrm>
          <a:prstGeom prst="rect">
            <a:avLst/>
          </a:prstGeom>
        </p:spPr>
      </p:pic>
    </p:spTree>
    <p:extLst>
      <p:ext uri="{BB962C8B-B14F-4D97-AF65-F5344CB8AC3E}">
        <p14:creationId xmlns:p14="http://schemas.microsoft.com/office/powerpoint/2010/main" val="1099643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A22DD0-8259-4D62-9137-0D8E16EBCA88}" type="datetime1">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A54CC-2002-314D-96B0-9D6652A5F0EB}" type="slidenum">
              <a:rPr lang="en-US" smtClean="0"/>
              <a:t>‹#›</a:t>
            </a:fld>
            <a:endParaRPr lang="en-US"/>
          </a:p>
        </p:txBody>
      </p:sp>
    </p:spTree>
    <p:extLst>
      <p:ext uri="{BB962C8B-B14F-4D97-AF65-F5344CB8AC3E}">
        <p14:creationId xmlns:p14="http://schemas.microsoft.com/office/powerpoint/2010/main" val="3547585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505B6-6DC3-4C34-9314-7073C9746F26}" type="datetime1">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A54CC-2002-314D-96B0-9D6652A5F0EB}" type="slidenum">
              <a:rPr lang="en-US" smtClean="0"/>
              <a:t>‹#›</a:t>
            </a:fld>
            <a:endParaRPr lang="en-US"/>
          </a:p>
        </p:txBody>
      </p:sp>
    </p:spTree>
    <p:extLst>
      <p:ext uri="{BB962C8B-B14F-4D97-AF65-F5344CB8AC3E}">
        <p14:creationId xmlns:p14="http://schemas.microsoft.com/office/powerpoint/2010/main" val="604284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2D2076-0E47-4EC2-B5CC-A101818E1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6B286B-C9A1-4E9C-8D74-C8E91ED7EF2E}"/>
              </a:ext>
            </a:extLst>
          </p:cNvPr>
          <p:cNvSpPr>
            <a:spLocks noGrp="1"/>
          </p:cNvSpPr>
          <p:nvPr>
            <p:ph type="dt" sz="half" idx="10"/>
          </p:nvPr>
        </p:nvSpPr>
        <p:spPr/>
        <p:txBody>
          <a:bodyPr/>
          <a:lstStyle/>
          <a:p>
            <a:fld id="{0F7C50BF-DB41-42FD-B053-761798009F14}" type="datetime1">
              <a:rPr lang="en-US" smtClean="0"/>
              <a:t>12/8/2017</a:t>
            </a:fld>
            <a:endParaRPr lang="en-US"/>
          </a:p>
        </p:txBody>
      </p:sp>
      <p:sp>
        <p:nvSpPr>
          <p:cNvPr id="4" name="Footer Placeholder 3">
            <a:extLst>
              <a:ext uri="{FF2B5EF4-FFF2-40B4-BE49-F238E27FC236}">
                <a16:creationId xmlns="" xmlns:a16="http://schemas.microsoft.com/office/drawing/2014/main" id="{512DD4D3-DAC4-4321-8D25-3DF3268A12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CF01F61-B212-4E58-839B-30390A786E46}"/>
              </a:ext>
            </a:extLst>
          </p:cNvPr>
          <p:cNvSpPr>
            <a:spLocks noGrp="1"/>
          </p:cNvSpPr>
          <p:nvPr>
            <p:ph type="sldNum" sz="quarter" idx="12"/>
          </p:nvPr>
        </p:nvSpPr>
        <p:spPr/>
        <p:txBody>
          <a:bodyPr/>
          <a:lstStyle/>
          <a:p>
            <a:fld id="{4A8A54CC-2002-314D-96B0-9D6652A5F0EB}" type="slidenum">
              <a:rPr lang="en-US" smtClean="0"/>
              <a:t>‹#›</a:t>
            </a:fld>
            <a:endParaRPr lang="en-US"/>
          </a:p>
        </p:txBody>
      </p:sp>
    </p:spTree>
    <p:extLst>
      <p:ext uri="{BB962C8B-B14F-4D97-AF65-F5344CB8AC3E}">
        <p14:creationId xmlns:p14="http://schemas.microsoft.com/office/powerpoint/2010/main" val="179974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06"/>
            <a:ext cx="7909560" cy="1450757"/>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75ED59-313C-4B8C-ADB5-8FE5847C20B5}" type="datetime1">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A54CC-2002-314D-96B0-9D6652A5F0EB}" type="slidenum">
              <a:rPr lang="en-US" smtClean="0"/>
              <a:t>‹#›</a:t>
            </a:fld>
            <a:endParaRPr lang="en-US"/>
          </a:p>
        </p:txBody>
      </p:sp>
    </p:spTree>
    <p:extLst>
      <p:ext uri="{BB962C8B-B14F-4D97-AF65-F5344CB8AC3E}">
        <p14:creationId xmlns:p14="http://schemas.microsoft.com/office/powerpoint/2010/main" val="37304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E6CE936-7BD4-4519-854E-80929C6A6C14}" type="datetime1">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A54CC-2002-314D-96B0-9D6652A5F0EB}"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 xmlns:a16="http://schemas.microsoft.com/office/drawing/2014/main" id="{763D1E75-6F22-4156-B7F3-1DE05D127A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5143" y="6412251"/>
            <a:ext cx="384081" cy="402371"/>
          </a:xfrm>
          <a:prstGeom prst="rect">
            <a:avLst/>
          </a:prstGeom>
        </p:spPr>
      </p:pic>
    </p:spTree>
    <p:extLst>
      <p:ext uri="{BB962C8B-B14F-4D97-AF65-F5344CB8AC3E}">
        <p14:creationId xmlns:p14="http://schemas.microsoft.com/office/powerpoint/2010/main" val="77227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8"/>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FA8EF0-2BF6-46FA-820F-F9CA5FA5BF35}" type="datetime1">
              <a:rPr lang="en-US" smtClean="0"/>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A54CC-2002-314D-96B0-9D6652A5F0EB}" type="slidenum">
              <a:rPr lang="en-US" smtClean="0"/>
              <a:t>‹#›</a:t>
            </a:fld>
            <a:endParaRPr lang="en-US"/>
          </a:p>
        </p:txBody>
      </p:sp>
    </p:spTree>
    <p:extLst>
      <p:ext uri="{BB962C8B-B14F-4D97-AF65-F5344CB8AC3E}">
        <p14:creationId xmlns:p14="http://schemas.microsoft.com/office/powerpoint/2010/main" val="2107543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963490-A79A-4EC3-A78E-978BA27B8AEB}" type="datetime1">
              <a:rPr lang="en-US" smtClean="0"/>
              <a:t>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8A54CC-2002-314D-96B0-9D6652A5F0EB}" type="slidenum">
              <a:rPr lang="en-US" smtClean="0"/>
              <a:t>‹#›</a:t>
            </a:fld>
            <a:endParaRPr lang="en-US"/>
          </a:p>
        </p:txBody>
      </p:sp>
    </p:spTree>
    <p:extLst>
      <p:ext uri="{BB962C8B-B14F-4D97-AF65-F5344CB8AC3E}">
        <p14:creationId xmlns:p14="http://schemas.microsoft.com/office/powerpoint/2010/main" val="188473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5737FF-3D1C-4FF9-8510-26D84783BBB2}" type="datetime1">
              <a:rPr lang="en-US" smtClean="0"/>
              <a:t>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A54CC-2002-314D-96B0-9D6652A5F0EB}" type="slidenum">
              <a:rPr lang="en-US" smtClean="0"/>
              <a:t>‹#›</a:t>
            </a:fld>
            <a:endParaRPr lang="en-US"/>
          </a:p>
        </p:txBody>
      </p:sp>
    </p:spTree>
    <p:extLst>
      <p:ext uri="{BB962C8B-B14F-4D97-AF65-F5344CB8AC3E}">
        <p14:creationId xmlns:p14="http://schemas.microsoft.com/office/powerpoint/2010/main" val="142100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00A17DC-A7F8-478E-85A9-9E59486A9D87}" type="datetime1">
              <a:rPr lang="en-US" smtClean="0"/>
              <a:t>12/8/2017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A8A54CC-2002-314D-96B0-9D6652A5F0EB}" type="slidenum">
              <a:rPr lang="en-US" smtClean="0"/>
              <a:t>‹#›</a:t>
            </a:fld>
            <a:endParaRPr lang="en-US"/>
          </a:p>
        </p:txBody>
      </p:sp>
      <p:pic>
        <p:nvPicPr>
          <p:cNvPr id="10" name="Picture 9">
            <a:extLst>
              <a:ext uri="{FF2B5EF4-FFF2-40B4-BE49-F238E27FC236}">
                <a16:creationId xmlns="" xmlns:a16="http://schemas.microsoft.com/office/drawing/2014/main" id="{8AA8F38F-B562-4239-9997-465BA02AE7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5143" y="6412251"/>
            <a:ext cx="384081" cy="402371"/>
          </a:xfrm>
          <a:prstGeom prst="rect">
            <a:avLst/>
          </a:prstGeom>
        </p:spPr>
      </p:pic>
    </p:spTree>
    <p:extLst>
      <p:ext uri="{BB962C8B-B14F-4D97-AF65-F5344CB8AC3E}">
        <p14:creationId xmlns:p14="http://schemas.microsoft.com/office/powerpoint/2010/main" val="111944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8"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2A7DFFFE-5907-4B67-AE53-4F757C7E3FFE}" type="datetime1">
              <a:rPr lang="en-US" smtClean="0"/>
              <a:t>12/8/2017</a:t>
            </a:fld>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A8A54CC-2002-314D-96B0-9D6652A5F0EB}" type="slidenum">
              <a:rPr lang="en-US" smtClean="0"/>
              <a:t>‹#›</a:t>
            </a:fld>
            <a:endParaRPr lang="en-US"/>
          </a:p>
        </p:txBody>
      </p:sp>
    </p:spTree>
    <p:extLst>
      <p:ext uri="{BB962C8B-B14F-4D97-AF65-F5344CB8AC3E}">
        <p14:creationId xmlns:p14="http://schemas.microsoft.com/office/powerpoint/2010/main" val="298473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0"/>
            <a:ext cx="9143989" cy="4915076"/>
          </a:xfrm>
          <a:blipFill>
            <a:blip r:embed="rId2" cstate="email">
              <a:extLst>
                <a:ext uri="{28A0092B-C50C-407E-A947-70E740481C1C}">
                  <a14:useLocalDpi xmlns:a14="http://schemas.microsoft.com/office/drawing/2010/main"/>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676D07F-1BB0-4EB8-92A3-B18388635C05}" type="datetime1">
              <a:rPr lang="en-US" smtClean="0"/>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A54CC-2002-314D-96B0-9D6652A5F0EB}" type="slidenum">
              <a:rPr lang="en-US" smtClean="0"/>
              <a:t>‹#›</a:t>
            </a:fld>
            <a:endParaRPr lang="en-US"/>
          </a:p>
        </p:txBody>
      </p:sp>
    </p:spTree>
    <p:extLst>
      <p:ext uri="{BB962C8B-B14F-4D97-AF65-F5344CB8AC3E}">
        <p14:creationId xmlns:p14="http://schemas.microsoft.com/office/powerpoint/2010/main" val="3254080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57200" y="286606"/>
            <a:ext cx="7909560" cy="1450757"/>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1" y="1845734"/>
            <a:ext cx="790956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900">
                <a:solidFill>
                  <a:srgbClr val="FFFFFF"/>
                </a:solidFill>
              </a:defRPr>
            </a:lvl1pPr>
          </a:lstStyle>
          <a:p>
            <a:fld id="{931C34A5-0579-4B98-85AB-F627B8E81495}" type="datetime1">
              <a:rPr lang="en-US" smtClean="0"/>
              <a:t>12/8/2017</a:t>
            </a:fld>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1050">
                <a:solidFill>
                  <a:srgbClr val="FFFFFF"/>
                </a:solidFill>
              </a:defRPr>
            </a:lvl1pPr>
          </a:lstStyle>
          <a:p>
            <a:fld id="{4A8A54CC-2002-314D-96B0-9D6652A5F0EB}" type="slidenum">
              <a:rPr lang="en-US" smtClean="0"/>
              <a:t>‹#›</a:t>
            </a:fld>
            <a:endParaRPr lang="en-US"/>
          </a:p>
        </p:txBody>
      </p:sp>
      <p:pic>
        <p:nvPicPr>
          <p:cNvPr id="12" name="Picture 11">
            <a:extLst>
              <a:ext uri="{FF2B5EF4-FFF2-40B4-BE49-F238E27FC236}">
                <a16:creationId xmlns="" xmlns:a16="http://schemas.microsoft.com/office/drawing/2014/main" id="{4FF2E2AA-27A0-44A3-83A6-AA25EE8B663B}"/>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95143" y="6412251"/>
            <a:ext cx="384081" cy="402371"/>
          </a:xfrm>
          <a:prstGeom prst="rect">
            <a:avLst/>
          </a:prstGeom>
        </p:spPr>
      </p:pic>
    </p:spTree>
    <p:extLst>
      <p:ext uri="{BB962C8B-B14F-4D97-AF65-F5344CB8AC3E}">
        <p14:creationId xmlns:p14="http://schemas.microsoft.com/office/powerpoint/2010/main" val="30616561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72" r:id="rId12"/>
  </p:sldLayoutIdLst>
  <p:hf hdr="0" ftr="0" dt="0"/>
  <p:txStyles>
    <p:titleStyle>
      <a:lvl1pPr algn="l" defTabSz="914400" rtl="0" eaLnBrk="1" latinLnBrk="0" hangingPunct="1">
        <a:lnSpc>
          <a:spcPct val="85000"/>
        </a:lnSpc>
        <a:spcBef>
          <a:spcPct val="0"/>
        </a:spcBef>
        <a:buNone/>
        <a:defRPr sz="32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ctrTitle"/>
          </p:nvPr>
        </p:nvSpPr>
        <p:spPr>
          <a:xfrm>
            <a:off x="590265" y="870439"/>
            <a:ext cx="8251281" cy="1504844"/>
          </a:xfrm>
        </p:spPr>
        <p:txBody>
          <a:bodyPr>
            <a:normAutofit/>
          </a:bodyPr>
          <a:lstStyle/>
          <a:p>
            <a:pPr>
              <a:lnSpc>
                <a:spcPct val="100000"/>
              </a:lnSpc>
            </a:pPr>
            <a:r>
              <a:rPr lang="en-US" sz="3800" dirty="0">
                <a:cs typeface="Microsoft Sans Serif" panose="020B0604020202020204" pitchFamily="34" charset="0"/>
              </a:rPr>
              <a:t>Drexel University:  </a:t>
            </a:r>
            <a:br>
              <a:rPr lang="en-US" sz="3800" dirty="0">
                <a:cs typeface="Microsoft Sans Serif" panose="020B0604020202020204" pitchFamily="34" charset="0"/>
              </a:rPr>
            </a:br>
            <a:r>
              <a:rPr lang="en-US" sz="3800" dirty="0">
                <a:cs typeface="Microsoft Sans Serif" panose="020B0604020202020204" pitchFamily="34" charset="0"/>
              </a:rPr>
              <a:t>An Engaged University and Anchor Partner</a:t>
            </a:r>
          </a:p>
        </p:txBody>
      </p:sp>
      <p:sp>
        <p:nvSpPr>
          <p:cNvPr id="37" name="Subtitle 36"/>
          <p:cNvSpPr>
            <a:spLocks noGrp="1"/>
          </p:cNvSpPr>
          <p:nvPr>
            <p:ph type="subTitle" idx="1"/>
          </p:nvPr>
        </p:nvSpPr>
        <p:spPr>
          <a:xfrm>
            <a:off x="601119" y="2423606"/>
            <a:ext cx="7989752" cy="871139"/>
          </a:xfrm>
        </p:spPr>
        <p:txBody>
          <a:bodyPr>
            <a:noAutofit/>
          </a:bodyPr>
          <a:lstStyle/>
          <a:p>
            <a:pPr>
              <a:spcBef>
                <a:spcPts val="0"/>
              </a:spcBef>
              <a:spcAft>
                <a:spcPts val="0"/>
              </a:spcAft>
            </a:pPr>
            <a:r>
              <a:rPr lang="en-US" sz="1200" cap="none" dirty="0">
                <a:solidFill>
                  <a:schemeClr val="accent2">
                    <a:lumMod val="75000"/>
                  </a:schemeClr>
                </a:solidFill>
                <a:latin typeface="+mn-lt"/>
                <a:cs typeface="Microsoft Sans Serif" panose="020B0604020202020204" pitchFamily="34" charset="0"/>
              </a:rPr>
              <a:t>Activating Anchor Institutions for Building Thriving Communities in South Florida</a:t>
            </a:r>
          </a:p>
          <a:p>
            <a:pPr>
              <a:spcBef>
                <a:spcPts val="0"/>
              </a:spcBef>
              <a:spcAft>
                <a:spcPts val="0"/>
              </a:spcAft>
            </a:pPr>
            <a:r>
              <a:rPr lang="en-US" sz="1200" cap="none" dirty="0">
                <a:solidFill>
                  <a:schemeClr val="accent2">
                    <a:lumMod val="75000"/>
                  </a:schemeClr>
                </a:solidFill>
                <a:latin typeface="+mn-lt"/>
                <a:cs typeface="Microsoft Sans Serif" panose="020B0604020202020204" pitchFamily="34" charset="0"/>
              </a:rPr>
              <a:t>December 11, 2017</a:t>
            </a:r>
          </a:p>
        </p:txBody>
      </p:sp>
      <p:pic>
        <p:nvPicPr>
          <p:cNvPr id="4" name="Picture 3" descr="certified-med-asst.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666046"/>
            <a:ext cx="2971800" cy="2130876"/>
          </a:xfrm>
          <a:prstGeom prst="rect">
            <a:avLst/>
          </a:prstGeom>
        </p:spPr>
      </p:pic>
      <p:pic>
        <p:nvPicPr>
          <p:cNvPr id="5" name="Picture 4" descr="Bittenbender Photo.JPG"/>
          <p:cNvPicPr>
            <a:picLocks/>
          </p:cNvPicPr>
          <p:nvPr/>
        </p:nvPicPr>
        <p:blipFill>
          <a:blip r:embed="rId3" cstate="email">
            <a:extLst>
              <a:ext uri="{28A0092B-C50C-407E-A947-70E740481C1C}">
                <a14:useLocalDpi xmlns:a14="http://schemas.microsoft.com/office/drawing/2010/main"/>
              </a:ext>
            </a:extLst>
          </a:blip>
          <a:stretch>
            <a:fillRect/>
          </a:stretch>
        </p:blipFill>
        <p:spPr>
          <a:xfrm>
            <a:off x="2971802" y="3666046"/>
            <a:ext cx="3051629" cy="2128266"/>
          </a:xfrm>
          <a:prstGeom prst="rect">
            <a:avLst/>
          </a:prstGeom>
        </p:spPr>
      </p:pic>
      <p:pic>
        <p:nvPicPr>
          <p:cNvPr id="6" name="Picture 5" descr="IMG_1529.JPG"/>
          <p:cNvPicPr>
            <a:picLocks/>
          </p:cNvPicPr>
          <p:nvPr/>
        </p:nvPicPr>
        <p:blipFill>
          <a:blip r:embed="rId4" cstate="email">
            <a:extLst>
              <a:ext uri="{28A0092B-C50C-407E-A947-70E740481C1C}">
                <a14:useLocalDpi xmlns:a14="http://schemas.microsoft.com/office/drawing/2010/main"/>
              </a:ext>
            </a:extLst>
          </a:blip>
          <a:stretch>
            <a:fillRect/>
          </a:stretch>
        </p:blipFill>
        <p:spPr>
          <a:xfrm>
            <a:off x="6022461" y="3666046"/>
            <a:ext cx="3108476" cy="2130552"/>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93921" y="6408766"/>
            <a:ext cx="408467" cy="414564"/>
          </a:xfrm>
          <a:prstGeom prst="rect">
            <a:avLst/>
          </a:prstGeom>
        </p:spPr>
      </p:pic>
    </p:spTree>
    <p:extLst>
      <p:ext uri="{BB962C8B-B14F-4D97-AF65-F5344CB8AC3E}">
        <p14:creationId xmlns:p14="http://schemas.microsoft.com/office/powerpoint/2010/main" val="83805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p>
            <a:r>
              <a:rPr lang="en-US" dirty="0"/>
              <a:t>DORNSIFE CENTER FOR NEIGHBORHOOD PARTNERSHIPS</a:t>
            </a:r>
          </a:p>
        </p:txBody>
      </p:sp>
      <p:sp>
        <p:nvSpPr>
          <p:cNvPr id="4" name="Slide Number Placeholder 3"/>
          <p:cNvSpPr>
            <a:spLocks noGrp="1"/>
          </p:cNvSpPr>
          <p:nvPr>
            <p:ph type="sldNum" sz="quarter" idx="12"/>
          </p:nvPr>
        </p:nvSpPr>
        <p:spPr/>
        <p:txBody>
          <a:bodyPr/>
          <a:lstStyle/>
          <a:p>
            <a:fld id="{A430E5A3-D635-484B-8350-48F080734351}" type="slidenum">
              <a:rPr lang="en-US" smtClean="0"/>
              <a:t>10</a:t>
            </a:fld>
            <a:endParaRPr lang="en-US" dirty="0"/>
          </a:p>
        </p:txBody>
      </p:sp>
      <p:sp>
        <p:nvSpPr>
          <p:cNvPr id="6" name="Content Placeholder 2"/>
          <p:cNvSpPr txBox="1">
            <a:spLocks/>
          </p:cNvSpPr>
          <p:nvPr/>
        </p:nvSpPr>
        <p:spPr>
          <a:xfrm>
            <a:off x="5524500" y="892631"/>
            <a:ext cx="3276600" cy="38617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0090"/>
              </a:buClr>
              <a:buNone/>
            </a:pPr>
            <a:r>
              <a:rPr lang="en-US" sz="1800" b="1" dirty="0">
                <a:solidFill>
                  <a:schemeClr val="tx1">
                    <a:lumMod val="75000"/>
                    <a:lumOff val="25000"/>
                  </a:schemeClr>
                </a:solidFill>
              </a:rPr>
              <a:t>Goals:</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Place for academic, student, institutional engagement</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Implement comprehensive strategy</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Engage nonprofit partners</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Guidance by Community Advisory Council</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Solution centered</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Foster dialogue</a:t>
            </a:r>
          </a:p>
          <a:p>
            <a:pPr>
              <a:spcBef>
                <a:spcPts val="0"/>
              </a:spcBef>
              <a:buClr>
                <a:schemeClr val="accent1">
                  <a:lumMod val="75000"/>
                </a:schemeClr>
              </a:buClr>
              <a:buFont typeface="Wingdings" panose="05000000000000000000" pitchFamily="2" charset="2"/>
              <a:buChar char="§"/>
            </a:pPr>
            <a:endParaRPr lang="en-US" sz="1800" dirty="0"/>
          </a:p>
          <a:p>
            <a:pPr>
              <a:spcBef>
                <a:spcPts val="0"/>
              </a:spcBef>
              <a:buClr>
                <a:schemeClr val="accent1">
                  <a:lumMod val="75000"/>
                </a:schemeClr>
              </a:buClr>
              <a:buFont typeface="Wingdings" panose="05000000000000000000" pitchFamily="2" charset="2"/>
              <a:buChar char="§"/>
            </a:pPr>
            <a:r>
              <a:rPr lang="en-US" sz="1800" b="1" dirty="0">
                <a:solidFill>
                  <a:schemeClr val="tx1">
                    <a:lumMod val="75000"/>
                    <a:lumOff val="25000"/>
                  </a:schemeClr>
                </a:solidFill>
              </a:rPr>
              <a:t>Program Areas Include:</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Community Lawyering</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Health and Wellness</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Adult Education and Job Training</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Collaborative Art and Performance</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Home Preservation</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STEM Education</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Local Entrepreneurship</a:t>
            </a:r>
          </a:p>
          <a:p>
            <a:pPr>
              <a:spcBef>
                <a:spcPts val="0"/>
              </a:spcBef>
              <a:buClr>
                <a:schemeClr val="accent1">
                  <a:lumMod val="75000"/>
                </a:schemeClr>
              </a:buClr>
              <a:buFont typeface="Wingdings" panose="05000000000000000000" pitchFamily="2" charset="2"/>
              <a:buChar char="§"/>
            </a:pPr>
            <a:r>
              <a:rPr lang="en-US" sz="1600" dirty="0">
                <a:solidFill>
                  <a:schemeClr val="tx1">
                    <a:lumMod val="75000"/>
                    <a:lumOff val="25000"/>
                  </a:schemeClr>
                </a:solidFill>
              </a:rPr>
              <a:t>Community Meetings</a:t>
            </a:r>
            <a:r>
              <a:rPr lang="en-US" sz="1600" dirty="0"/>
              <a:t/>
            </a:r>
            <a:br>
              <a:rPr lang="en-US" sz="1600" dirty="0"/>
            </a:br>
            <a:endParaRPr lang="en-US" sz="1600" dirty="0"/>
          </a:p>
        </p:txBody>
      </p:sp>
      <p:sp>
        <p:nvSpPr>
          <p:cNvPr id="8" name="TextBox 7"/>
          <p:cNvSpPr txBox="1"/>
          <p:nvPr/>
        </p:nvSpPr>
        <p:spPr>
          <a:xfrm>
            <a:off x="857527" y="4622339"/>
            <a:ext cx="3920053" cy="1323439"/>
          </a:xfrm>
          <a:prstGeom prst="rect">
            <a:avLst/>
          </a:prstGeom>
          <a:noFill/>
        </p:spPr>
        <p:txBody>
          <a:bodyPr wrap="square" rtlCol="0">
            <a:spAutoFit/>
          </a:bodyPr>
          <a:lstStyle/>
          <a:p>
            <a:r>
              <a:rPr lang="en-US" sz="1600" i="1" dirty="0">
                <a:solidFill>
                  <a:schemeClr val="tx1">
                    <a:lumMod val="75000"/>
                    <a:lumOff val="25000"/>
                  </a:schemeClr>
                </a:solidFill>
              </a:rPr>
              <a:t>Defining a new model of urban extension for a private urban university. </a:t>
            </a:r>
          </a:p>
          <a:p>
            <a:endParaRPr lang="en-US" sz="1600" dirty="0"/>
          </a:p>
          <a:p>
            <a:pPr algn="ctr"/>
            <a:r>
              <a:rPr lang="en-US" sz="1600" b="1" dirty="0">
                <a:solidFill>
                  <a:schemeClr val="tx2"/>
                </a:solidFill>
              </a:rPr>
              <a:t>1.3 Acre Site in Mantua</a:t>
            </a:r>
          </a:p>
          <a:p>
            <a:pPr algn="ctr"/>
            <a:r>
              <a:rPr lang="en-US" sz="1600" b="1" dirty="0">
                <a:solidFill>
                  <a:schemeClr val="tx2"/>
                </a:solidFill>
              </a:rPr>
              <a:t>Opened June 2014</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531" y="1487313"/>
            <a:ext cx="4086185" cy="3032319"/>
          </a:xfrm>
          <a:prstGeom prst="rect">
            <a:avLst/>
          </a:prstGeom>
        </p:spPr>
      </p:pic>
    </p:spTree>
    <p:extLst>
      <p:ext uri="{BB962C8B-B14F-4D97-AF65-F5344CB8AC3E}">
        <p14:creationId xmlns:p14="http://schemas.microsoft.com/office/powerpoint/2010/main" val="91540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5815409"/>
            <a:ext cx="9144000" cy="381000"/>
          </a:xfrm>
          <a:prstGeom prst="rect">
            <a:avLst/>
          </a:prstGeom>
          <a:solidFill>
            <a:schemeClr val="bg2"/>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endParaRPr lang="en-US" sz="1100" b="1">
              <a:latin typeface="Arial Narrow" panose="020B0606020202030204" pitchFamily="34" charset="0"/>
              <a:cs typeface="Arial" pitchFamily="34" charset="0"/>
            </a:endParaRPr>
          </a:p>
        </p:txBody>
      </p:sp>
      <p:sp>
        <p:nvSpPr>
          <p:cNvPr id="42" name="Rectangle 41"/>
          <p:cNvSpPr/>
          <p:nvPr/>
        </p:nvSpPr>
        <p:spPr>
          <a:xfrm>
            <a:off x="0" y="5405110"/>
            <a:ext cx="9144000" cy="381000"/>
          </a:xfrm>
          <a:prstGeom prst="rect">
            <a:avLst/>
          </a:prstGeom>
          <a:solidFill>
            <a:srgbClr val="00B0F0"/>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endParaRPr lang="en-US" sz="1100" b="1" dirty="0">
              <a:latin typeface="Arial Narrow" panose="020B0606020202030204" pitchFamily="34" charset="0"/>
              <a:cs typeface="Arial" pitchFamily="34" charset="0"/>
            </a:endParaRPr>
          </a:p>
        </p:txBody>
      </p:sp>
      <p:sp>
        <p:nvSpPr>
          <p:cNvPr id="45" name="TextBox 44"/>
          <p:cNvSpPr txBox="1"/>
          <p:nvPr/>
        </p:nvSpPr>
        <p:spPr>
          <a:xfrm>
            <a:off x="2407398" y="5882759"/>
            <a:ext cx="3106624" cy="261610"/>
          </a:xfrm>
          <a:prstGeom prst="rect">
            <a:avLst/>
          </a:prstGeom>
          <a:solidFill>
            <a:srgbClr val="002060"/>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algn="ctr">
              <a:defRPr sz="1100" b="1">
                <a:solidFill>
                  <a:schemeClr val="lt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solidFill>
                  <a:schemeClr val="bg1"/>
                </a:solidFill>
              </a:rPr>
              <a:t>After School Experiences</a:t>
            </a:r>
          </a:p>
        </p:txBody>
      </p:sp>
      <p:sp>
        <p:nvSpPr>
          <p:cNvPr id="28" name="Right Arrow Callout 27"/>
          <p:cNvSpPr/>
          <p:nvPr/>
        </p:nvSpPr>
        <p:spPr>
          <a:xfrm>
            <a:off x="46180" y="3620610"/>
            <a:ext cx="1118315" cy="1713390"/>
          </a:xfrm>
          <a:prstGeom prst="rightArrowCallout">
            <a:avLst/>
          </a:prstGeom>
          <a:gradFill>
            <a:gsLst>
              <a:gs pos="98000">
                <a:srgbClr val="0070C0"/>
              </a:gs>
              <a:gs pos="65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0-3</a:t>
            </a:r>
          </a:p>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Early Childcare</a:t>
            </a: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p:txBody>
      </p:sp>
      <p:sp>
        <p:nvSpPr>
          <p:cNvPr id="48" name="Right Arrow Callout 47"/>
          <p:cNvSpPr/>
          <p:nvPr/>
        </p:nvSpPr>
        <p:spPr>
          <a:xfrm>
            <a:off x="1222680" y="3181281"/>
            <a:ext cx="1118315" cy="2152719"/>
          </a:xfrm>
          <a:prstGeom prst="rightArrowCallout">
            <a:avLst/>
          </a:prstGeom>
          <a:gradFill>
            <a:gsLst>
              <a:gs pos="98000">
                <a:srgbClr val="0070C0"/>
              </a:gs>
              <a:gs pos="65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Pre K </a:t>
            </a:r>
          </a:p>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Head Start</a:t>
            </a: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p:txBody>
      </p:sp>
      <p:sp>
        <p:nvSpPr>
          <p:cNvPr id="57" name="Right Arrow Callout 56"/>
          <p:cNvSpPr/>
          <p:nvPr/>
        </p:nvSpPr>
        <p:spPr>
          <a:xfrm>
            <a:off x="3586952" y="2395835"/>
            <a:ext cx="1118315" cy="2938165"/>
          </a:xfrm>
          <a:prstGeom prst="rightArrowCallout">
            <a:avLst/>
          </a:prstGeom>
          <a:gradFill>
            <a:gsLst>
              <a:gs pos="98000">
                <a:srgbClr val="0070C0"/>
              </a:gs>
              <a:gs pos="65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Middle School Mentoring</a:t>
            </a: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p:txBody>
      </p:sp>
      <p:sp>
        <p:nvSpPr>
          <p:cNvPr id="18" name="Rectangle 17"/>
          <p:cNvSpPr/>
          <p:nvPr/>
        </p:nvSpPr>
        <p:spPr>
          <a:xfrm>
            <a:off x="8335820" y="281285"/>
            <a:ext cx="762000" cy="5028575"/>
          </a:xfrm>
          <a:prstGeom prst="rect">
            <a:avLst/>
          </a:prstGeom>
          <a:gradFill>
            <a:gsLst>
              <a:gs pos="0">
                <a:schemeClr val="accent4">
                  <a:lumMod val="75000"/>
                </a:schemeClr>
              </a:gs>
              <a:gs pos="100000">
                <a:schemeClr val="accent4">
                  <a:lumMod val="50000"/>
                </a:schemeClr>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Careers</a:t>
            </a:r>
          </a:p>
        </p:txBody>
      </p:sp>
      <p:sp>
        <p:nvSpPr>
          <p:cNvPr id="20" name="Rectangle 19"/>
          <p:cNvSpPr/>
          <p:nvPr/>
        </p:nvSpPr>
        <p:spPr>
          <a:xfrm>
            <a:off x="0" y="6196408"/>
            <a:ext cx="9144000" cy="661591"/>
          </a:xfrm>
          <a:prstGeom prst="rect">
            <a:avLst/>
          </a:prstGeom>
          <a:solidFill>
            <a:srgbClr val="00B0F0"/>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endParaRPr lang="en-US" sz="1100" b="1">
              <a:latin typeface="Arial Narrow" panose="020B0606020202030204" pitchFamily="34" charset="0"/>
              <a:cs typeface="Arial" pitchFamily="34" charset="0"/>
            </a:endParaRPr>
          </a:p>
        </p:txBody>
      </p:sp>
      <p:cxnSp>
        <p:nvCxnSpPr>
          <p:cNvPr id="6" name="Straight Connector 5"/>
          <p:cNvCxnSpPr>
            <a:cxnSpLocks/>
          </p:cNvCxnSpPr>
          <p:nvPr/>
        </p:nvCxnSpPr>
        <p:spPr>
          <a:xfrm>
            <a:off x="5514022" y="6005909"/>
            <a:ext cx="362997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4706322" y="5606140"/>
            <a:ext cx="443767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 y="6400800"/>
            <a:ext cx="9144000" cy="261610"/>
          </a:xfrm>
          <a:prstGeom prst="rect">
            <a:avLst/>
          </a:prstGeom>
          <a:solidFill>
            <a:srgbClr val="002060"/>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algn="ctr">
              <a:defRPr sz="1100" b="1">
                <a:solidFill>
                  <a:schemeClr val="lt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solidFill>
                  <a:schemeClr val="bg1"/>
                </a:solidFill>
              </a:rPr>
              <a:t>Parent Programming &amp; Outreach</a:t>
            </a:r>
          </a:p>
        </p:txBody>
      </p:sp>
      <p:sp>
        <p:nvSpPr>
          <p:cNvPr id="24" name="Right Arrow Callout 23"/>
          <p:cNvSpPr/>
          <p:nvPr/>
        </p:nvSpPr>
        <p:spPr>
          <a:xfrm>
            <a:off x="4763452" y="1955135"/>
            <a:ext cx="1137115" cy="3378865"/>
          </a:xfrm>
          <a:prstGeom prst="rightArrowCallout">
            <a:avLst/>
          </a:prstGeom>
          <a:gradFill>
            <a:gsLst>
              <a:gs pos="98000">
                <a:srgbClr val="0070C0"/>
              </a:gs>
              <a:gs pos="65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High School</a:t>
            </a:r>
          </a:p>
          <a:p>
            <a:pPr algn="ctr"/>
            <a:endParaRPr lang="en-US" sz="1000" b="1" dirty="0">
              <a:latin typeface="Arial Narrow" panose="020B0606020202030204" pitchFamily="34" charset="0"/>
              <a:cs typeface="Arial" pitchFamily="34" charset="0"/>
            </a:endParaRPr>
          </a:p>
          <a:p>
            <a:pPr algn="ctr"/>
            <a:endParaRPr lang="en-US" sz="1000" b="1" dirty="0">
              <a:latin typeface="Arial Narrow" panose="020B0606020202030204" pitchFamily="34" charset="0"/>
              <a:cs typeface="Arial" pitchFamily="34" charset="0"/>
            </a:endParaRPr>
          </a:p>
        </p:txBody>
      </p:sp>
      <p:sp>
        <p:nvSpPr>
          <p:cNvPr id="27" name="Right Arrow Callout 26"/>
          <p:cNvSpPr/>
          <p:nvPr/>
        </p:nvSpPr>
        <p:spPr>
          <a:xfrm>
            <a:off x="5958752" y="1447800"/>
            <a:ext cx="1118315" cy="1828800"/>
          </a:xfrm>
          <a:prstGeom prst="rightArrowCallout">
            <a:avLst/>
          </a:prstGeom>
          <a:gradFill>
            <a:gsLst>
              <a:gs pos="0">
                <a:schemeClr val="accent4">
                  <a:lumMod val="75000"/>
                </a:schemeClr>
              </a:gs>
              <a:gs pos="100000">
                <a:schemeClr val="accent4">
                  <a:lumMod val="50000"/>
                </a:schemeClr>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College Access/</a:t>
            </a:r>
          </a:p>
          <a:p>
            <a:pPr algn="ctr"/>
            <a:r>
              <a:rPr lang="en-US" sz="1000" b="1" dirty="0">
                <a:latin typeface="Arial Narrow" panose="020B0606020202030204" pitchFamily="34" charset="0"/>
                <a:cs typeface="Arial" pitchFamily="34" charset="0"/>
              </a:rPr>
              <a:t>High School Mentoring</a:t>
            </a:r>
          </a:p>
        </p:txBody>
      </p:sp>
      <p:sp>
        <p:nvSpPr>
          <p:cNvPr id="29" name="Right Arrow Callout 28"/>
          <p:cNvSpPr/>
          <p:nvPr/>
        </p:nvSpPr>
        <p:spPr>
          <a:xfrm>
            <a:off x="5958752" y="3505200"/>
            <a:ext cx="1118315" cy="1828800"/>
          </a:xfrm>
          <a:prstGeom prst="rightArrowCallout">
            <a:avLst/>
          </a:prstGeom>
          <a:gradFill>
            <a:gsLst>
              <a:gs pos="0">
                <a:schemeClr val="accent4">
                  <a:lumMod val="75000"/>
                </a:schemeClr>
              </a:gs>
              <a:gs pos="100000">
                <a:schemeClr val="accent4">
                  <a:lumMod val="50000"/>
                </a:schemeClr>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Helms Academy</a:t>
            </a:r>
          </a:p>
        </p:txBody>
      </p:sp>
      <p:sp>
        <p:nvSpPr>
          <p:cNvPr id="31" name="TextBox 30">
            <a:extLst>
              <a:ext uri="{FF2B5EF4-FFF2-40B4-BE49-F238E27FC236}">
                <a16:creationId xmlns="" xmlns:a16="http://schemas.microsoft.com/office/drawing/2014/main" id="{DFDB136A-23E8-43AF-A091-5D5E1E661FCF}"/>
              </a:ext>
            </a:extLst>
          </p:cNvPr>
          <p:cNvSpPr txBox="1"/>
          <p:nvPr/>
        </p:nvSpPr>
        <p:spPr>
          <a:xfrm>
            <a:off x="3371941" y="5479410"/>
            <a:ext cx="5772059" cy="261610"/>
          </a:xfrm>
          <a:prstGeom prst="rect">
            <a:avLst/>
          </a:prstGeom>
          <a:solidFill>
            <a:srgbClr val="002060"/>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algn="ctr">
              <a:defRPr sz="1100" b="1">
                <a:solidFill>
                  <a:schemeClr val="lt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b="0" dirty="0">
              <a:solidFill>
                <a:schemeClr val="bg1"/>
              </a:solidFill>
            </a:endParaRPr>
          </a:p>
        </p:txBody>
      </p:sp>
      <p:sp>
        <p:nvSpPr>
          <p:cNvPr id="25" name="TextBox 24"/>
          <p:cNvSpPr txBox="1"/>
          <p:nvPr/>
        </p:nvSpPr>
        <p:spPr>
          <a:xfrm>
            <a:off x="3371941" y="5473770"/>
            <a:ext cx="1277322"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lstStyle>
            <a:defPPr>
              <a:defRPr lang="en-US"/>
            </a:defPPr>
            <a:lvl1pPr algn="ctr">
              <a:defRPr sz="1100" b="1">
                <a:solidFill>
                  <a:schemeClr val="lt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b="0" dirty="0">
                <a:solidFill>
                  <a:schemeClr val="bg1"/>
                </a:solidFill>
              </a:rPr>
              <a:t>Career Exposure</a:t>
            </a:r>
          </a:p>
        </p:txBody>
      </p:sp>
      <p:sp>
        <p:nvSpPr>
          <p:cNvPr id="26" name="TextBox 25">
            <a:extLst>
              <a:ext uri="{FF2B5EF4-FFF2-40B4-BE49-F238E27FC236}">
                <a16:creationId xmlns="" xmlns:a16="http://schemas.microsoft.com/office/drawing/2014/main" id="{77656D91-11A4-4F8B-AB4D-C769895B00D1}"/>
              </a:ext>
            </a:extLst>
          </p:cNvPr>
          <p:cNvSpPr txBox="1"/>
          <p:nvPr/>
        </p:nvSpPr>
        <p:spPr>
          <a:xfrm>
            <a:off x="5352950" y="5473770"/>
            <a:ext cx="932142"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lstStyle>
            <a:defPPr>
              <a:defRPr lang="en-US"/>
            </a:defPPr>
            <a:lvl1pPr algn="ctr">
              <a:defRPr sz="1100" b="1">
                <a:solidFill>
                  <a:schemeClr val="lt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b="0" dirty="0"/>
              <a:t>Experience</a:t>
            </a:r>
          </a:p>
        </p:txBody>
      </p:sp>
      <p:sp>
        <p:nvSpPr>
          <p:cNvPr id="30" name="TextBox 29">
            <a:extLst>
              <a:ext uri="{FF2B5EF4-FFF2-40B4-BE49-F238E27FC236}">
                <a16:creationId xmlns="" xmlns:a16="http://schemas.microsoft.com/office/drawing/2014/main" id="{E9140B3C-EF7A-4B9F-B484-EFD07274951C}"/>
              </a:ext>
            </a:extLst>
          </p:cNvPr>
          <p:cNvSpPr txBox="1"/>
          <p:nvPr/>
        </p:nvSpPr>
        <p:spPr>
          <a:xfrm>
            <a:off x="6642815" y="5473770"/>
            <a:ext cx="838200"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lstStyle>
            <a:defPPr>
              <a:defRPr lang="en-US"/>
            </a:defPPr>
            <a:lvl1pPr>
              <a:defRPr sz="1100" b="1">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solidFill>
                  <a:schemeClr val="bg1"/>
                </a:solidFill>
              </a:rPr>
              <a:t>Immersion</a:t>
            </a:r>
          </a:p>
        </p:txBody>
      </p:sp>
      <p:cxnSp>
        <p:nvCxnSpPr>
          <p:cNvPr id="13" name="Straight Connector 12">
            <a:extLst>
              <a:ext uri="{FF2B5EF4-FFF2-40B4-BE49-F238E27FC236}">
                <a16:creationId xmlns="" xmlns:a16="http://schemas.microsoft.com/office/drawing/2014/main" id="{1C854A92-7F42-4476-863A-C95CD20AC450}"/>
              </a:ext>
            </a:extLst>
          </p:cNvPr>
          <p:cNvCxnSpPr>
            <a:stCxn id="25" idx="3"/>
            <a:endCxn id="26" idx="1"/>
          </p:cNvCxnSpPr>
          <p:nvPr/>
        </p:nvCxnSpPr>
        <p:spPr>
          <a:xfrm>
            <a:off x="4649263" y="5604575"/>
            <a:ext cx="7036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F84605B-72EF-4823-B7E4-CE056B81FEE9}"/>
              </a:ext>
            </a:extLst>
          </p:cNvPr>
          <p:cNvCxnSpPr>
            <a:stCxn id="26" idx="3"/>
            <a:endCxn id="30" idx="1"/>
          </p:cNvCxnSpPr>
          <p:nvPr/>
        </p:nvCxnSpPr>
        <p:spPr>
          <a:xfrm>
            <a:off x="6285092" y="5604575"/>
            <a:ext cx="3577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8974DCE3-DDC7-47AA-9374-0FC1578E5E40}"/>
              </a:ext>
            </a:extLst>
          </p:cNvPr>
          <p:cNvCxnSpPr>
            <a:endCxn id="31" idx="3"/>
          </p:cNvCxnSpPr>
          <p:nvPr/>
        </p:nvCxnSpPr>
        <p:spPr>
          <a:xfrm>
            <a:off x="7481015" y="5604575"/>
            <a:ext cx="1662985" cy="56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Right Arrow Callout 51"/>
          <p:cNvSpPr/>
          <p:nvPr/>
        </p:nvSpPr>
        <p:spPr>
          <a:xfrm>
            <a:off x="2399180" y="2895599"/>
            <a:ext cx="1129587" cy="1143001"/>
          </a:xfrm>
          <a:prstGeom prst="rightArrowCallout">
            <a:avLst/>
          </a:prstGeom>
          <a:gradFill>
            <a:gsLst>
              <a:gs pos="98000">
                <a:srgbClr val="0070C0"/>
              </a:gs>
              <a:gs pos="65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Education K-8</a:t>
            </a:r>
          </a:p>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Powel </a:t>
            </a:r>
          </a:p>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SLAMS</a:t>
            </a: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p:txBody>
      </p:sp>
      <p:sp>
        <p:nvSpPr>
          <p:cNvPr id="32" name="Right Arrow Callout 51">
            <a:extLst>
              <a:ext uri="{FF2B5EF4-FFF2-40B4-BE49-F238E27FC236}">
                <a16:creationId xmlns="" xmlns:a16="http://schemas.microsoft.com/office/drawing/2014/main" id="{187918C6-3160-45B4-BE8A-43FF3CF2567D}"/>
              </a:ext>
            </a:extLst>
          </p:cNvPr>
          <p:cNvSpPr/>
          <p:nvPr/>
        </p:nvSpPr>
        <p:spPr>
          <a:xfrm>
            <a:off x="2399180" y="4190999"/>
            <a:ext cx="1129587" cy="1143001"/>
          </a:xfrm>
          <a:prstGeom prst="rightArrowCallout">
            <a:avLst/>
          </a:prstGeom>
          <a:gradFill>
            <a:gsLst>
              <a:gs pos="98000">
                <a:srgbClr val="0070C0"/>
              </a:gs>
              <a:gs pos="65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Education K-8</a:t>
            </a:r>
          </a:p>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McMichael</a:t>
            </a:r>
          </a:p>
        </p:txBody>
      </p:sp>
      <p:grpSp>
        <p:nvGrpSpPr>
          <p:cNvPr id="2" name="Group 1">
            <a:extLst>
              <a:ext uri="{FF2B5EF4-FFF2-40B4-BE49-F238E27FC236}">
                <a16:creationId xmlns="" xmlns:a16="http://schemas.microsoft.com/office/drawing/2014/main" id="{9C6DF698-BF9C-4455-944D-00E38CD6DAEE}"/>
              </a:ext>
            </a:extLst>
          </p:cNvPr>
          <p:cNvGrpSpPr/>
          <p:nvPr/>
        </p:nvGrpSpPr>
        <p:grpSpPr>
          <a:xfrm>
            <a:off x="7135252" y="767195"/>
            <a:ext cx="1142380" cy="4566805"/>
            <a:chOff x="7162800" y="690995"/>
            <a:chExt cx="1142380" cy="4566805"/>
          </a:xfrm>
          <a:solidFill>
            <a:srgbClr val="C00000"/>
          </a:solidFill>
        </p:grpSpPr>
        <p:sp>
          <p:nvSpPr>
            <p:cNvPr id="19" name="Right Arrow Callout 18"/>
            <p:cNvSpPr/>
            <p:nvPr/>
          </p:nvSpPr>
          <p:spPr>
            <a:xfrm>
              <a:off x="7186865" y="1859748"/>
              <a:ext cx="1118315" cy="1060547"/>
            </a:xfrm>
            <a:prstGeom prst="rightArrowCallout">
              <a:avLst/>
            </a:prstGeom>
            <a:gradFill>
              <a:gsLst>
                <a:gs pos="0">
                  <a:schemeClr val="accent4">
                    <a:lumMod val="75000"/>
                  </a:schemeClr>
                </a:gs>
                <a:gs pos="100000">
                  <a:schemeClr val="accent4">
                    <a:lumMod val="50000"/>
                  </a:schemeClr>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College</a:t>
              </a:r>
            </a:p>
            <a:p>
              <a:pPr algn="ctr"/>
              <a:endParaRPr lang="en-US" sz="1000" b="1" dirty="0">
                <a:latin typeface="Arial Narrow" panose="020B0606020202030204" pitchFamily="34" charset="0"/>
                <a:cs typeface="Arial" pitchFamily="34" charset="0"/>
              </a:endParaRPr>
            </a:p>
          </p:txBody>
        </p:sp>
        <p:sp>
          <p:nvSpPr>
            <p:cNvPr id="21" name="Right Arrow Callout 20"/>
            <p:cNvSpPr/>
            <p:nvPr/>
          </p:nvSpPr>
          <p:spPr>
            <a:xfrm>
              <a:off x="7173061" y="3028501"/>
              <a:ext cx="1118315" cy="1060547"/>
            </a:xfrm>
            <a:prstGeom prst="rightArrowCallout">
              <a:avLst/>
            </a:prstGeom>
            <a:gradFill>
              <a:gsLst>
                <a:gs pos="0">
                  <a:schemeClr val="accent4">
                    <a:lumMod val="75000"/>
                  </a:schemeClr>
                </a:gs>
                <a:gs pos="100000">
                  <a:schemeClr val="accent4">
                    <a:lumMod val="50000"/>
                  </a:schemeClr>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Certificate</a:t>
              </a:r>
            </a:p>
            <a:p>
              <a:pPr algn="ctr"/>
              <a:r>
                <a:rPr lang="en-US" sz="1000" b="1" dirty="0">
                  <a:latin typeface="Arial Narrow" panose="020B0606020202030204" pitchFamily="34" charset="0"/>
                  <a:cs typeface="Arial" pitchFamily="34" charset="0"/>
                </a:rPr>
                <a:t>&amp;</a:t>
              </a:r>
            </a:p>
            <a:p>
              <a:pPr algn="ctr"/>
              <a:r>
                <a:rPr lang="en-US" sz="1000" b="1" dirty="0">
                  <a:latin typeface="Arial Narrow" panose="020B0606020202030204" pitchFamily="34" charset="0"/>
                  <a:cs typeface="Arial" pitchFamily="34" charset="0"/>
                </a:rPr>
                <a:t>Apprentice</a:t>
              </a:r>
            </a:p>
            <a:p>
              <a:pPr algn="ctr"/>
              <a:r>
                <a:rPr lang="en-US" sz="1000" b="1" dirty="0">
                  <a:latin typeface="Arial Narrow" panose="020B0606020202030204" pitchFamily="34" charset="0"/>
                  <a:cs typeface="Arial" pitchFamily="34" charset="0"/>
                </a:rPr>
                <a:t>Training</a:t>
              </a:r>
            </a:p>
            <a:p>
              <a:pPr algn="ctr"/>
              <a:endParaRPr lang="en-US" sz="1000" b="1" dirty="0">
                <a:latin typeface="Arial Narrow" panose="020B0606020202030204" pitchFamily="34" charset="0"/>
                <a:cs typeface="Arial" pitchFamily="34" charset="0"/>
              </a:endParaRPr>
            </a:p>
          </p:txBody>
        </p:sp>
        <p:sp>
          <p:nvSpPr>
            <p:cNvPr id="22" name="Right Arrow Callout 21"/>
            <p:cNvSpPr/>
            <p:nvPr/>
          </p:nvSpPr>
          <p:spPr>
            <a:xfrm>
              <a:off x="7162800" y="4197253"/>
              <a:ext cx="1118315" cy="1060547"/>
            </a:xfrm>
            <a:prstGeom prst="rightArrowCallout">
              <a:avLst/>
            </a:prstGeom>
            <a:gradFill>
              <a:gsLst>
                <a:gs pos="0">
                  <a:schemeClr val="accent4">
                    <a:lumMod val="75000"/>
                  </a:schemeClr>
                </a:gs>
                <a:gs pos="100000">
                  <a:schemeClr val="accent4">
                    <a:lumMod val="50000"/>
                  </a:schemeClr>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Job Pipeline Program</a:t>
              </a:r>
            </a:p>
            <a:p>
              <a:pPr algn="ctr"/>
              <a:endParaRPr lang="en-US" sz="1000" b="1" dirty="0">
                <a:latin typeface="Arial Narrow" panose="020B0606020202030204" pitchFamily="34" charset="0"/>
                <a:cs typeface="Arial" pitchFamily="34" charset="0"/>
              </a:endParaRPr>
            </a:p>
          </p:txBody>
        </p:sp>
        <p:sp>
          <p:nvSpPr>
            <p:cNvPr id="34" name="Right Arrow Callout 18">
              <a:extLst>
                <a:ext uri="{FF2B5EF4-FFF2-40B4-BE49-F238E27FC236}">
                  <a16:creationId xmlns="" xmlns:a16="http://schemas.microsoft.com/office/drawing/2014/main" id="{57BB4B6A-A4E9-447F-8DEA-357ACE46FD3E}"/>
                </a:ext>
              </a:extLst>
            </p:cNvPr>
            <p:cNvSpPr/>
            <p:nvPr/>
          </p:nvSpPr>
          <p:spPr>
            <a:xfrm>
              <a:off x="7180100" y="690995"/>
              <a:ext cx="1118315" cy="1060547"/>
            </a:xfrm>
            <a:prstGeom prst="rightArrowCallout">
              <a:avLst/>
            </a:prstGeom>
            <a:gradFill>
              <a:gsLst>
                <a:gs pos="0">
                  <a:schemeClr val="accent4">
                    <a:lumMod val="75000"/>
                  </a:schemeClr>
                </a:gs>
                <a:gs pos="100000">
                  <a:schemeClr val="accent4">
                    <a:lumMod val="50000"/>
                  </a:schemeClr>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Small Business Support</a:t>
              </a:r>
            </a:p>
            <a:p>
              <a:pPr algn="ctr"/>
              <a:endParaRPr lang="en-US" sz="1000" b="1" dirty="0">
                <a:latin typeface="Arial Narrow" panose="020B0606020202030204" pitchFamily="34" charset="0"/>
                <a:cs typeface="Arial" pitchFamily="34" charset="0"/>
              </a:endParaRPr>
            </a:p>
          </p:txBody>
        </p:sp>
      </p:grpSp>
      <p:sp>
        <p:nvSpPr>
          <p:cNvPr id="35" name="Title 1">
            <a:extLst>
              <a:ext uri="{FF2B5EF4-FFF2-40B4-BE49-F238E27FC236}">
                <a16:creationId xmlns="" xmlns:a16="http://schemas.microsoft.com/office/drawing/2014/main" id="{D087FF71-1316-4B91-B2A1-8446E2D1BF0D}"/>
              </a:ext>
            </a:extLst>
          </p:cNvPr>
          <p:cNvSpPr>
            <a:spLocks noGrp="1"/>
          </p:cNvSpPr>
          <p:nvPr>
            <p:ph type="title"/>
          </p:nvPr>
        </p:nvSpPr>
        <p:spPr>
          <a:xfrm>
            <a:off x="457200" y="286606"/>
            <a:ext cx="7909560" cy="1450757"/>
          </a:xfrm>
        </p:spPr>
        <p:txBody>
          <a:bodyPr anchor="t">
            <a:normAutofit/>
          </a:bodyPr>
          <a:lstStyle/>
          <a:p>
            <a:r>
              <a:rPr lang="en-US" sz="3200" dirty="0">
                <a:solidFill>
                  <a:schemeClr val="tx1">
                    <a:lumMod val="75000"/>
                    <a:lumOff val="25000"/>
                  </a:schemeClr>
                </a:solidFill>
              </a:rPr>
              <a:t>JOBS TODAY, JOBS TOMORROW</a:t>
            </a:r>
          </a:p>
        </p:txBody>
      </p:sp>
    </p:spTree>
    <p:extLst>
      <p:ext uri="{BB962C8B-B14F-4D97-AF65-F5344CB8AC3E}">
        <p14:creationId xmlns:p14="http://schemas.microsoft.com/office/powerpoint/2010/main" val="53238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ocess 2"/>
          <p:cNvSpPr/>
          <p:nvPr/>
        </p:nvSpPr>
        <p:spPr>
          <a:xfrm>
            <a:off x="1072008" y="685808"/>
            <a:ext cx="7249115" cy="514007"/>
          </a:xfrm>
          <a:prstGeom prst="flowChartProcess">
            <a:avLst/>
          </a:prstGeom>
        </p:spPr>
        <p:txBody>
          <a:bodyPr vert="horz" lIns="76200" tIns="38100" rIns="76200" bIns="38100" rtlCol="0" anchor="t">
            <a:normAutofit/>
          </a:bodyPr>
          <a:lstStyle/>
          <a:p>
            <a:pPr defTabSz="380996">
              <a:spcBef>
                <a:spcPct val="0"/>
              </a:spcBef>
            </a:pPr>
            <a:endParaRPr lang="en-US" sz="1500" cap="all" dirty="0">
              <a:ea typeface="+mj-ea"/>
              <a:cs typeface="+mj-cs"/>
            </a:endParaRPr>
          </a:p>
        </p:txBody>
      </p:sp>
      <p:sp>
        <p:nvSpPr>
          <p:cNvPr id="7" name="Title 6">
            <a:extLst>
              <a:ext uri="{FF2B5EF4-FFF2-40B4-BE49-F238E27FC236}">
                <a16:creationId xmlns="" xmlns:a16="http://schemas.microsoft.com/office/drawing/2014/main" id="{434B5A0C-B15D-4216-973D-A46064BBAF1E}"/>
              </a:ext>
            </a:extLst>
          </p:cNvPr>
          <p:cNvSpPr>
            <a:spLocks noGrp="1"/>
          </p:cNvSpPr>
          <p:nvPr>
            <p:ph type="title"/>
          </p:nvPr>
        </p:nvSpPr>
        <p:spPr/>
        <p:txBody>
          <a:bodyPr/>
          <a:lstStyle/>
          <a:p>
            <a:r>
              <a:rPr lang="en-US" dirty="0"/>
              <a:t>DREXEL UNIVERSITY – CONCURRENT DEVELOPMENT PROJECTS</a:t>
            </a:r>
          </a:p>
        </p:txBody>
      </p:sp>
      <p:sp>
        <p:nvSpPr>
          <p:cNvPr id="2" name="Slide Number Placeholder 1"/>
          <p:cNvSpPr>
            <a:spLocks noGrp="1"/>
          </p:cNvSpPr>
          <p:nvPr>
            <p:ph type="sldNum" sz="quarter" idx="12"/>
          </p:nvPr>
        </p:nvSpPr>
        <p:spPr>
          <a:prstGeom prst="rect">
            <a:avLst/>
          </a:prstGeom>
        </p:spPr>
        <p:txBody>
          <a:bodyPr/>
          <a:lstStyle/>
          <a:p>
            <a:fld id="{A430E5A3-D635-484B-8350-48F080734351}" type="slidenum">
              <a:rPr lang="en-US" smtClean="0"/>
              <a:t>12</a:t>
            </a:fld>
            <a:endParaRPr lang="en-US"/>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2790" t="8108" r="2903" b="1982"/>
          <a:stretch/>
        </p:blipFill>
        <p:spPr>
          <a:xfrm>
            <a:off x="411858" y="1199815"/>
            <a:ext cx="8320284" cy="5080075"/>
          </a:xfrm>
          <a:prstGeom prst="rect">
            <a:avLst/>
          </a:prstGeom>
        </p:spPr>
      </p:pic>
    </p:spTree>
    <p:extLst>
      <p:ext uri="{BB962C8B-B14F-4D97-AF65-F5344CB8AC3E}">
        <p14:creationId xmlns:p14="http://schemas.microsoft.com/office/powerpoint/2010/main" val="138216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0090" y="3014672"/>
            <a:ext cx="8143831" cy="2771775"/>
          </a:xfrm>
          <a:prstGeom prst="rect">
            <a:avLst/>
          </a:prstGeom>
          <a:blipFill>
            <a:blip r:embed="rId3" cstate="email">
              <a:extLst>
                <a:ext uri="{28A0092B-C50C-407E-A947-70E740481C1C}">
                  <a14:useLocalDpi xmlns:a14="http://schemas.microsoft.com/office/drawing/2010/main"/>
                </a:ext>
              </a:extLst>
            </a:blip>
            <a:stretch>
              <a:fillRect/>
            </a:stretch>
          </a:blipFill>
          <a:effectLst>
            <a:outerShdw blurRad="50800" dist="38100" dir="2700000" algn="tl" rotWithShape="0">
              <a:prstClr val="black"/>
            </a:outerShdw>
          </a:effectLst>
        </p:spPr>
        <p:txBody>
          <a:bodyPr wrap="square" lIns="0" tIns="0" rIns="0" bIns="0" rtlCol="0"/>
          <a:lstStyle/>
          <a:p>
            <a:endParaRPr sz="1013"/>
          </a:p>
        </p:txBody>
      </p:sp>
      <p:sp>
        <p:nvSpPr>
          <p:cNvPr id="3" name="object 3"/>
          <p:cNvSpPr/>
          <p:nvPr/>
        </p:nvSpPr>
        <p:spPr>
          <a:xfrm>
            <a:off x="3353430" y="1071568"/>
            <a:ext cx="2514555" cy="1671915"/>
          </a:xfrm>
          <a:prstGeom prst="rect">
            <a:avLst/>
          </a:prstGeom>
          <a:blipFill>
            <a:blip r:embed="rId4" cstate="email">
              <a:extLst>
                <a:ext uri="{28A0092B-C50C-407E-A947-70E740481C1C}">
                  <a14:useLocalDpi xmlns:a14="http://schemas.microsoft.com/office/drawing/2010/main"/>
                </a:ext>
              </a:extLst>
            </a:blip>
            <a:stretch>
              <a:fillRect/>
            </a:stretch>
          </a:blipFill>
          <a:effectLst>
            <a:outerShdw blurRad="50800" dist="38100" dir="2700000" algn="tl" rotWithShape="0">
              <a:prstClr val="black"/>
            </a:outerShdw>
          </a:effectLst>
        </p:spPr>
        <p:txBody>
          <a:bodyPr wrap="square" lIns="0" tIns="0" rIns="0" bIns="0" rtlCol="0"/>
          <a:lstStyle/>
          <a:p>
            <a:endParaRPr sz="1013"/>
          </a:p>
        </p:txBody>
      </p:sp>
      <p:sp>
        <p:nvSpPr>
          <p:cNvPr id="4" name="object 4"/>
          <p:cNvSpPr txBox="1"/>
          <p:nvPr/>
        </p:nvSpPr>
        <p:spPr>
          <a:xfrm>
            <a:off x="6765137" y="5494549"/>
            <a:ext cx="1878807" cy="103875"/>
          </a:xfrm>
          <a:prstGeom prst="rect">
            <a:avLst/>
          </a:prstGeom>
          <a:solidFill>
            <a:srgbClr val="000000"/>
          </a:solidFill>
        </p:spPr>
        <p:txBody>
          <a:bodyPr vert="horz" wrap="square" lIns="0" tIns="0" rIns="0" bIns="0" rtlCol="0">
            <a:spAutoFit/>
          </a:bodyPr>
          <a:lstStyle/>
          <a:p>
            <a:pPr marL="73579"/>
            <a:r>
              <a:rPr sz="675" b="1" spc="35" dirty="0">
                <a:solidFill>
                  <a:srgbClr val="FFFFFF"/>
                </a:solidFill>
                <a:latin typeface="Century Gothic"/>
                <a:cs typeface="Century Gothic"/>
              </a:rPr>
              <a:t>Drexel</a:t>
            </a:r>
            <a:r>
              <a:rPr sz="675" b="1" spc="43" dirty="0">
                <a:solidFill>
                  <a:srgbClr val="FFFFFF"/>
                </a:solidFill>
                <a:latin typeface="Century Gothic"/>
                <a:cs typeface="Century Gothic"/>
              </a:rPr>
              <a:t> </a:t>
            </a:r>
            <a:r>
              <a:rPr sz="675" b="1" spc="31" dirty="0">
                <a:solidFill>
                  <a:srgbClr val="FFFFFF"/>
                </a:solidFill>
                <a:latin typeface="Century Gothic"/>
                <a:cs typeface="Century Gothic"/>
              </a:rPr>
              <a:t>Square:</a:t>
            </a:r>
            <a:r>
              <a:rPr sz="675" b="1" spc="43" dirty="0">
                <a:solidFill>
                  <a:srgbClr val="FFFFFF"/>
                </a:solidFill>
                <a:latin typeface="Century Gothic"/>
                <a:cs typeface="Century Gothic"/>
              </a:rPr>
              <a:t> </a:t>
            </a:r>
            <a:r>
              <a:rPr sz="675" b="1" spc="39" dirty="0">
                <a:solidFill>
                  <a:srgbClr val="FFFFFF"/>
                </a:solidFill>
                <a:latin typeface="Century Gothic"/>
                <a:cs typeface="Century Gothic"/>
              </a:rPr>
              <a:t>Existing</a:t>
            </a:r>
            <a:r>
              <a:rPr sz="675" b="1" spc="43" dirty="0">
                <a:solidFill>
                  <a:srgbClr val="FFFFFF"/>
                </a:solidFill>
                <a:latin typeface="Century Gothic"/>
                <a:cs typeface="Century Gothic"/>
              </a:rPr>
              <a:t> </a:t>
            </a:r>
            <a:r>
              <a:rPr sz="675" b="1" spc="20" dirty="0">
                <a:solidFill>
                  <a:srgbClr val="FFFFFF"/>
                </a:solidFill>
                <a:latin typeface="Century Gothic"/>
                <a:cs typeface="Century Gothic"/>
              </a:rPr>
              <a:t>Conditions</a:t>
            </a:r>
            <a:endParaRPr sz="675">
              <a:latin typeface="Century Gothic"/>
              <a:cs typeface="Century Gothic"/>
            </a:endParaRPr>
          </a:p>
        </p:txBody>
      </p:sp>
      <p:sp>
        <p:nvSpPr>
          <p:cNvPr id="5" name="object 5"/>
          <p:cNvSpPr/>
          <p:nvPr/>
        </p:nvSpPr>
        <p:spPr>
          <a:xfrm>
            <a:off x="6168067" y="1071571"/>
            <a:ext cx="2514555" cy="1671937"/>
          </a:xfrm>
          <a:prstGeom prst="rect">
            <a:avLst/>
          </a:prstGeom>
          <a:blipFill>
            <a:blip r:embed="rId5" cstate="email">
              <a:extLst>
                <a:ext uri="{28A0092B-C50C-407E-A947-70E740481C1C}">
                  <a14:useLocalDpi xmlns:a14="http://schemas.microsoft.com/office/drawing/2010/main"/>
                </a:ext>
              </a:extLst>
            </a:blip>
            <a:stretch>
              <a:fillRect/>
            </a:stretch>
          </a:blipFill>
          <a:effectLst>
            <a:outerShdw blurRad="50800" dist="38100" dir="2700000" algn="tl" rotWithShape="0">
              <a:prstClr val="black"/>
            </a:outerShdw>
          </a:effectLst>
        </p:spPr>
        <p:txBody>
          <a:bodyPr wrap="square" lIns="0" tIns="0" rIns="0" bIns="0" rtlCol="0"/>
          <a:lstStyle/>
          <a:p>
            <a:endParaRPr sz="1013"/>
          </a:p>
        </p:txBody>
      </p:sp>
      <p:sp>
        <p:nvSpPr>
          <p:cNvPr id="6" name="object 6"/>
          <p:cNvSpPr/>
          <p:nvPr/>
        </p:nvSpPr>
        <p:spPr>
          <a:xfrm>
            <a:off x="538791" y="1071571"/>
            <a:ext cx="2514555" cy="1671937"/>
          </a:xfrm>
          <a:prstGeom prst="rect">
            <a:avLst/>
          </a:prstGeom>
          <a:blipFill>
            <a:blip r:embed="rId6" cstate="email">
              <a:extLst>
                <a:ext uri="{28A0092B-C50C-407E-A947-70E740481C1C}">
                  <a14:useLocalDpi xmlns:a14="http://schemas.microsoft.com/office/drawing/2010/main"/>
                </a:ext>
              </a:extLst>
            </a:blip>
            <a:stretch>
              <a:fillRect/>
            </a:stretch>
          </a:blipFill>
          <a:effectLst>
            <a:outerShdw blurRad="50800" dist="38100" dir="2700000" algn="tl" rotWithShape="0">
              <a:prstClr val="black"/>
            </a:outerShdw>
          </a:effectLst>
        </p:spPr>
        <p:txBody>
          <a:bodyPr wrap="square" lIns="0" tIns="0" rIns="0" bIns="0" rtlCol="0"/>
          <a:lstStyle/>
          <a:p>
            <a:endParaRPr sz="1013"/>
          </a:p>
        </p:txBody>
      </p:sp>
      <p:sp>
        <p:nvSpPr>
          <p:cNvPr id="7" name="Title 6">
            <a:extLst>
              <a:ext uri="{FF2B5EF4-FFF2-40B4-BE49-F238E27FC236}">
                <a16:creationId xmlns="" xmlns:a16="http://schemas.microsoft.com/office/drawing/2014/main" id="{29E5C537-62F5-407D-82E5-EF8BBB2C406C}"/>
              </a:ext>
            </a:extLst>
          </p:cNvPr>
          <p:cNvSpPr>
            <a:spLocks noGrp="1"/>
          </p:cNvSpPr>
          <p:nvPr>
            <p:ph type="title"/>
          </p:nvPr>
        </p:nvSpPr>
        <p:spPr/>
        <p:txBody>
          <a:bodyPr/>
          <a:lstStyle/>
          <a:p>
            <a:r>
              <a:rPr lang="en-US" dirty="0"/>
              <a:t>DREXEL SQUARE</a:t>
            </a:r>
          </a:p>
        </p:txBody>
      </p:sp>
      <p:sp>
        <p:nvSpPr>
          <p:cNvPr id="9" name="Slide Number Placeholder 8">
            <a:extLst>
              <a:ext uri="{FF2B5EF4-FFF2-40B4-BE49-F238E27FC236}">
                <a16:creationId xmlns="" xmlns:a16="http://schemas.microsoft.com/office/drawing/2014/main" id="{6433A206-7F39-46E3-B2FF-1AF4E00995AF}"/>
              </a:ext>
            </a:extLst>
          </p:cNvPr>
          <p:cNvSpPr>
            <a:spLocks noGrp="1"/>
          </p:cNvSpPr>
          <p:nvPr>
            <p:ph type="sldNum" sz="quarter" idx="12"/>
          </p:nvPr>
        </p:nvSpPr>
        <p:spPr/>
        <p:txBody>
          <a:bodyPr/>
          <a:lstStyle/>
          <a:p>
            <a:fld id="{4A8A54CC-2002-314D-96B0-9D6652A5F0EB}" type="slidenum">
              <a:rPr lang="en-US" smtClean="0"/>
              <a:t>13</a:t>
            </a:fld>
            <a:endParaRPr lang="en-US"/>
          </a:p>
        </p:txBody>
      </p:sp>
    </p:spTree>
    <p:extLst>
      <p:ext uri="{BB962C8B-B14F-4D97-AF65-F5344CB8AC3E}">
        <p14:creationId xmlns:p14="http://schemas.microsoft.com/office/powerpoint/2010/main" val="59292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1" name="Title 3190">
            <a:extLst>
              <a:ext uri="{FF2B5EF4-FFF2-40B4-BE49-F238E27FC236}">
                <a16:creationId xmlns="" xmlns:a16="http://schemas.microsoft.com/office/drawing/2014/main" id="{6A9B0071-552C-444C-A4CF-A4F180C6E670}"/>
              </a:ext>
            </a:extLst>
          </p:cNvPr>
          <p:cNvSpPr>
            <a:spLocks noGrp="1"/>
          </p:cNvSpPr>
          <p:nvPr>
            <p:ph type="title"/>
          </p:nvPr>
        </p:nvSpPr>
        <p:spPr/>
        <p:txBody>
          <a:bodyPr/>
          <a:lstStyle/>
          <a:p>
            <a:r>
              <a:rPr lang="en-US" dirty="0"/>
              <a:t>EXISTING SITE</a:t>
            </a:r>
          </a:p>
        </p:txBody>
      </p:sp>
      <p:pic>
        <p:nvPicPr>
          <p:cNvPr id="3193" name="Picture 3192">
            <a:extLst>
              <a:ext uri="{FF2B5EF4-FFF2-40B4-BE49-F238E27FC236}">
                <a16:creationId xmlns="" xmlns:a16="http://schemas.microsoft.com/office/drawing/2014/main" id="{14553994-3C48-48FC-A346-BFA03FA7FB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7004" y="844211"/>
            <a:ext cx="8486540" cy="5383085"/>
          </a:xfrm>
          <a:prstGeom prst="rect">
            <a:avLst/>
          </a:prstGeom>
        </p:spPr>
      </p:pic>
      <p:sp>
        <p:nvSpPr>
          <p:cNvPr id="2" name="Slide Number Placeholder 1">
            <a:extLst>
              <a:ext uri="{FF2B5EF4-FFF2-40B4-BE49-F238E27FC236}">
                <a16:creationId xmlns="" xmlns:a16="http://schemas.microsoft.com/office/drawing/2014/main" id="{9DF59867-14B9-4D88-8496-6C1EF1B3C22D}"/>
              </a:ext>
            </a:extLst>
          </p:cNvPr>
          <p:cNvSpPr>
            <a:spLocks noGrp="1"/>
          </p:cNvSpPr>
          <p:nvPr>
            <p:ph type="sldNum" sz="quarter" idx="12"/>
          </p:nvPr>
        </p:nvSpPr>
        <p:spPr/>
        <p:txBody>
          <a:bodyPr/>
          <a:lstStyle/>
          <a:p>
            <a:fld id="{4A8A54CC-2002-314D-96B0-9D6652A5F0EB}" type="slidenum">
              <a:rPr lang="en-US" smtClean="0"/>
              <a:t>14</a:t>
            </a:fld>
            <a:endParaRPr lang="en-US"/>
          </a:p>
        </p:txBody>
      </p:sp>
    </p:spTree>
    <p:extLst>
      <p:ext uri="{BB962C8B-B14F-4D97-AF65-F5344CB8AC3E}">
        <p14:creationId xmlns:p14="http://schemas.microsoft.com/office/powerpoint/2010/main" val="426803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0B22A8A6-2904-423E-9F4D-540CDE6A6B17}"/>
              </a:ext>
            </a:extLst>
          </p:cNvPr>
          <p:cNvSpPr>
            <a:spLocks noGrp="1"/>
          </p:cNvSpPr>
          <p:nvPr>
            <p:ph type="title"/>
          </p:nvPr>
        </p:nvSpPr>
        <p:spPr>
          <a:xfrm>
            <a:off x="457201" y="286606"/>
            <a:ext cx="8384519" cy="1450757"/>
          </a:xfrm>
        </p:spPr>
        <p:txBody>
          <a:bodyPr/>
          <a:lstStyle/>
          <a:p>
            <a:r>
              <a:rPr lang="en-US" dirty="0"/>
              <a:t>OVERALL MASSING</a:t>
            </a:r>
            <a:br>
              <a:rPr lang="en-US" dirty="0"/>
            </a:br>
            <a:endParaRPr lang="en-US" dirty="0"/>
          </a:p>
        </p:txBody>
      </p:sp>
      <p:sp>
        <p:nvSpPr>
          <p:cNvPr id="2" name="Slide Number Placeholder 1">
            <a:extLst>
              <a:ext uri="{FF2B5EF4-FFF2-40B4-BE49-F238E27FC236}">
                <a16:creationId xmlns="" xmlns:a16="http://schemas.microsoft.com/office/drawing/2014/main" id="{209E9627-ECD4-43B8-8622-E9677673FE53}"/>
              </a:ext>
            </a:extLst>
          </p:cNvPr>
          <p:cNvSpPr>
            <a:spLocks noGrp="1"/>
          </p:cNvSpPr>
          <p:nvPr>
            <p:ph type="sldNum" sz="quarter" idx="12"/>
          </p:nvPr>
        </p:nvSpPr>
        <p:spPr/>
        <p:txBody>
          <a:bodyPr/>
          <a:lstStyle/>
          <a:p>
            <a:fld id="{4A8A54CC-2002-314D-96B0-9D6652A5F0EB}" type="slidenum">
              <a:rPr lang="en-US" smtClean="0"/>
              <a:t>15</a:t>
            </a:fld>
            <a:endParaRPr lang="en-US"/>
          </a:p>
        </p:txBody>
      </p:sp>
      <p:pic>
        <p:nvPicPr>
          <p:cNvPr id="5" name="Picture 4">
            <a:extLst>
              <a:ext uri="{FF2B5EF4-FFF2-40B4-BE49-F238E27FC236}">
                <a16:creationId xmlns="" xmlns:a16="http://schemas.microsoft.com/office/drawing/2014/main" id="{B48604D3-1AED-4BDB-8BC5-1CA468F9CB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360" y="841250"/>
            <a:ext cx="8485632" cy="5451035"/>
          </a:xfrm>
          <a:prstGeom prst="rect">
            <a:avLst/>
          </a:prstGeom>
        </p:spPr>
      </p:pic>
    </p:spTree>
    <p:extLst>
      <p:ext uri="{BB962C8B-B14F-4D97-AF65-F5344CB8AC3E}">
        <p14:creationId xmlns:p14="http://schemas.microsoft.com/office/powerpoint/2010/main" val="238702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71500"/>
            <a:ext cx="9144000" cy="5715000"/>
          </a:xfrm>
          <a:custGeom>
            <a:avLst/>
            <a:gdLst/>
            <a:ahLst/>
            <a:cxnLst/>
            <a:rect l="l" t="t" r="r" b="b"/>
            <a:pathLst>
              <a:path w="16256000" h="10160000">
                <a:moveTo>
                  <a:pt x="0" y="10160000"/>
                </a:moveTo>
                <a:lnTo>
                  <a:pt x="16256000" y="10160000"/>
                </a:lnTo>
                <a:lnTo>
                  <a:pt x="16256000" y="0"/>
                </a:lnTo>
                <a:lnTo>
                  <a:pt x="0" y="0"/>
                </a:lnTo>
                <a:lnTo>
                  <a:pt x="0" y="10160000"/>
                </a:lnTo>
                <a:close/>
              </a:path>
            </a:pathLst>
          </a:custGeom>
          <a:solidFill>
            <a:srgbClr val="000000"/>
          </a:solidFill>
        </p:spPr>
        <p:txBody>
          <a:bodyPr wrap="square" lIns="0" tIns="0" rIns="0" bIns="0" rtlCol="0"/>
          <a:lstStyle/>
          <a:p>
            <a:endParaRPr sz="1013"/>
          </a:p>
        </p:txBody>
      </p:sp>
      <p:sp>
        <p:nvSpPr>
          <p:cNvPr id="3" name="object 3"/>
          <p:cNvSpPr/>
          <p:nvPr/>
        </p:nvSpPr>
        <p:spPr>
          <a:xfrm>
            <a:off x="8" y="0"/>
            <a:ext cx="9143999" cy="62865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 name="object 4"/>
          <p:cNvSpPr/>
          <p:nvPr/>
        </p:nvSpPr>
        <p:spPr>
          <a:xfrm>
            <a:off x="7755263" y="5786437"/>
            <a:ext cx="1388745" cy="163592"/>
          </a:xfrm>
          <a:custGeom>
            <a:avLst/>
            <a:gdLst/>
            <a:ahLst/>
            <a:cxnLst/>
            <a:rect l="l" t="t" r="r" b="b"/>
            <a:pathLst>
              <a:path w="2468880" h="290829">
                <a:moveTo>
                  <a:pt x="0" y="290322"/>
                </a:moveTo>
                <a:lnTo>
                  <a:pt x="2468880" y="290322"/>
                </a:lnTo>
                <a:lnTo>
                  <a:pt x="2468880" y="0"/>
                </a:lnTo>
                <a:lnTo>
                  <a:pt x="0" y="0"/>
                </a:lnTo>
                <a:lnTo>
                  <a:pt x="0" y="290322"/>
                </a:lnTo>
                <a:close/>
              </a:path>
            </a:pathLst>
          </a:custGeom>
          <a:solidFill>
            <a:srgbClr val="000000"/>
          </a:solidFill>
        </p:spPr>
        <p:txBody>
          <a:bodyPr wrap="square" lIns="0" tIns="0" rIns="0" bIns="0" rtlCol="0"/>
          <a:lstStyle/>
          <a:p>
            <a:endParaRPr sz="1013"/>
          </a:p>
        </p:txBody>
      </p:sp>
      <p:sp>
        <p:nvSpPr>
          <p:cNvPr id="5" name="object 5"/>
          <p:cNvSpPr txBox="1"/>
          <p:nvPr/>
        </p:nvSpPr>
        <p:spPr>
          <a:xfrm>
            <a:off x="7837553" y="5827942"/>
            <a:ext cx="1056561" cy="103875"/>
          </a:xfrm>
          <a:prstGeom prst="rect">
            <a:avLst/>
          </a:prstGeom>
        </p:spPr>
        <p:txBody>
          <a:bodyPr vert="horz" wrap="square" lIns="0" tIns="0" rIns="0" bIns="0" rtlCol="0">
            <a:spAutoFit/>
          </a:bodyPr>
          <a:lstStyle/>
          <a:p>
            <a:pPr marL="7144"/>
            <a:r>
              <a:rPr sz="675" b="1" spc="11" dirty="0">
                <a:solidFill>
                  <a:srgbClr val="FFFFFF"/>
                </a:solidFill>
                <a:latin typeface="Century Gothic"/>
                <a:cs typeface="Century Gothic"/>
              </a:rPr>
              <a:t>source:</a:t>
            </a:r>
            <a:r>
              <a:rPr sz="675" b="1" spc="43" dirty="0">
                <a:solidFill>
                  <a:srgbClr val="FFFFFF"/>
                </a:solidFill>
                <a:latin typeface="Century Gothic"/>
                <a:cs typeface="Century Gothic"/>
              </a:rPr>
              <a:t> </a:t>
            </a:r>
            <a:r>
              <a:rPr sz="675" b="1" spc="56" dirty="0">
                <a:solidFill>
                  <a:srgbClr val="FFFFFF"/>
                </a:solidFill>
                <a:latin typeface="Century Gothic"/>
                <a:cs typeface="Century Gothic"/>
              </a:rPr>
              <a:t>SHoP</a:t>
            </a:r>
            <a:r>
              <a:rPr sz="675" b="1" spc="43" dirty="0">
                <a:solidFill>
                  <a:srgbClr val="FFFFFF"/>
                </a:solidFill>
                <a:latin typeface="Century Gothic"/>
                <a:cs typeface="Century Gothic"/>
              </a:rPr>
              <a:t> </a:t>
            </a:r>
            <a:r>
              <a:rPr sz="675" b="1" spc="8" dirty="0">
                <a:solidFill>
                  <a:srgbClr val="FFFFFF"/>
                </a:solidFill>
                <a:latin typeface="Century Gothic"/>
                <a:cs typeface="Century Gothic"/>
              </a:rPr>
              <a:t>Architects</a:t>
            </a:r>
            <a:endParaRPr sz="675">
              <a:latin typeface="Century Gothic"/>
              <a:cs typeface="Century Gothic"/>
            </a:endParaRPr>
          </a:p>
        </p:txBody>
      </p:sp>
      <p:sp>
        <p:nvSpPr>
          <p:cNvPr id="6" name="Slide Number Placeholder 5">
            <a:extLst>
              <a:ext uri="{FF2B5EF4-FFF2-40B4-BE49-F238E27FC236}">
                <a16:creationId xmlns="" xmlns:a16="http://schemas.microsoft.com/office/drawing/2014/main" id="{C019E59B-A3FC-486C-9614-EC4708381EF3}"/>
              </a:ext>
            </a:extLst>
          </p:cNvPr>
          <p:cNvSpPr>
            <a:spLocks noGrp="1"/>
          </p:cNvSpPr>
          <p:nvPr>
            <p:ph type="sldNum" sz="quarter" idx="12"/>
          </p:nvPr>
        </p:nvSpPr>
        <p:spPr/>
        <p:txBody>
          <a:bodyPr/>
          <a:lstStyle/>
          <a:p>
            <a:fld id="{4A8A54CC-2002-314D-96B0-9D6652A5F0EB}" type="slidenum">
              <a:rPr lang="en-US" smtClean="0"/>
              <a:t>16</a:t>
            </a:fld>
            <a:endParaRPr lang="en-US"/>
          </a:p>
        </p:txBody>
      </p:sp>
    </p:spTree>
    <p:extLst>
      <p:ext uri="{BB962C8B-B14F-4D97-AF65-F5344CB8AC3E}">
        <p14:creationId xmlns:p14="http://schemas.microsoft.com/office/powerpoint/2010/main" val="16492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iladelphia, PA Map"/>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4375" y="913603"/>
            <a:ext cx="8315255" cy="53511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32AFB4E3-9D55-4705-A2AB-2B500B191131}"/>
              </a:ext>
            </a:extLst>
          </p:cNvPr>
          <p:cNvSpPr>
            <a:spLocks noGrp="1"/>
          </p:cNvSpPr>
          <p:nvPr>
            <p:ph type="title"/>
          </p:nvPr>
        </p:nvSpPr>
        <p:spPr/>
        <p:txBody>
          <a:bodyPr/>
          <a:lstStyle/>
          <a:p>
            <a:pPr>
              <a:tabLst>
                <a:tab pos="7258050" algn="l"/>
              </a:tabLst>
            </a:pPr>
            <a:r>
              <a:rPr lang="en-US" cap="all" dirty="0"/>
              <a:t>West Philadelphia promise zone</a:t>
            </a:r>
            <a:endParaRPr lang="en-US" dirty="0"/>
          </a:p>
        </p:txBody>
      </p:sp>
      <p:sp>
        <p:nvSpPr>
          <p:cNvPr id="3" name="Slide Number Placeholder 2"/>
          <p:cNvSpPr>
            <a:spLocks noGrp="1"/>
          </p:cNvSpPr>
          <p:nvPr>
            <p:ph type="sldNum" sz="quarter" idx="12"/>
          </p:nvPr>
        </p:nvSpPr>
        <p:spPr/>
        <p:txBody>
          <a:bodyPr/>
          <a:lstStyle/>
          <a:p>
            <a:fld id="{A430E5A3-D635-484B-8350-48F080734351}" type="slidenum">
              <a:rPr lang="en-US" smtClean="0"/>
              <a:t>17</a:t>
            </a:fld>
            <a:endParaRPr lang="en-US" dirty="0"/>
          </a:p>
        </p:txBody>
      </p:sp>
    </p:spTree>
    <p:extLst>
      <p:ext uri="{BB962C8B-B14F-4D97-AF65-F5344CB8AC3E}">
        <p14:creationId xmlns:p14="http://schemas.microsoft.com/office/powerpoint/2010/main" val="29186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3780" y="1503716"/>
            <a:ext cx="8705603" cy="1334440"/>
            <a:chOff x="207198" y="1344198"/>
            <a:chExt cx="8705602" cy="1334440"/>
          </a:xfrm>
        </p:grpSpPr>
        <p:sp>
          <p:nvSpPr>
            <p:cNvPr id="7" name="Snip Diagonal Corner Rectangle 6"/>
            <p:cNvSpPr/>
            <p:nvPr/>
          </p:nvSpPr>
          <p:spPr>
            <a:xfrm>
              <a:off x="2894090" y="1344198"/>
              <a:ext cx="1892328" cy="1334440"/>
            </a:xfrm>
            <a:prstGeom prst="snip2Diag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cs typeface="League Spartan Bold"/>
                </a:rPr>
                <a:t>POVERTY </a:t>
              </a:r>
            </a:p>
            <a:p>
              <a:pPr algn="ctr"/>
              <a:r>
                <a:rPr lang="en-US" sz="1400" dirty="0">
                  <a:latin typeface="+mj-lt"/>
                  <a:cs typeface="League Spartan Bold"/>
                </a:rPr>
                <a:t>RATE</a:t>
              </a:r>
            </a:p>
            <a:p>
              <a:pPr algn="ctr"/>
              <a:r>
                <a:rPr lang="en-US" sz="1400" dirty="0">
                  <a:latin typeface="+mj-lt"/>
                  <a:cs typeface="League Spartan Bold"/>
                </a:rPr>
                <a:t>48%</a:t>
              </a:r>
            </a:p>
          </p:txBody>
        </p:sp>
        <p:sp>
          <p:nvSpPr>
            <p:cNvPr id="9" name="TextBox 8"/>
            <p:cNvSpPr txBox="1"/>
            <p:nvPr/>
          </p:nvSpPr>
          <p:spPr>
            <a:xfrm>
              <a:off x="207198" y="1411254"/>
              <a:ext cx="2663058" cy="1200329"/>
            </a:xfrm>
            <a:prstGeom prst="rect">
              <a:avLst/>
            </a:prstGeom>
            <a:noFill/>
          </p:spPr>
          <p:txBody>
            <a:bodyPr wrap="square" rtlCol="0">
              <a:spAutoFit/>
            </a:bodyPr>
            <a:lstStyle/>
            <a:p>
              <a:r>
                <a:rPr lang="en-US" dirty="0">
                  <a:solidFill>
                    <a:schemeClr val="tx2">
                      <a:lumMod val="75000"/>
                    </a:schemeClr>
                  </a:solidFill>
                </a:rPr>
                <a:t>The West Philadelphia Promise Zone is characterized by deep and persistent poverty… </a:t>
              </a:r>
            </a:p>
          </p:txBody>
        </p:sp>
        <p:sp>
          <p:nvSpPr>
            <p:cNvPr id="20" name="Snip Diagonal Corner Rectangle 19"/>
            <p:cNvSpPr/>
            <p:nvPr/>
          </p:nvSpPr>
          <p:spPr>
            <a:xfrm>
              <a:off x="4965517" y="1344198"/>
              <a:ext cx="1892328" cy="1334440"/>
            </a:xfrm>
            <a:prstGeom prst="snip2DiagRect">
              <a:avLst/>
            </a:prstGeom>
            <a:solidFill>
              <a:srgbClr val="2F5AA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latin typeface="+mj-lt"/>
                  <a:cs typeface="League Spartan Bold"/>
                </a:rPr>
                <a:t>UNEMPLOYMENT </a:t>
              </a:r>
            </a:p>
            <a:p>
              <a:pPr algn="ctr"/>
              <a:r>
                <a:rPr lang="en-US" sz="1400" dirty="0">
                  <a:latin typeface="+mj-lt"/>
                  <a:cs typeface="League Spartan Bold"/>
                </a:rPr>
                <a:t>RATE</a:t>
              </a:r>
            </a:p>
            <a:p>
              <a:pPr algn="ctr"/>
              <a:r>
                <a:rPr lang="en-US" sz="1400" dirty="0">
                  <a:latin typeface="+mj-lt"/>
                  <a:cs typeface="League Spartan Bold"/>
                </a:rPr>
                <a:t>15%</a:t>
              </a:r>
            </a:p>
          </p:txBody>
        </p:sp>
        <p:sp>
          <p:nvSpPr>
            <p:cNvPr id="21" name="Snip Diagonal Corner Rectangle 20"/>
            <p:cNvSpPr/>
            <p:nvPr/>
          </p:nvSpPr>
          <p:spPr>
            <a:xfrm>
              <a:off x="7020472" y="1344198"/>
              <a:ext cx="1892328" cy="1334440"/>
            </a:xfrm>
            <a:prstGeom prst="snip2DiagRect">
              <a:avLst/>
            </a:prstGeom>
            <a:solidFill>
              <a:schemeClr val="bg2">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latin typeface="+mj-lt"/>
                  <a:cs typeface="League Spartan Bold"/>
                </a:rPr>
                <a:t>MEDIAN HOUSEHOLD INCOME</a:t>
              </a:r>
            </a:p>
            <a:p>
              <a:pPr algn="ctr"/>
              <a:r>
                <a:rPr lang="en-US" sz="1400" dirty="0">
                  <a:latin typeface="+mj-lt"/>
                  <a:cs typeface="League Spartan Bold"/>
                </a:rPr>
                <a:t>$21,000</a:t>
              </a:r>
            </a:p>
          </p:txBody>
        </p:sp>
      </p:grpSp>
      <p:grpSp>
        <p:nvGrpSpPr>
          <p:cNvPr id="4" name="Group 3"/>
          <p:cNvGrpSpPr/>
          <p:nvPr/>
        </p:nvGrpSpPr>
        <p:grpSpPr>
          <a:xfrm>
            <a:off x="228911" y="3158739"/>
            <a:ext cx="8705603" cy="1334441"/>
            <a:chOff x="207198" y="3078689"/>
            <a:chExt cx="8705602" cy="1334440"/>
          </a:xfrm>
        </p:grpSpPr>
        <p:sp>
          <p:nvSpPr>
            <p:cNvPr id="11" name="TextBox 10"/>
            <p:cNvSpPr txBox="1"/>
            <p:nvPr/>
          </p:nvSpPr>
          <p:spPr>
            <a:xfrm>
              <a:off x="207198" y="3433600"/>
              <a:ext cx="2571532" cy="646331"/>
            </a:xfrm>
            <a:prstGeom prst="rect">
              <a:avLst/>
            </a:prstGeom>
            <a:noFill/>
          </p:spPr>
          <p:txBody>
            <a:bodyPr wrap="square" rtlCol="0">
              <a:spAutoFit/>
            </a:bodyPr>
            <a:lstStyle/>
            <a:p>
              <a:r>
                <a:rPr lang="en-US" dirty="0">
                  <a:solidFill>
                    <a:schemeClr val="tx2">
                      <a:lumMod val="75000"/>
                    </a:schemeClr>
                  </a:solidFill>
                </a:rPr>
                <a:t>…With profound education disparities…</a:t>
              </a:r>
            </a:p>
          </p:txBody>
        </p:sp>
        <p:sp>
          <p:nvSpPr>
            <p:cNvPr id="22" name="Snip Diagonal Corner Rectangle 21"/>
            <p:cNvSpPr/>
            <p:nvPr/>
          </p:nvSpPr>
          <p:spPr>
            <a:xfrm>
              <a:off x="2894090" y="3078689"/>
              <a:ext cx="1892328" cy="1334440"/>
            </a:xfrm>
            <a:prstGeom prst="snip2Diag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cs typeface="League Spartan Bold"/>
                </a:rPr>
                <a:t>24% OF RESIDENTS LACK A HIGH SCHOOL DIPLOMA</a:t>
              </a:r>
            </a:p>
          </p:txBody>
        </p:sp>
        <p:sp>
          <p:nvSpPr>
            <p:cNvPr id="23" name="Snip Diagonal Corner Rectangle 22"/>
            <p:cNvSpPr/>
            <p:nvPr/>
          </p:nvSpPr>
          <p:spPr>
            <a:xfrm>
              <a:off x="4965517" y="3078689"/>
              <a:ext cx="1892328" cy="1334440"/>
            </a:xfrm>
            <a:prstGeom prst="snip2DiagRect">
              <a:avLst/>
            </a:prstGeom>
            <a:solidFill>
              <a:srgbClr val="2F5AA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latin typeface="+mj-lt"/>
                  <a:cs typeface="League Spartan Bold"/>
                </a:rPr>
                <a:t>66% OF RESIDENTS HOLD A HIGH SCHOOL DIPLOMA OR GED</a:t>
              </a:r>
            </a:p>
          </p:txBody>
        </p:sp>
        <p:sp>
          <p:nvSpPr>
            <p:cNvPr id="24" name="Snip Diagonal Corner Rectangle 23"/>
            <p:cNvSpPr/>
            <p:nvPr/>
          </p:nvSpPr>
          <p:spPr>
            <a:xfrm>
              <a:off x="7020472" y="3078689"/>
              <a:ext cx="1892328" cy="1334440"/>
            </a:xfrm>
            <a:prstGeom prst="snip2DiagRect">
              <a:avLst/>
            </a:prstGeom>
            <a:solidFill>
              <a:schemeClr val="bg2">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latin typeface="+mj-lt"/>
                  <a:cs typeface="League Spartan Bold"/>
                </a:rPr>
                <a:t>20% HAVE AN ASSOCIATES DEGREE OR HIGHER</a:t>
              </a:r>
            </a:p>
          </p:txBody>
        </p:sp>
      </p:grpSp>
      <p:grpSp>
        <p:nvGrpSpPr>
          <p:cNvPr id="6" name="Group 5"/>
          <p:cNvGrpSpPr/>
          <p:nvPr/>
        </p:nvGrpSpPr>
        <p:grpSpPr>
          <a:xfrm>
            <a:off x="194504" y="4835468"/>
            <a:ext cx="8718303" cy="1334440"/>
            <a:chOff x="194498" y="4835467"/>
            <a:chExt cx="8718302" cy="1334440"/>
          </a:xfrm>
        </p:grpSpPr>
        <p:sp>
          <p:nvSpPr>
            <p:cNvPr id="15" name="TextBox 14"/>
            <p:cNvSpPr txBox="1"/>
            <p:nvPr/>
          </p:nvSpPr>
          <p:spPr>
            <a:xfrm>
              <a:off x="194498" y="4902523"/>
              <a:ext cx="2663058" cy="1200329"/>
            </a:xfrm>
            <a:prstGeom prst="rect">
              <a:avLst/>
            </a:prstGeom>
            <a:noFill/>
          </p:spPr>
          <p:txBody>
            <a:bodyPr wrap="square" rtlCol="0">
              <a:spAutoFit/>
            </a:bodyPr>
            <a:lstStyle/>
            <a:p>
              <a:r>
                <a:rPr lang="en-US" dirty="0">
                  <a:solidFill>
                    <a:schemeClr val="tx2">
                      <a:lumMod val="75000"/>
                    </a:schemeClr>
                  </a:solidFill>
                </a:rPr>
                <a:t>…And an intractable wage gap. 62% of Promise Zone jobs pay more than $3,333 per month, but…</a:t>
              </a:r>
            </a:p>
          </p:txBody>
        </p:sp>
        <p:sp>
          <p:nvSpPr>
            <p:cNvPr id="25" name="Snip Diagonal Corner Rectangle 24"/>
            <p:cNvSpPr/>
            <p:nvPr/>
          </p:nvSpPr>
          <p:spPr>
            <a:xfrm>
              <a:off x="2894090" y="4835467"/>
              <a:ext cx="1892328" cy="1334440"/>
            </a:xfrm>
            <a:prstGeom prst="snip2DiagRect">
              <a:avLst/>
            </a:prstGeom>
            <a:solidFill>
              <a:srgbClr val="00206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mj-lt"/>
                  <a:cs typeface="League Spartan Bold"/>
                </a:rPr>
                <a:t>ONLY 32.6% OF RESIDENTS EARN AT THIS LEVEL </a:t>
              </a:r>
            </a:p>
          </p:txBody>
        </p:sp>
        <p:sp>
          <p:nvSpPr>
            <p:cNvPr id="26" name="Snip Diagonal Corner Rectangle 25"/>
            <p:cNvSpPr/>
            <p:nvPr/>
          </p:nvSpPr>
          <p:spPr>
            <a:xfrm>
              <a:off x="4965517" y="4835467"/>
              <a:ext cx="1892328" cy="1334440"/>
            </a:xfrm>
            <a:prstGeom prst="snip2DiagRect">
              <a:avLst/>
            </a:prstGeom>
            <a:solidFill>
              <a:srgbClr val="2F5AA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latin typeface="+mj-lt"/>
                  <a:cs typeface="League Spartan Bold"/>
                </a:rPr>
                <a:t>OVER 67% OF RESIDENTS EARN LESS THAN $3,333 PER MONTH</a:t>
              </a:r>
            </a:p>
          </p:txBody>
        </p:sp>
        <p:sp>
          <p:nvSpPr>
            <p:cNvPr id="27" name="Snip Diagonal Corner Rectangle 26"/>
            <p:cNvSpPr/>
            <p:nvPr/>
          </p:nvSpPr>
          <p:spPr>
            <a:xfrm>
              <a:off x="7020472" y="4835467"/>
              <a:ext cx="1892328" cy="1334440"/>
            </a:xfrm>
            <a:prstGeom prst="snip2DiagRect">
              <a:avLst/>
            </a:prstGeom>
            <a:solidFill>
              <a:schemeClr val="bg2">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a:latin typeface="+mj-lt"/>
                  <a:cs typeface="League Spartan Bold"/>
                </a:rPr>
                <a:t>23.7% OF RESIDENTS EARN LESS THAN $1,250 PER MONTH</a:t>
              </a:r>
            </a:p>
          </p:txBody>
        </p:sp>
      </p:grpSp>
      <p:sp>
        <p:nvSpPr>
          <p:cNvPr id="8" name="Title 7">
            <a:extLst>
              <a:ext uri="{FF2B5EF4-FFF2-40B4-BE49-F238E27FC236}">
                <a16:creationId xmlns="" xmlns:a16="http://schemas.microsoft.com/office/drawing/2014/main" id="{7AA053A0-B877-4166-82FF-CDD3E0233B2E}"/>
              </a:ext>
            </a:extLst>
          </p:cNvPr>
          <p:cNvSpPr>
            <a:spLocks noGrp="1"/>
          </p:cNvSpPr>
          <p:nvPr>
            <p:ph type="title"/>
          </p:nvPr>
        </p:nvSpPr>
        <p:spPr/>
        <p:txBody>
          <a:bodyPr/>
          <a:lstStyle/>
          <a:p>
            <a:r>
              <a:rPr lang="en-US" dirty="0">
                <a:cs typeface="League Spartan Bold"/>
              </a:rPr>
              <a:t>MEETING AN URGENT LOCAL NEED</a:t>
            </a:r>
            <a:r>
              <a:rPr lang="en-US" b="1" dirty="0">
                <a:cs typeface="League Spartan Bold"/>
              </a:rPr>
              <a:t/>
            </a:r>
            <a:br>
              <a:rPr lang="en-US" b="1" dirty="0">
                <a:cs typeface="League Spartan Bold"/>
              </a:rPr>
            </a:br>
            <a:endParaRPr lang="en-US" dirty="0"/>
          </a:p>
        </p:txBody>
      </p:sp>
      <p:sp>
        <p:nvSpPr>
          <p:cNvPr id="2" name="Slide Number Placeholder 1"/>
          <p:cNvSpPr>
            <a:spLocks noGrp="1"/>
          </p:cNvSpPr>
          <p:nvPr>
            <p:ph type="sldNum" sz="quarter" idx="12"/>
          </p:nvPr>
        </p:nvSpPr>
        <p:spPr/>
        <p:txBody>
          <a:bodyPr/>
          <a:lstStyle/>
          <a:p>
            <a:fld id="{A430E5A3-D635-484B-8350-48F080734351}" type="slidenum">
              <a:rPr lang="en-US" smtClean="0"/>
              <a:t>18</a:t>
            </a:fld>
            <a:endParaRPr lang="en-US"/>
          </a:p>
        </p:txBody>
      </p:sp>
    </p:spTree>
    <p:extLst>
      <p:ext uri="{BB962C8B-B14F-4D97-AF65-F5344CB8AC3E}">
        <p14:creationId xmlns:p14="http://schemas.microsoft.com/office/powerpoint/2010/main" val="147624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CD7029-7F0F-4500-A2C6-CBBB3AEFB622}"/>
              </a:ext>
            </a:extLst>
          </p:cNvPr>
          <p:cNvSpPr>
            <a:spLocks noGrp="1"/>
          </p:cNvSpPr>
          <p:nvPr>
            <p:ph type="title"/>
          </p:nvPr>
        </p:nvSpPr>
        <p:spPr/>
        <p:txBody>
          <a:bodyPr/>
          <a:lstStyle/>
          <a:p>
            <a:r>
              <a:rPr lang="en-US" dirty="0"/>
              <a:t>INNOVATION ECONOMY PARADOX</a:t>
            </a:r>
            <a:br>
              <a:rPr lang="en-US" dirty="0"/>
            </a:br>
            <a:endParaRPr lang="en-US" dirty="0"/>
          </a:p>
        </p:txBody>
      </p:sp>
      <p:sp>
        <p:nvSpPr>
          <p:cNvPr id="5" name="Slide Number Placeholder 4"/>
          <p:cNvSpPr>
            <a:spLocks noGrp="1"/>
          </p:cNvSpPr>
          <p:nvPr>
            <p:ph type="sldNum" sz="quarter" idx="12"/>
          </p:nvPr>
        </p:nvSpPr>
        <p:spPr/>
        <p:txBody>
          <a:bodyPr/>
          <a:lstStyle/>
          <a:p>
            <a:fld id="{A430E5A3-D635-484B-8350-48F080734351}" type="slidenum">
              <a:rPr lang="en-US" smtClean="0"/>
              <a:t>19</a:t>
            </a:fld>
            <a:endParaRPr lang="en-US"/>
          </a:p>
        </p:txBody>
      </p:sp>
      <p:sp>
        <p:nvSpPr>
          <p:cNvPr id="18" name="TextBox 17"/>
          <p:cNvSpPr txBox="1"/>
          <p:nvPr/>
        </p:nvSpPr>
        <p:spPr>
          <a:xfrm>
            <a:off x="457200" y="1307592"/>
            <a:ext cx="7792863" cy="4093428"/>
          </a:xfrm>
          <a:prstGeom prst="rect">
            <a:avLst/>
          </a:prstGeom>
          <a:noFill/>
        </p:spPr>
        <p:txBody>
          <a:bodyPr wrap="square" rtlCol="0">
            <a:spAutoFit/>
          </a:bodyPr>
          <a:lstStyle/>
          <a:p>
            <a:pPr marL="342891" indent="-342891">
              <a:spcBef>
                <a:spcPts val="1200"/>
              </a:spcBef>
              <a:spcAft>
                <a:spcPts val="1200"/>
              </a:spcAft>
              <a:buClr>
                <a:schemeClr val="accent1">
                  <a:lumMod val="75000"/>
                </a:schemeClr>
              </a:buClr>
              <a:buFont typeface="Wingdings" charset="2"/>
              <a:buChar char="§"/>
            </a:pPr>
            <a:r>
              <a:rPr lang="en-US" sz="2000" dirty="0">
                <a:solidFill>
                  <a:schemeClr val="tx1">
                    <a:lumMod val="75000"/>
                    <a:lumOff val="25000"/>
                  </a:schemeClr>
                </a:solidFill>
                <a:cs typeface="Arial" panose="020B0604020202020204" pitchFamily="34" charset="0"/>
              </a:rPr>
              <a:t>New jobs created ... but continuing high unemployment in local neighborhood</a:t>
            </a:r>
          </a:p>
          <a:p>
            <a:pPr marL="342891" indent="-342891">
              <a:spcBef>
                <a:spcPts val="1200"/>
              </a:spcBef>
              <a:spcAft>
                <a:spcPts val="1200"/>
              </a:spcAft>
              <a:buClr>
                <a:schemeClr val="accent1">
                  <a:lumMod val="75000"/>
                </a:schemeClr>
              </a:buClr>
              <a:buFont typeface="Wingdings" charset="2"/>
              <a:buChar char="§"/>
            </a:pPr>
            <a:r>
              <a:rPr lang="en-US" sz="2000" dirty="0">
                <a:solidFill>
                  <a:schemeClr val="tx1">
                    <a:lumMod val="75000"/>
                    <a:lumOff val="25000"/>
                  </a:schemeClr>
                </a:solidFill>
                <a:cs typeface="Arial" panose="020B0604020202020204" pitchFamily="34" charset="0"/>
              </a:rPr>
              <a:t>New residents and increasing homeownership </a:t>
            </a:r>
            <a:r>
              <a:rPr lang="is-IS" sz="2000" dirty="0">
                <a:solidFill>
                  <a:schemeClr val="tx1">
                    <a:lumMod val="75000"/>
                    <a:lumOff val="25000"/>
                  </a:schemeClr>
                </a:solidFill>
                <a:cs typeface="Arial" panose="020B0604020202020204" pitchFamily="34" charset="0"/>
              </a:rPr>
              <a:t>… </a:t>
            </a:r>
            <a:r>
              <a:rPr lang="en-US" sz="2000" dirty="0">
                <a:solidFill>
                  <a:schemeClr val="tx1">
                    <a:lumMod val="75000"/>
                    <a:lumOff val="25000"/>
                  </a:schemeClr>
                </a:solidFill>
                <a:cs typeface="Arial" panose="020B0604020202020204" pitchFamily="34" charset="0"/>
              </a:rPr>
              <a:t>but loss of affordability and displacement of existing homeowners</a:t>
            </a:r>
          </a:p>
          <a:p>
            <a:pPr marL="342891" indent="-342891">
              <a:spcBef>
                <a:spcPts val="1200"/>
              </a:spcBef>
              <a:spcAft>
                <a:spcPts val="1200"/>
              </a:spcAft>
              <a:buClr>
                <a:schemeClr val="accent1">
                  <a:lumMod val="75000"/>
                </a:schemeClr>
              </a:buClr>
              <a:buFont typeface="Wingdings" charset="2"/>
              <a:buChar char="§"/>
            </a:pPr>
            <a:r>
              <a:rPr lang="en-US" sz="2000" dirty="0">
                <a:solidFill>
                  <a:schemeClr val="tx1">
                    <a:lumMod val="75000"/>
                    <a:lumOff val="25000"/>
                  </a:schemeClr>
                </a:solidFill>
                <a:cs typeface="Arial" panose="020B0604020202020204" pitchFamily="34" charset="0"/>
              </a:rPr>
              <a:t>Increased business opportunities … but neighborhood corridor retail is stagnant</a:t>
            </a:r>
          </a:p>
          <a:p>
            <a:pPr marL="342891" indent="-342891">
              <a:spcBef>
                <a:spcPts val="1200"/>
              </a:spcBef>
              <a:spcAft>
                <a:spcPts val="1200"/>
              </a:spcAft>
              <a:buClr>
                <a:schemeClr val="accent1">
                  <a:lumMod val="75000"/>
                </a:schemeClr>
              </a:buClr>
              <a:buFont typeface="Wingdings" charset="2"/>
              <a:buChar char="§"/>
            </a:pPr>
            <a:r>
              <a:rPr lang="en-US" sz="2000" dirty="0">
                <a:solidFill>
                  <a:schemeClr val="tx1">
                    <a:lumMod val="75000"/>
                    <a:lumOff val="25000"/>
                  </a:schemeClr>
                </a:solidFill>
                <a:cs typeface="Arial" panose="020B0604020202020204" pitchFamily="34" charset="0"/>
              </a:rPr>
              <a:t>New focus on urban living </a:t>
            </a:r>
            <a:r>
              <a:rPr lang="is-IS" sz="2000" dirty="0">
                <a:solidFill>
                  <a:schemeClr val="tx1">
                    <a:lumMod val="75000"/>
                    <a:lumOff val="25000"/>
                  </a:schemeClr>
                </a:solidFill>
                <a:cs typeface="Arial" panose="020B0604020202020204" pitchFamily="34" charset="0"/>
              </a:rPr>
              <a:t>… </a:t>
            </a:r>
            <a:r>
              <a:rPr lang="en-US" sz="2000" dirty="0">
                <a:solidFill>
                  <a:schemeClr val="tx1">
                    <a:lumMod val="75000"/>
                    <a:lumOff val="25000"/>
                  </a:schemeClr>
                </a:solidFill>
                <a:cs typeface="Arial" panose="020B0604020202020204" pitchFamily="34" charset="0"/>
              </a:rPr>
              <a:t>but neighborhood tension and discomfort</a:t>
            </a:r>
          </a:p>
          <a:p>
            <a:pPr marL="342891" indent="-342891">
              <a:spcBef>
                <a:spcPts val="1200"/>
              </a:spcBef>
              <a:spcAft>
                <a:spcPts val="1200"/>
              </a:spcAft>
              <a:buClr>
                <a:schemeClr val="accent1">
                  <a:lumMod val="75000"/>
                </a:schemeClr>
              </a:buClr>
              <a:buFont typeface="Wingdings" charset="2"/>
              <a:buChar char="§"/>
            </a:pPr>
            <a:endParaRPr lang="en-US" sz="2000" dirty="0">
              <a:cs typeface="Arial" panose="020B0604020202020204" pitchFamily="34" charset="0"/>
            </a:endParaRPr>
          </a:p>
        </p:txBody>
      </p:sp>
    </p:spTree>
    <p:extLst>
      <p:ext uri="{BB962C8B-B14F-4D97-AF65-F5344CB8AC3E}">
        <p14:creationId xmlns:p14="http://schemas.microsoft.com/office/powerpoint/2010/main" val="157616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UNIVERSITIES AS LOCAL PARTNERS</a:t>
            </a:r>
          </a:p>
        </p:txBody>
      </p:sp>
      <p:sp>
        <p:nvSpPr>
          <p:cNvPr id="3" name="Content Placeholder 2"/>
          <p:cNvSpPr>
            <a:spLocks noGrp="1"/>
          </p:cNvSpPr>
          <p:nvPr>
            <p:ph idx="1"/>
          </p:nvPr>
        </p:nvSpPr>
        <p:spPr/>
        <p:txBody>
          <a:bodyPr>
            <a:noAutofit/>
          </a:bodyPr>
          <a:lstStyle/>
          <a:p>
            <a:pPr marL="342900" indent="-342900">
              <a:lnSpc>
                <a:spcPct val="100000"/>
              </a:lnSpc>
              <a:spcAft>
                <a:spcPts val="1200"/>
              </a:spcAft>
              <a:buClr>
                <a:schemeClr val="accent1">
                  <a:lumMod val="75000"/>
                </a:schemeClr>
              </a:buClr>
              <a:buFont typeface="Wingdings" charset="2"/>
              <a:buChar char="§"/>
            </a:pPr>
            <a:r>
              <a:rPr lang="en-US" sz="1800" dirty="0">
                <a:cs typeface="Arial" panose="020B0604020202020204" pitchFamily="34" charset="0"/>
              </a:rPr>
              <a:t>Place-based institution</a:t>
            </a:r>
          </a:p>
          <a:p>
            <a:pPr marL="342900" indent="-342900">
              <a:lnSpc>
                <a:spcPct val="100000"/>
              </a:lnSpc>
              <a:spcAft>
                <a:spcPts val="1200"/>
              </a:spcAft>
              <a:buClr>
                <a:schemeClr val="accent1">
                  <a:lumMod val="75000"/>
                </a:schemeClr>
              </a:buClr>
              <a:buFont typeface="Wingdings" charset="2"/>
              <a:buChar char="§"/>
            </a:pPr>
            <a:r>
              <a:rPr lang="en-US" sz="1800" dirty="0">
                <a:cs typeface="Arial" panose="020B0604020202020204" pitchFamily="34" charset="0"/>
              </a:rPr>
              <a:t>Economic engine</a:t>
            </a:r>
          </a:p>
          <a:p>
            <a:pPr marL="342900" indent="-342900">
              <a:lnSpc>
                <a:spcPct val="100000"/>
              </a:lnSpc>
              <a:spcAft>
                <a:spcPts val="1200"/>
              </a:spcAft>
              <a:buClr>
                <a:schemeClr val="accent1">
                  <a:lumMod val="75000"/>
                </a:schemeClr>
              </a:buClr>
              <a:buFont typeface="Wingdings" charset="2"/>
              <a:buChar char="§"/>
            </a:pPr>
            <a:r>
              <a:rPr lang="en-US" sz="1800" dirty="0">
                <a:cs typeface="Arial" panose="020B0604020202020204" pitchFamily="34" charset="0"/>
              </a:rPr>
              <a:t>Problem solver</a:t>
            </a:r>
          </a:p>
          <a:p>
            <a:pPr marL="342900" indent="-342900">
              <a:lnSpc>
                <a:spcPct val="100000"/>
              </a:lnSpc>
              <a:spcAft>
                <a:spcPts val="1200"/>
              </a:spcAft>
              <a:buClr>
                <a:schemeClr val="accent1">
                  <a:lumMod val="75000"/>
                </a:schemeClr>
              </a:buClr>
              <a:buFont typeface="Wingdings" charset="2"/>
              <a:buChar char="§"/>
            </a:pPr>
            <a:r>
              <a:rPr lang="en-US" sz="1800" dirty="0">
                <a:cs typeface="Arial" panose="020B0604020202020204" pitchFamily="34" charset="0"/>
              </a:rPr>
              <a:t>Mission: teaching, research, and service</a:t>
            </a:r>
          </a:p>
          <a:p>
            <a:pPr marL="342900" indent="-342900">
              <a:lnSpc>
                <a:spcPct val="100000"/>
              </a:lnSpc>
              <a:spcAft>
                <a:spcPts val="1200"/>
              </a:spcAft>
              <a:buClr>
                <a:schemeClr val="accent1">
                  <a:lumMod val="75000"/>
                </a:schemeClr>
              </a:buClr>
              <a:buFont typeface="Wingdings" charset="2"/>
              <a:buChar char="§"/>
            </a:pPr>
            <a:r>
              <a:rPr lang="en-US" sz="1800" dirty="0">
                <a:cs typeface="Arial" panose="020B0604020202020204" pitchFamily="34" charset="0"/>
              </a:rPr>
              <a:t>Educating tomorrow’s leaders</a:t>
            </a:r>
          </a:p>
          <a:p>
            <a:pPr marL="342900" indent="-342900">
              <a:lnSpc>
                <a:spcPct val="100000"/>
              </a:lnSpc>
              <a:spcAft>
                <a:spcPts val="1200"/>
              </a:spcAft>
              <a:buClr>
                <a:schemeClr val="accent1">
                  <a:lumMod val="75000"/>
                </a:schemeClr>
              </a:buClr>
              <a:buFont typeface="Wingdings" charset="2"/>
              <a:buChar char="§"/>
            </a:pPr>
            <a:r>
              <a:rPr lang="en-US" sz="1800" dirty="0">
                <a:cs typeface="Arial" panose="020B0604020202020204" pitchFamily="34" charset="0"/>
              </a:rPr>
              <a:t>Mutual self-interest: campus and community safety and quality of life</a:t>
            </a:r>
          </a:p>
          <a:p>
            <a:pPr marL="342900" indent="-342900">
              <a:lnSpc>
                <a:spcPct val="100000"/>
              </a:lnSpc>
              <a:spcAft>
                <a:spcPts val="1200"/>
              </a:spcAft>
              <a:buClr>
                <a:schemeClr val="accent1">
                  <a:lumMod val="75000"/>
                </a:schemeClr>
              </a:buClr>
              <a:buFont typeface="Wingdings" charset="2"/>
              <a:buChar char="§"/>
            </a:pPr>
            <a:r>
              <a:rPr lang="en-US" sz="1800" dirty="0">
                <a:cs typeface="Arial" panose="020B0604020202020204" pitchFamily="34" charset="0"/>
              </a:rPr>
              <a:t>Drexel’s future and the future of its community are inextricably linked</a:t>
            </a:r>
          </a:p>
        </p:txBody>
      </p:sp>
      <p:sp>
        <p:nvSpPr>
          <p:cNvPr id="5" name="Slide Number Placeholder 4"/>
          <p:cNvSpPr>
            <a:spLocks noGrp="1"/>
          </p:cNvSpPr>
          <p:nvPr>
            <p:ph type="sldNum" sz="quarter" idx="12"/>
          </p:nvPr>
        </p:nvSpPr>
        <p:spPr/>
        <p:txBody>
          <a:bodyPr/>
          <a:lstStyle/>
          <a:p>
            <a:fld id="{A430E5A3-D635-484B-8350-48F080734351}" type="slidenum">
              <a:rPr lang="en-US" smtClean="0"/>
              <a:t>2</a:t>
            </a:fld>
            <a:endParaRPr lang="en-US"/>
          </a:p>
        </p:txBody>
      </p:sp>
    </p:spTree>
    <p:extLst>
      <p:ext uri="{BB962C8B-B14F-4D97-AF65-F5344CB8AC3E}">
        <p14:creationId xmlns:p14="http://schemas.microsoft.com/office/powerpoint/2010/main" val="36232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p:cNvSpPr/>
          <p:nvPr/>
        </p:nvSpPr>
        <p:spPr>
          <a:xfrm>
            <a:off x="374912" y="137164"/>
            <a:ext cx="8344655" cy="463339"/>
          </a:xfrm>
          <a:prstGeom prst="flowChartProcess">
            <a:avLst/>
          </a:prstGeom>
        </p:spPr>
        <p:txBody>
          <a:bodyPr vert="horz" lIns="91440" tIns="45720" rIns="91440" bIns="45720" rtlCol="0" anchor="t">
            <a:noAutofit/>
          </a:bodyPr>
          <a:lstStyle/>
          <a:p>
            <a:pPr>
              <a:spcBef>
                <a:spcPct val="0"/>
              </a:spcBef>
            </a:pPr>
            <a:endParaRPr lang="en-US" cap="all" dirty="0">
              <a:ea typeface="+mj-ea"/>
              <a:cs typeface="+mj-cs"/>
            </a:endParaRPr>
          </a:p>
        </p:txBody>
      </p:sp>
      <p:sp>
        <p:nvSpPr>
          <p:cNvPr id="6" name="Rectangle 5"/>
          <p:cNvSpPr/>
          <p:nvPr/>
        </p:nvSpPr>
        <p:spPr>
          <a:xfrm>
            <a:off x="457200" y="1311359"/>
            <a:ext cx="8127651" cy="4339650"/>
          </a:xfrm>
          <a:prstGeom prst="rect">
            <a:avLst/>
          </a:prstGeom>
        </p:spPr>
        <p:txBody>
          <a:bodyPr wrap="square">
            <a:spAutoFit/>
          </a:bodyPr>
          <a:lstStyle/>
          <a:p>
            <a:pPr>
              <a:spcBef>
                <a:spcPts val="1200"/>
              </a:spcBef>
              <a:spcAft>
                <a:spcPts val="1200"/>
              </a:spcAft>
            </a:pPr>
            <a:r>
              <a:rPr lang="en-US" b="1" dirty="0">
                <a:solidFill>
                  <a:srgbClr val="2F5AAC"/>
                </a:solidFill>
                <a:cs typeface="Arial" panose="020B0604020202020204" pitchFamily="34" charset="0"/>
              </a:rPr>
              <a:t>Hire Local</a:t>
            </a:r>
            <a:r>
              <a:rPr lang="en-US" b="1" dirty="0">
                <a:solidFill>
                  <a:srgbClr val="437DFF"/>
                </a:solidFill>
                <a:cs typeface="Arial" panose="020B0604020202020204" pitchFamily="34" charset="0"/>
              </a:rPr>
              <a:t> </a:t>
            </a:r>
            <a:r>
              <a:rPr lang="en-US" dirty="0">
                <a:solidFill>
                  <a:schemeClr val="tx1">
                    <a:lumMod val="75000"/>
                    <a:lumOff val="25000"/>
                  </a:schemeClr>
                </a:solidFill>
                <a:cs typeface="Arial" panose="020B0604020202020204" pitchFamily="34" charset="0"/>
              </a:rPr>
              <a:t>for employment and contracted services, including a commitment to local employment and business participation by Drexel’s strategic business partners, with adult education and targeted job training.</a:t>
            </a:r>
          </a:p>
          <a:p>
            <a:pPr>
              <a:spcBef>
                <a:spcPts val="1200"/>
              </a:spcBef>
              <a:spcAft>
                <a:spcPts val="1200"/>
              </a:spcAft>
            </a:pPr>
            <a:r>
              <a:rPr lang="en-US" b="1" dirty="0">
                <a:solidFill>
                  <a:srgbClr val="2F5AAC"/>
                </a:solidFill>
                <a:cs typeface="Arial" panose="020B0604020202020204" pitchFamily="34" charset="0"/>
              </a:rPr>
              <a:t>Adult Education </a:t>
            </a:r>
            <a:r>
              <a:rPr lang="en-US" dirty="0">
                <a:solidFill>
                  <a:schemeClr val="tx1">
                    <a:lumMod val="75000"/>
                    <a:lumOff val="25000"/>
                  </a:schemeClr>
                </a:solidFill>
                <a:cs typeface="Arial" panose="020B0604020202020204" pitchFamily="34" charset="0"/>
              </a:rPr>
              <a:t>through a suite of offerings at the </a:t>
            </a:r>
            <a:r>
              <a:rPr lang="en-US" dirty="0" err="1">
                <a:solidFill>
                  <a:schemeClr val="tx1">
                    <a:lumMod val="75000"/>
                    <a:lumOff val="25000"/>
                  </a:schemeClr>
                </a:solidFill>
                <a:cs typeface="Arial" panose="020B0604020202020204" pitchFamily="34" charset="0"/>
              </a:rPr>
              <a:t>Dornsife</a:t>
            </a:r>
            <a:r>
              <a:rPr lang="en-US" dirty="0">
                <a:solidFill>
                  <a:schemeClr val="tx1">
                    <a:lumMod val="75000"/>
                    <a:lumOff val="25000"/>
                  </a:schemeClr>
                </a:solidFill>
                <a:cs typeface="Arial" panose="020B0604020202020204" pitchFamily="34" charset="0"/>
              </a:rPr>
              <a:t> Center, from adult basic to GED and the Helms Academy, a new adult high school with Goodwill Industries and CCP, and extensive digital access and training</a:t>
            </a:r>
            <a:endParaRPr lang="en-US" i="1" dirty="0">
              <a:solidFill>
                <a:schemeClr val="tx1">
                  <a:lumMod val="75000"/>
                  <a:lumOff val="25000"/>
                </a:schemeClr>
              </a:solidFill>
              <a:cs typeface="Arial" panose="020B0604020202020204" pitchFamily="34" charset="0"/>
            </a:endParaRPr>
          </a:p>
          <a:p>
            <a:pPr>
              <a:spcBef>
                <a:spcPts val="1200"/>
              </a:spcBef>
              <a:spcAft>
                <a:spcPts val="1200"/>
              </a:spcAft>
            </a:pPr>
            <a:r>
              <a:rPr lang="en-US" b="1" dirty="0">
                <a:solidFill>
                  <a:srgbClr val="2F5AAC"/>
                </a:solidFill>
                <a:cs typeface="Arial" panose="020B0604020202020204" pitchFamily="34" charset="0"/>
              </a:rPr>
              <a:t>Buy Local </a:t>
            </a:r>
            <a:r>
              <a:rPr lang="en-US" dirty="0">
                <a:solidFill>
                  <a:schemeClr val="tx1">
                    <a:lumMod val="75000"/>
                    <a:lumOff val="25000"/>
                  </a:schemeClr>
                </a:solidFill>
                <a:cs typeface="Arial" panose="020B0604020202020204" pitchFamily="34" charset="0"/>
              </a:rPr>
              <a:t>in purchasing and contracting, through an analysis of Drexel’s procurement system and a focus on building businesses in the seven West Philadelphia zip codes.</a:t>
            </a:r>
          </a:p>
          <a:p>
            <a:pPr>
              <a:spcBef>
                <a:spcPts val="1200"/>
              </a:spcBef>
              <a:spcAft>
                <a:spcPts val="1200"/>
              </a:spcAft>
            </a:pPr>
            <a:r>
              <a:rPr lang="en-US" b="1" dirty="0">
                <a:solidFill>
                  <a:srgbClr val="2F5AAC"/>
                </a:solidFill>
                <a:cs typeface="Arial" panose="020B0604020202020204" pitchFamily="34" charset="0"/>
              </a:rPr>
              <a:t>Build Local </a:t>
            </a:r>
            <a:r>
              <a:rPr lang="en-US" dirty="0">
                <a:solidFill>
                  <a:schemeClr val="tx1">
                    <a:lumMod val="75000"/>
                    <a:lumOff val="25000"/>
                  </a:schemeClr>
                </a:solidFill>
                <a:cs typeface="Arial" panose="020B0604020202020204" pitchFamily="34" charset="0"/>
              </a:rPr>
              <a:t>in Drexel projects, through a contracted partnership with a construction manager responsible for high goals for participation and a neighborhood branch office to facilitate local employment, foster apprentice development, and encourage local business.</a:t>
            </a:r>
          </a:p>
        </p:txBody>
      </p:sp>
      <p:sp>
        <p:nvSpPr>
          <p:cNvPr id="2" name="Title 1">
            <a:extLst>
              <a:ext uri="{FF2B5EF4-FFF2-40B4-BE49-F238E27FC236}">
                <a16:creationId xmlns="" xmlns:a16="http://schemas.microsoft.com/office/drawing/2014/main" id="{70E307D6-914A-4F57-A38A-CC524EE7EE93}"/>
              </a:ext>
            </a:extLst>
          </p:cNvPr>
          <p:cNvSpPr>
            <a:spLocks noGrp="1"/>
          </p:cNvSpPr>
          <p:nvPr>
            <p:ph type="title"/>
          </p:nvPr>
        </p:nvSpPr>
        <p:spPr/>
        <p:txBody>
          <a:bodyPr/>
          <a:lstStyle/>
          <a:p>
            <a:r>
              <a:rPr lang="en-US" cap="all" dirty="0"/>
              <a:t>Institutionalizing Economic Inclusion</a:t>
            </a:r>
            <a:br>
              <a:rPr lang="en-US" cap="all" dirty="0"/>
            </a:br>
            <a:endParaRPr lang="en-US" dirty="0"/>
          </a:p>
        </p:txBody>
      </p:sp>
      <p:sp>
        <p:nvSpPr>
          <p:cNvPr id="3" name="Slide Number Placeholder 2"/>
          <p:cNvSpPr>
            <a:spLocks noGrp="1"/>
          </p:cNvSpPr>
          <p:nvPr>
            <p:ph type="sldNum" sz="quarter" idx="12"/>
          </p:nvPr>
        </p:nvSpPr>
        <p:spPr/>
        <p:txBody>
          <a:bodyPr/>
          <a:lstStyle/>
          <a:p>
            <a:fld id="{A430E5A3-D635-484B-8350-48F080734351}" type="slidenum">
              <a:rPr lang="en-US" smtClean="0"/>
              <a:t>20</a:t>
            </a:fld>
            <a:endParaRPr lang="en-US"/>
          </a:p>
        </p:txBody>
      </p:sp>
    </p:spTree>
    <p:extLst>
      <p:ext uri="{BB962C8B-B14F-4D97-AF65-F5344CB8AC3E}">
        <p14:creationId xmlns:p14="http://schemas.microsoft.com/office/powerpoint/2010/main" val="211567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11624" y="534219"/>
            <a:ext cx="1885351" cy="5677603"/>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Over </a:t>
            </a:r>
            <a:r>
              <a:rPr lang="en-US" sz="1400" b="1" dirty="0">
                <a:solidFill>
                  <a:schemeClr val="tx1"/>
                </a:solidFill>
              </a:rPr>
              <a:t>12% </a:t>
            </a:r>
            <a:r>
              <a:rPr lang="en-US" sz="1400" dirty="0">
                <a:solidFill>
                  <a:schemeClr val="tx1"/>
                </a:solidFill>
              </a:rPr>
              <a:t>of professional staff are local residents</a:t>
            </a:r>
          </a:p>
          <a:p>
            <a:pPr algn="ctr"/>
            <a:endParaRPr lang="en-US" sz="1400" dirty="0">
              <a:solidFill>
                <a:schemeClr val="tx1"/>
              </a:solidFill>
            </a:endParaRPr>
          </a:p>
          <a:p>
            <a:pPr algn="ctr"/>
            <a:r>
              <a:rPr lang="en-US" sz="1400" dirty="0">
                <a:solidFill>
                  <a:schemeClr val="tx1"/>
                </a:solidFill>
              </a:rPr>
              <a:t>Average salary paid to West Philadelphia faculty/staff is approximately </a:t>
            </a:r>
            <a:r>
              <a:rPr lang="en-US" sz="1400" b="1" dirty="0">
                <a:solidFill>
                  <a:schemeClr val="tx1"/>
                </a:solidFill>
              </a:rPr>
              <a:t>$62,000</a:t>
            </a:r>
          </a:p>
          <a:p>
            <a:pPr algn="ctr"/>
            <a:endParaRPr lang="en-US" sz="1400" dirty="0">
              <a:solidFill>
                <a:schemeClr val="tx1"/>
              </a:solidFill>
            </a:endParaRPr>
          </a:p>
          <a:p>
            <a:pPr algn="ctr"/>
            <a:r>
              <a:rPr lang="en-US" sz="1400" dirty="0">
                <a:solidFill>
                  <a:schemeClr val="tx1"/>
                </a:solidFill>
              </a:rPr>
              <a:t>There were </a:t>
            </a:r>
            <a:r>
              <a:rPr lang="en-US" sz="1400" b="1" dirty="0">
                <a:solidFill>
                  <a:schemeClr val="tx1"/>
                </a:solidFill>
              </a:rPr>
              <a:t>80</a:t>
            </a:r>
            <a:r>
              <a:rPr lang="en-US" sz="1400" dirty="0">
                <a:solidFill>
                  <a:schemeClr val="tx1"/>
                </a:solidFill>
              </a:rPr>
              <a:t> new hires from West Philadelphia in FY17, nearly tripling the FY16 total of 30</a:t>
            </a:r>
          </a:p>
          <a:p>
            <a:pPr algn="ctr"/>
            <a:endParaRPr lang="en-US" sz="1400" dirty="0">
              <a:solidFill>
                <a:schemeClr val="tx1"/>
              </a:solidFill>
            </a:endParaRPr>
          </a:p>
          <a:p>
            <a:pPr algn="ctr"/>
            <a:r>
              <a:rPr lang="en-US" sz="1400" b="1" dirty="0">
                <a:solidFill>
                  <a:schemeClr val="tx1"/>
                </a:solidFill>
              </a:rPr>
              <a:t>215+ </a:t>
            </a:r>
            <a:r>
              <a:rPr lang="en-US" sz="1400" dirty="0">
                <a:solidFill>
                  <a:schemeClr val="tx1"/>
                </a:solidFill>
              </a:rPr>
              <a:t>job connections made through the Beachell Family Learning Center in 3 years</a:t>
            </a:r>
          </a:p>
          <a:p>
            <a:pPr algn="ctr"/>
            <a:endParaRPr lang="en-US" sz="1400" dirty="0">
              <a:solidFill>
                <a:schemeClr val="tx1"/>
              </a:solidFill>
            </a:endParaRPr>
          </a:p>
          <a:p>
            <a:pPr algn="ctr"/>
            <a:r>
              <a:rPr lang="en-US" sz="1400" b="1" dirty="0">
                <a:solidFill>
                  <a:schemeClr val="tx1"/>
                </a:solidFill>
              </a:rPr>
              <a:t>40+ </a:t>
            </a:r>
            <a:r>
              <a:rPr lang="en-US" sz="1400" dirty="0">
                <a:solidFill>
                  <a:schemeClr val="tx1"/>
                </a:solidFill>
              </a:rPr>
              <a:t>Philadelphia youth placed in Drexel internships annually </a:t>
            </a:r>
          </a:p>
        </p:txBody>
      </p:sp>
      <p:sp>
        <p:nvSpPr>
          <p:cNvPr id="2" name="Rectangle 1"/>
          <p:cNvSpPr/>
          <p:nvPr/>
        </p:nvSpPr>
        <p:spPr>
          <a:xfrm>
            <a:off x="2090951" y="1266657"/>
            <a:ext cx="6630747" cy="4293483"/>
          </a:xfrm>
          <a:prstGeom prst="rect">
            <a:avLst/>
          </a:prstGeom>
        </p:spPr>
        <p:txBody>
          <a:bodyPr wrap="square">
            <a:spAutoFit/>
          </a:bodyPr>
          <a:lstStyle/>
          <a:p>
            <a:pPr>
              <a:lnSpc>
                <a:spcPts val="2600"/>
              </a:lnSpc>
              <a:spcBef>
                <a:spcPts val="1200"/>
              </a:spcBef>
              <a:spcAft>
                <a:spcPts val="1200"/>
              </a:spcAft>
              <a:buClr>
                <a:srgbClr val="0070C0"/>
              </a:buClr>
              <a:tabLst>
                <a:tab pos="569906" algn="l"/>
              </a:tabLst>
            </a:pPr>
            <a:r>
              <a:rPr lang="en-US" dirty="0">
                <a:solidFill>
                  <a:srgbClr val="000090"/>
                </a:solidFill>
              </a:rPr>
              <a:t>The number of local residents employed by Drexel has reached an all time high with the University operating job-training programs for positions at the University and with its contractors. </a:t>
            </a:r>
            <a:endParaRPr lang="en-US" dirty="0">
              <a:solidFill>
                <a:srgbClr val="000090"/>
              </a:solidFill>
              <a:cs typeface="Arial" panose="020B0604020202020204" pitchFamily="34" charset="0"/>
            </a:endParaRPr>
          </a:p>
          <a:p>
            <a:pPr marL="342895" indent="-342895">
              <a:spcBef>
                <a:spcPts val="1200"/>
              </a:spcBef>
              <a:spcAft>
                <a:spcPts val="1200"/>
              </a:spcAft>
              <a:buClr>
                <a:srgbClr val="000090"/>
              </a:buClr>
              <a:buFont typeface="Wingdings" charset="2"/>
              <a:buChar char="ü"/>
              <a:tabLst>
                <a:tab pos="569906" algn="l"/>
              </a:tabLst>
            </a:pPr>
            <a:r>
              <a:rPr lang="en-US" dirty="0">
                <a:cs typeface="Arial" panose="020B0604020202020204" pitchFamily="34" charset="0"/>
              </a:rPr>
              <a:t>Data and analysis</a:t>
            </a:r>
          </a:p>
          <a:p>
            <a:pPr marL="342895" indent="-342895">
              <a:spcBef>
                <a:spcPts val="1200"/>
              </a:spcBef>
              <a:spcAft>
                <a:spcPts val="1200"/>
              </a:spcAft>
              <a:buClr>
                <a:srgbClr val="000090"/>
              </a:buClr>
              <a:buFont typeface="Wingdings" charset="2"/>
              <a:buChar char="ü"/>
              <a:tabLst>
                <a:tab pos="569906" algn="l"/>
              </a:tabLst>
            </a:pPr>
            <a:r>
              <a:rPr lang="en-US" dirty="0">
                <a:cs typeface="Arial" panose="020B0604020202020204" pitchFamily="34" charset="0"/>
              </a:rPr>
              <a:t>Drexel positions and job pipelines</a:t>
            </a:r>
          </a:p>
          <a:p>
            <a:pPr marL="342895" indent="-342895">
              <a:spcBef>
                <a:spcPts val="1200"/>
              </a:spcBef>
              <a:spcAft>
                <a:spcPts val="1200"/>
              </a:spcAft>
              <a:buClr>
                <a:srgbClr val="000090"/>
              </a:buClr>
              <a:buFont typeface="Wingdings" charset="2"/>
              <a:buChar char="ü"/>
              <a:tabLst>
                <a:tab pos="569906" algn="l"/>
              </a:tabLst>
            </a:pPr>
            <a:r>
              <a:rPr lang="en-US" dirty="0">
                <a:cs typeface="Arial" panose="020B0604020202020204" pitchFamily="34" charset="0"/>
              </a:rPr>
              <a:t>Vendor job training programs </a:t>
            </a:r>
          </a:p>
          <a:p>
            <a:pPr marL="342895" indent="-342895">
              <a:spcBef>
                <a:spcPts val="1200"/>
              </a:spcBef>
              <a:spcAft>
                <a:spcPts val="1200"/>
              </a:spcAft>
              <a:buClr>
                <a:srgbClr val="000090"/>
              </a:buClr>
              <a:buFont typeface="Wingdings" charset="2"/>
              <a:buChar char="ü"/>
              <a:tabLst>
                <a:tab pos="569906" algn="l"/>
              </a:tabLst>
            </a:pPr>
            <a:r>
              <a:rPr lang="en-US" dirty="0">
                <a:cs typeface="Arial" panose="020B0604020202020204" pitchFamily="34" charset="0"/>
              </a:rPr>
              <a:t>WorkReady youth internship program </a:t>
            </a:r>
          </a:p>
          <a:p>
            <a:pPr marL="342895" indent="-342895">
              <a:spcBef>
                <a:spcPts val="1200"/>
              </a:spcBef>
              <a:spcAft>
                <a:spcPts val="1200"/>
              </a:spcAft>
              <a:buClr>
                <a:srgbClr val="000090"/>
              </a:buClr>
              <a:buFont typeface="Wingdings" charset="2"/>
              <a:buChar char="ü"/>
              <a:tabLst>
                <a:tab pos="569906" algn="l"/>
              </a:tabLst>
            </a:pPr>
            <a:r>
              <a:rPr lang="en-US" dirty="0">
                <a:cs typeface="Arial" panose="020B0604020202020204" pitchFamily="34" charset="0"/>
              </a:rPr>
              <a:t>Adult Education Suite at Dornsife – cradle to career programs meet residents where they are</a:t>
            </a:r>
          </a:p>
        </p:txBody>
      </p:sp>
      <p:sp>
        <p:nvSpPr>
          <p:cNvPr id="3" name="Title 2">
            <a:extLst>
              <a:ext uri="{FF2B5EF4-FFF2-40B4-BE49-F238E27FC236}">
                <a16:creationId xmlns="" xmlns:a16="http://schemas.microsoft.com/office/drawing/2014/main" id="{62E41CA7-8336-4B41-93AD-5D01525FADC9}"/>
              </a:ext>
            </a:extLst>
          </p:cNvPr>
          <p:cNvSpPr>
            <a:spLocks noGrp="1"/>
          </p:cNvSpPr>
          <p:nvPr>
            <p:ph type="title"/>
          </p:nvPr>
        </p:nvSpPr>
        <p:spPr>
          <a:xfrm>
            <a:off x="2157533" y="523338"/>
            <a:ext cx="6795969" cy="1450757"/>
          </a:xfrm>
        </p:spPr>
        <p:txBody>
          <a:bodyPr/>
          <a:lstStyle/>
          <a:p>
            <a:r>
              <a:rPr lang="en-US" cap="all" dirty="0"/>
              <a:t>Economic Inclusion: Hire Local</a:t>
            </a:r>
            <a:br>
              <a:rPr lang="en-US" cap="all" dirty="0"/>
            </a:br>
            <a:endParaRPr lang="en-US" dirty="0"/>
          </a:p>
        </p:txBody>
      </p:sp>
      <p:sp>
        <p:nvSpPr>
          <p:cNvPr id="7" name="Slide Number Placeholder 6"/>
          <p:cNvSpPr>
            <a:spLocks noGrp="1"/>
          </p:cNvSpPr>
          <p:nvPr>
            <p:ph type="sldNum" sz="quarter" idx="12"/>
          </p:nvPr>
        </p:nvSpPr>
        <p:spPr>
          <a:prstGeom prst="rect">
            <a:avLst/>
          </a:prstGeom>
        </p:spPr>
        <p:txBody>
          <a:bodyPr/>
          <a:lstStyle/>
          <a:p>
            <a:fld id="{A430E5A3-D635-484B-8350-48F080734351}" type="slidenum">
              <a:rPr lang="en-US" smtClean="0"/>
              <a:t>21</a:t>
            </a:fld>
            <a:endParaRPr lang="en-US" dirty="0"/>
          </a:p>
        </p:txBody>
      </p:sp>
    </p:spTree>
    <p:extLst>
      <p:ext uri="{BB962C8B-B14F-4D97-AF65-F5344CB8AC3E}">
        <p14:creationId xmlns:p14="http://schemas.microsoft.com/office/powerpoint/2010/main" val="91268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4907" y="137166"/>
            <a:ext cx="8510124" cy="869951"/>
          </a:xfrm>
          <a:prstGeom prst="rect">
            <a:avLst/>
          </a:prstGeom>
        </p:spPr>
        <p:txBody>
          <a:bodyPr vert="horz" lIns="91440" tIns="45720" rIns="91440" bIns="45720" rtlCol="0" anchor="t">
            <a:normAutofit/>
          </a:bodyPr>
          <a:lstStyle>
            <a:lvl1pPr>
              <a:spcBef>
                <a:spcPct val="0"/>
              </a:spcBef>
              <a:buNone/>
              <a:defRPr b="0" cap="all">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endParaRPr lang="en-US" dirty="0"/>
          </a:p>
        </p:txBody>
      </p:sp>
      <p:sp>
        <p:nvSpPr>
          <p:cNvPr id="4" name="TextBox 3"/>
          <p:cNvSpPr txBox="1"/>
          <p:nvPr/>
        </p:nvSpPr>
        <p:spPr>
          <a:xfrm>
            <a:off x="457200" y="1001648"/>
            <a:ext cx="7952164" cy="4893648"/>
          </a:xfrm>
          <a:prstGeom prst="rect">
            <a:avLst/>
          </a:prstGeom>
          <a:noFill/>
        </p:spPr>
        <p:txBody>
          <a:bodyPr wrap="square" rtlCol="0">
            <a:spAutoFit/>
          </a:bodyPr>
          <a:lstStyle/>
          <a:p>
            <a:pPr marL="342895" indent="-342895">
              <a:spcBef>
                <a:spcPts val="600"/>
              </a:spcBef>
              <a:spcAft>
                <a:spcPts val="600"/>
              </a:spcAft>
              <a:buClr>
                <a:schemeClr val="accent1">
                  <a:lumMod val="75000"/>
                </a:schemeClr>
              </a:buClr>
              <a:buFont typeface="Wingdings" panose="05000000000000000000" pitchFamily="2" charset="2"/>
              <a:buChar char="§"/>
            </a:pPr>
            <a:r>
              <a:rPr lang="en-US" dirty="0">
                <a:solidFill>
                  <a:schemeClr val="tx1">
                    <a:lumMod val="75000"/>
                    <a:lumOff val="25000"/>
                  </a:schemeClr>
                </a:solidFill>
              </a:rPr>
              <a:t>Beachell Family Learning Center at the </a:t>
            </a:r>
            <a:r>
              <a:rPr lang="en-US" dirty="0" err="1">
                <a:solidFill>
                  <a:schemeClr val="tx1">
                    <a:lumMod val="75000"/>
                    <a:lumOff val="25000"/>
                  </a:schemeClr>
                </a:solidFill>
              </a:rPr>
              <a:t>Dornsife</a:t>
            </a:r>
            <a:r>
              <a:rPr lang="en-US" dirty="0">
                <a:solidFill>
                  <a:schemeClr val="tx1">
                    <a:lumMod val="75000"/>
                    <a:lumOff val="25000"/>
                  </a:schemeClr>
                </a:solidFill>
              </a:rPr>
              <a:t> Center</a:t>
            </a:r>
          </a:p>
          <a:p>
            <a:pPr marL="342895" indent="-342895">
              <a:spcBef>
                <a:spcPts val="600"/>
              </a:spcBef>
              <a:spcAft>
                <a:spcPts val="600"/>
              </a:spcAft>
              <a:buClr>
                <a:schemeClr val="accent1">
                  <a:lumMod val="75000"/>
                </a:schemeClr>
              </a:buClr>
              <a:buFont typeface="Wingdings" panose="05000000000000000000" pitchFamily="2" charset="2"/>
              <a:buChar char="§"/>
            </a:pPr>
            <a:r>
              <a:rPr lang="en-US" b="1" dirty="0"/>
              <a:t>3</a:t>
            </a:r>
            <a:r>
              <a:rPr lang="en-US" dirty="0"/>
              <a:t> fully staffed computer labs where residents can build computer skills, get job search support, and access educational programs that are designed to meet them where they are </a:t>
            </a:r>
          </a:p>
          <a:p>
            <a:pPr marL="342895" indent="-342895">
              <a:spcBef>
                <a:spcPts val="600"/>
              </a:spcBef>
              <a:spcAft>
                <a:spcPts val="600"/>
              </a:spcAft>
              <a:buClr>
                <a:schemeClr val="accent1">
                  <a:lumMod val="75000"/>
                </a:schemeClr>
              </a:buClr>
              <a:buFont typeface="Wingdings" panose="05000000000000000000" pitchFamily="2" charset="2"/>
              <a:buChar char="§"/>
            </a:pPr>
            <a:r>
              <a:rPr lang="en-US" dirty="0">
                <a:solidFill>
                  <a:schemeClr val="tx1">
                    <a:lumMod val="75000"/>
                    <a:lumOff val="25000"/>
                  </a:schemeClr>
                </a:solidFill>
              </a:rPr>
              <a:t>Over </a:t>
            </a:r>
            <a:r>
              <a:rPr lang="en-US" b="1" dirty="0">
                <a:solidFill>
                  <a:schemeClr val="tx1">
                    <a:lumMod val="75000"/>
                    <a:lumOff val="25000"/>
                  </a:schemeClr>
                </a:solidFill>
              </a:rPr>
              <a:t>20,000</a:t>
            </a:r>
            <a:r>
              <a:rPr lang="en-US" dirty="0">
                <a:solidFill>
                  <a:schemeClr val="tx1">
                    <a:lumMod val="75000"/>
                    <a:lumOff val="25000"/>
                  </a:schemeClr>
                </a:solidFill>
              </a:rPr>
              <a:t> visits in 3 years, about </a:t>
            </a:r>
            <a:r>
              <a:rPr lang="en-US" b="1" dirty="0">
                <a:solidFill>
                  <a:schemeClr val="tx1">
                    <a:lumMod val="75000"/>
                    <a:lumOff val="25000"/>
                  </a:schemeClr>
                </a:solidFill>
              </a:rPr>
              <a:t>500</a:t>
            </a:r>
            <a:r>
              <a:rPr lang="en-US" dirty="0">
                <a:solidFill>
                  <a:schemeClr val="tx1">
                    <a:lumMod val="75000"/>
                    <a:lumOff val="25000"/>
                  </a:schemeClr>
                </a:solidFill>
              </a:rPr>
              <a:t> visits per month</a:t>
            </a:r>
          </a:p>
          <a:p>
            <a:pPr marL="342895" indent="-342895">
              <a:spcBef>
                <a:spcPts val="600"/>
              </a:spcBef>
              <a:spcAft>
                <a:spcPts val="600"/>
              </a:spcAft>
              <a:buClr>
                <a:schemeClr val="accent1">
                  <a:lumMod val="75000"/>
                </a:schemeClr>
              </a:buClr>
              <a:buFont typeface="Wingdings" panose="05000000000000000000" pitchFamily="2" charset="2"/>
              <a:buChar char="§"/>
            </a:pPr>
            <a:r>
              <a:rPr lang="en-US" b="1" dirty="0">
                <a:solidFill>
                  <a:schemeClr val="tx1">
                    <a:lumMod val="75000"/>
                    <a:lumOff val="25000"/>
                  </a:schemeClr>
                </a:solidFill>
              </a:rPr>
              <a:t>51 </a:t>
            </a:r>
            <a:r>
              <a:rPr lang="en-US" dirty="0">
                <a:solidFill>
                  <a:schemeClr val="tx1">
                    <a:lumMod val="75000"/>
                    <a:lumOff val="25000"/>
                  </a:schemeClr>
                </a:solidFill>
              </a:rPr>
              <a:t>students enrolled in Helms Academy</a:t>
            </a:r>
          </a:p>
          <a:p>
            <a:pPr marL="342895" indent="-342895">
              <a:spcBef>
                <a:spcPts val="600"/>
              </a:spcBef>
              <a:spcAft>
                <a:spcPts val="600"/>
              </a:spcAft>
              <a:buClr>
                <a:schemeClr val="accent1">
                  <a:lumMod val="75000"/>
                </a:schemeClr>
              </a:buClr>
              <a:buFont typeface="Wingdings" panose="05000000000000000000" pitchFamily="2" charset="2"/>
              <a:buChar char="§"/>
            </a:pPr>
            <a:r>
              <a:rPr lang="en-US" b="1" dirty="0">
                <a:solidFill>
                  <a:schemeClr val="tx1">
                    <a:lumMod val="75000"/>
                    <a:lumOff val="25000"/>
                  </a:schemeClr>
                </a:solidFill>
              </a:rPr>
              <a:t>14 </a:t>
            </a:r>
            <a:r>
              <a:rPr lang="en-US" dirty="0">
                <a:solidFill>
                  <a:schemeClr val="tx1">
                    <a:lumMod val="75000"/>
                    <a:lumOff val="25000"/>
                  </a:schemeClr>
                </a:solidFill>
              </a:rPr>
              <a:t>students have advanced 2 or more grade levels</a:t>
            </a:r>
          </a:p>
          <a:p>
            <a:pPr marL="342895" indent="-342895">
              <a:spcBef>
                <a:spcPts val="600"/>
              </a:spcBef>
              <a:spcAft>
                <a:spcPts val="600"/>
              </a:spcAft>
              <a:buClr>
                <a:schemeClr val="accent1">
                  <a:lumMod val="75000"/>
                </a:schemeClr>
              </a:buClr>
              <a:buFont typeface="Wingdings" panose="05000000000000000000" pitchFamily="2" charset="2"/>
              <a:buChar char="§"/>
            </a:pPr>
            <a:r>
              <a:rPr lang="en-US" b="1" dirty="0">
                <a:solidFill>
                  <a:schemeClr val="tx1">
                    <a:lumMod val="75000"/>
                    <a:lumOff val="25000"/>
                  </a:schemeClr>
                </a:solidFill>
              </a:rPr>
              <a:t>135</a:t>
            </a:r>
            <a:r>
              <a:rPr lang="en-US" dirty="0">
                <a:solidFill>
                  <a:schemeClr val="tx1">
                    <a:lumMod val="75000"/>
                    <a:lumOff val="25000"/>
                  </a:schemeClr>
                </a:solidFill>
              </a:rPr>
              <a:t> CCP credits earned to date</a:t>
            </a:r>
          </a:p>
          <a:p>
            <a:pPr marL="342895" indent="-342895">
              <a:spcBef>
                <a:spcPts val="600"/>
              </a:spcBef>
              <a:spcAft>
                <a:spcPts val="600"/>
              </a:spcAft>
              <a:buClr>
                <a:schemeClr val="accent1">
                  <a:lumMod val="75000"/>
                </a:schemeClr>
              </a:buClr>
              <a:buFont typeface="Wingdings" panose="05000000000000000000" pitchFamily="2" charset="2"/>
              <a:buChar char="§"/>
            </a:pPr>
            <a:r>
              <a:rPr lang="en-US" b="1" dirty="0">
                <a:solidFill>
                  <a:schemeClr val="tx1">
                    <a:lumMod val="75000"/>
                    <a:lumOff val="25000"/>
                  </a:schemeClr>
                </a:solidFill>
              </a:rPr>
              <a:t>5</a:t>
            </a:r>
            <a:r>
              <a:rPr lang="en-US" dirty="0">
                <a:solidFill>
                  <a:schemeClr val="tx1">
                    <a:lumMod val="75000"/>
                    <a:lumOff val="25000"/>
                  </a:schemeClr>
                </a:solidFill>
              </a:rPr>
              <a:t> residents have graduated with their high school diploma</a:t>
            </a:r>
          </a:p>
          <a:p>
            <a:pPr marL="342895" indent="-342895">
              <a:spcBef>
                <a:spcPts val="600"/>
              </a:spcBef>
              <a:spcAft>
                <a:spcPts val="600"/>
              </a:spcAft>
              <a:buClr>
                <a:schemeClr val="accent1">
                  <a:lumMod val="75000"/>
                </a:schemeClr>
              </a:buClr>
              <a:buFont typeface="Wingdings" panose="05000000000000000000" pitchFamily="2" charset="2"/>
              <a:buChar char="§"/>
            </a:pPr>
            <a:endParaRPr lang="en-US" dirty="0"/>
          </a:p>
          <a:p>
            <a:pPr marL="342895" indent="-342895">
              <a:spcBef>
                <a:spcPts val="600"/>
              </a:spcBef>
              <a:spcAft>
                <a:spcPts val="600"/>
              </a:spcAft>
              <a:buClr>
                <a:schemeClr val="accent1">
                  <a:lumMod val="75000"/>
                </a:schemeClr>
              </a:buClr>
              <a:buFont typeface="Wingdings" panose="05000000000000000000" pitchFamily="2" charset="2"/>
              <a:buChar char="§"/>
            </a:pPr>
            <a:endParaRPr lang="en-US" dirty="0"/>
          </a:p>
          <a:p>
            <a:pPr marL="342895" indent="-342895">
              <a:spcBef>
                <a:spcPts val="600"/>
              </a:spcBef>
              <a:spcAft>
                <a:spcPts val="600"/>
              </a:spcAft>
              <a:buClr>
                <a:schemeClr val="accent1">
                  <a:lumMod val="75000"/>
                </a:schemeClr>
              </a:buClr>
              <a:buFont typeface="Wingdings" panose="05000000000000000000" pitchFamily="2" charset="2"/>
              <a:buChar char="§"/>
            </a:pP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744" y="4718385"/>
            <a:ext cx="8779001" cy="1792379"/>
          </a:xfrm>
          <a:prstGeom prst="rect">
            <a:avLst/>
          </a:prstGeom>
          <a:ln>
            <a:noFill/>
          </a:ln>
        </p:spPr>
      </p:pic>
      <p:sp>
        <p:nvSpPr>
          <p:cNvPr id="3" name="Title 2">
            <a:extLst>
              <a:ext uri="{FF2B5EF4-FFF2-40B4-BE49-F238E27FC236}">
                <a16:creationId xmlns="" xmlns:a16="http://schemas.microsoft.com/office/drawing/2014/main" id="{A7A1F226-BB8A-4451-8B77-923116FB5A5C}"/>
              </a:ext>
            </a:extLst>
          </p:cNvPr>
          <p:cNvSpPr>
            <a:spLocks noGrp="1"/>
          </p:cNvSpPr>
          <p:nvPr>
            <p:ph type="title"/>
          </p:nvPr>
        </p:nvSpPr>
        <p:spPr/>
        <p:txBody>
          <a:bodyPr/>
          <a:lstStyle/>
          <a:p>
            <a:r>
              <a:rPr lang="en-US" dirty="0"/>
              <a:t>ECONOMIC INCLUSION:  ADULT EDUCATION</a:t>
            </a:r>
            <a:br>
              <a:rPr lang="en-US" dirty="0"/>
            </a:br>
            <a:endParaRPr lang="en-US" dirty="0"/>
          </a:p>
        </p:txBody>
      </p:sp>
      <p:sp>
        <p:nvSpPr>
          <p:cNvPr id="6" name="Slide Number Placeholder 5"/>
          <p:cNvSpPr>
            <a:spLocks noGrp="1"/>
          </p:cNvSpPr>
          <p:nvPr>
            <p:ph type="sldNum" sz="quarter" idx="12"/>
          </p:nvPr>
        </p:nvSpPr>
        <p:spPr>
          <a:prstGeom prst="rect">
            <a:avLst/>
          </a:prstGeom>
        </p:spPr>
        <p:txBody>
          <a:bodyPr/>
          <a:lstStyle/>
          <a:p>
            <a:fld id="{A430E5A3-D635-484B-8350-48F080734351}" type="slidenum">
              <a:rPr lang="en-US" smtClean="0"/>
              <a:t>22</a:t>
            </a:fld>
            <a:endParaRPr lang="en-US" dirty="0"/>
          </a:p>
        </p:txBody>
      </p:sp>
    </p:spTree>
    <p:extLst>
      <p:ext uri="{BB962C8B-B14F-4D97-AF65-F5344CB8AC3E}">
        <p14:creationId xmlns:p14="http://schemas.microsoft.com/office/powerpoint/2010/main" val="40677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p:cNvSpPr/>
          <p:nvPr/>
        </p:nvSpPr>
        <p:spPr>
          <a:xfrm>
            <a:off x="374909" y="137160"/>
            <a:ext cx="8247525" cy="632992"/>
          </a:xfrm>
          <a:prstGeom prst="flowChartProcess">
            <a:avLst/>
          </a:prstGeom>
        </p:spPr>
        <p:txBody>
          <a:bodyPr vert="horz" lIns="91440" tIns="45720" rIns="91440" bIns="45720" rtlCol="0" anchor="t">
            <a:normAutofit/>
          </a:bodyPr>
          <a:lstStyle/>
          <a:p>
            <a:pPr>
              <a:spcBef>
                <a:spcPct val="0"/>
              </a:spcBef>
            </a:pPr>
            <a:endParaRPr lang="en-US" cap="all" dirty="0">
              <a:ea typeface="+mj-ea"/>
              <a:cs typeface="+mj-cs"/>
            </a:endParaRPr>
          </a:p>
        </p:txBody>
      </p:sp>
      <p:sp>
        <p:nvSpPr>
          <p:cNvPr id="5" name="Flowchart: Process 4"/>
          <p:cNvSpPr/>
          <p:nvPr/>
        </p:nvSpPr>
        <p:spPr>
          <a:xfrm>
            <a:off x="111624" y="530354"/>
            <a:ext cx="1885351" cy="5677603"/>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$46+ </a:t>
            </a:r>
            <a:r>
              <a:rPr lang="en-US" sz="1400" dirty="0">
                <a:solidFill>
                  <a:schemeClr val="tx1"/>
                </a:solidFill>
              </a:rPr>
              <a:t>million spent with women and diversity-owned businesses in 2016</a:t>
            </a:r>
          </a:p>
          <a:p>
            <a:pPr algn="ctr"/>
            <a:endParaRPr lang="en-US" sz="1400" dirty="0">
              <a:solidFill>
                <a:schemeClr val="tx1"/>
              </a:solidFill>
            </a:endParaRPr>
          </a:p>
          <a:p>
            <a:pPr algn="ctr"/>
            <a:endParaRPr lang="en-US" sz="1400" dirty="0">
              <a:solidFill>
                <a:schemeClr val="tx1"/>
              </a:solidFill>
            </a:endParaRPr>
          </a:p>
          <a:p>
            <a:pPr algn="ctr"/>
            <a:r>
              <a:rPr lang="en-US" sz="1400" b="1" dirty="0">
                <a:solidFill>
                  <a:schemeClr val="tx1"/>
                </a:solidFill>
              </a:rPr>
              <a:t>26% </a:t>
            </a:r>
            <a:r>
              <a:rPr lang="en-US" sz="1400" dirty="0">
                <a:solidFill>
                  <a:schemeClr val="tx1"/>
                </a:solidFill>
              </a:rPr>
              <a:t>of Drexel purchase from diversity vendors in 2016 </a:t>
            </a:r>
          </a:p>
          <a:p>
            <a:pPr algn="ctr"/>
            <a:endParaRPr lang="en-US" sz="1400" dirty="0">
              <a:solidFill>
                <a:schemeClr val="tx1"/>
              </a:solidFill>
            </a:endParaRPr>
          </a:p>
          <a:p>
            <a:pPr algn="ctr"/>
            <a:endParaRPr lang="en-US" sz="1400" dirty="0">
              <a:solidFill>
                <a:schemeClr val="tx1"/>
              </a:solidFill>
            </a:endParaRPr>
          </a:p>
          <a:p>
            <a:pPr algn="ctr"/>
            <a:r>
              <a:rPr lang="en-US" sz="1400" dirty="0">
                <a:solidFill>
                  <a:schemeClr val="tx1"/>
                </a:solidFill>
              </a:rPr>
              <a:t>Spend with women and diversity-owned businesses jumped </a:t>
            </a:r>
            <a:r>
              <a:rPr lang="en-US" sz="1400" b="1" dirty="0">
                <a:solidFill>
                  <a:schemeClr val="tx1"/>
                </a:solidFill>
              </a:rPr>
              <a:t>185% </a:t>
            </a:r>
            <a:r>
              <a:rPr lang="en-US" sz="1400" dirty="0">
                <a:solidFill>
                  <a:schemeClr val="tx1"/>
                </a:solidFill>
              </a:rPr>
              <a:t>from FY15 to FY16</a:t>
            </a:r>
          </a:p>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p:txBody>
      </p:sp>
      <p:sp>
        <p:nvSpPr>
          <p:cNvPr id="2" name="Rectangle 1"/>
          <p:cNvSpPr/>
          <p:nvPr/>
        </p:nvSpPr>
        <p:spPr>
          <a:xfrm>
            <a:off x="2090951" y="1266658"/>
            <a:ext cx="6630747" cy="5057795"/>
          </a:xfrm>
          <a:prstGeom prst="rect">
            <a:avLst/>
          </a:prstGeom>
        </p:spPr>
        <p:txBody>
          <a:bodyPr wrap="square">
            <a:spAutoFit/>
          </a:bodyPr>
          <a:lstStyle/>
          <a:p>
            <a:pPr>
              <a:spcBef>
                <a:spcPts val="1200"/>
              </a:spcBef>
              <a:spcAft>
                <a:spcPts val="1200"/>
              </a:spcAft>
              <a:buClr>
                <a:srgbClr val="000090"/>
              </a:buClr>
              <a:tabLst>
                <a:tab pos="569906" algn="l"/>
              </a:tabLst>
            </a:pPr>
            <a:r>
              <a:rPr lang="en-US" dirty="0">
                <a:solidFill>
                  <a:srgbClr val="000090"/>
                </a:solidFill>
              </a:rPr>
              <a:t>Drexel has taken a strategic, intentional approach to economic inclusion that informs the way the University purchases, contracts, and supports local businesses.  </a:t>
            </a:r>
            <a:endParaRPr lang="en-US" dirty="0">
              <a:cs typeface="Arial" panose="020B0604020202020204" pitchFamily="34" charset="0"/>
            </a:endParaRPr>
          </a:p>
          <a:p>
            <a:pPr marL="342895" indent="-342895">
              <a:spcBef>
                <a:spcPts val="1200"/>
              </a:spcBef>
              <a:spcAft>
                <a:spcPts val="1200"/>
              </a:spcAft>
              <a:buClr>
                <a:srgbClr val="000090"/>
              </a:buClr>
              <a:buFont typeface="Wingdings" charset="2"/>
              <a:buChar char="ü"/>
              <a:tabLst>
                <a:tab pos="569906" algn="l"/>
              </a:tabLst>
            </a:pPr>
            <a:r>
              <a:rPr lang="en-US" dirty="0">
                <a:cs typeface="Arial" panose="020B0604020202020204" pitchFamily="34" charset="0"/>
              </a:rPr>
              <a:t>Phase 1 - “demand-side” analysis of Drexel’s spend</a:t>
            </a:r>
          </a:p>
          <a:p>
            <a:pPr marL="342895" indent="-342895">
              <a:spcBef>
                <a:spcPts val="1200"/>
              </a:spcBef>
              <a:spcAft>
                <a:spcPts val="1200"/>
              </a:spcAft>
              <a:buClr>
                <a:srgbClr val="000090"/>
              </a:buClr>
              <a:buFont typeface="Wingdings" charset="2"/>
              <a:buChar char="ü"/>
              <a:tabLst>
                <a:tab pos="569906" algn="l"/>
              </a:tabLst>
            </a:pPr>
            <a:r>
              <a:rPr lang="en-US" dirty="0">
                <a:cs typeface="Arial" panose="020B0604020202020204" pitchFamily="34" charset="0"/>
              </a:rPr>
              <a:t>Phase 2 - </a:t>
            </a:r>
            <a:r>
              <a:rPr lang="en-US" dirty="0">
                <a:cs typeface="Arial"/>
              </a:rPr>
              <a:t>“supply side” analysis and creation of an inventory of local businesses within specific target commodities</a:t>
            </a:r>
          </a:p>
          <a:p>
            <a:pPr marL="342895" indent="-342895">
              <a:lnSpc>
                <a:spcPts val="2600"/>
              </a:lnSpc>
              <a:spcBef>
                <a:spcPts val="1200"/>
              </a:spcBef>
              <a:spcAft>
                <a:spcPts val="1200"/>
              </a:spcAft>
              <a:buClr>
                <a:srgbClr val="000090"/>
              </a:buClr>
              <a:buFont typeface="Wingdings" charset="2"/>
              <a:buChar char="ü"/>
              <a:tabLst>
                <a:tab pos="569906" algn="l"/>
              </a:tabLst>
            </a:pPr>
            <a:r>
              <a:rPr lang="en-US" dirty="0">
                <a:cs typeface="Arial" panose="020B0604020202020204" pitchFamily="34" charset="0"/>
              </a:rPr>
              <a:t>Phase 3 – Business Practice Alignment</a:t>
            </a:r>
          </a:p>
          <a:p>
            <a:pPr marL="800091" lvl="1" indent="-342895">
              <a:lnSpc>
                <a:spcPts val="2600"/>
              </a:lnSpc>
              <a:spcBef>
                <a:spcPts val="600"/>
              </a:spcBef>
              <a:spcAft>
                <a:spcPts val="600"/>
              </a:spcAft>
              <a:buClr>
                <a:srgbClr val="000090"/>
              </a:buClr>
              <a:buFont typeface="Arial"/>
              <a:buChar char="•"/>
              <a:tabLst>
                <a:tab pos="569906" algn="l"/>
              </a:tabLst>
            </a:pPr>
            <a:r>
              <a:rPr lang="en-US" dirty="0">
                <a:cs typeface="Arial" panose="020B0604020202020204" pitchFamily="34" charset="0"/>
              </a:rPr>
              <a:t>Transparent on-boarding and community outreach</a:t>
            </a:r>
          </a:p>
          <a:p>
            <a:pPr marL="800091" lvl="1" indent="-342895">
              <a:lnSpc>
                <a:spcPts val="2600"/>
              </a:lnSpc>
              <a:spcBef>
                <a:spcPts val="600"/>
              </a:spcBef>
              <a:spcAft>
                <a:spcPts val="600"/>
              </a:spcAft>
              <a:buClr>
                <a:srgbClr val="000090"/>
              </a:buClr>
              <a:buFont typeface="Arial"/>
              <a:buChar char="•"/>
              <a:tabLst>
                <a:tab pos="569906" algn="l"/>
              </a:tabLst>
            </a:pPr>
            <a:r>
              <a:rPr lang="en-US" dirty="0">
                <a:cs typeface="Arial" panose="020B0604020202020204" pitchFamily="34" charset="0"/>
              </a:rPr>
              <a:t>Dedicated Director and Strategic Sourcing Specialists</a:t>
            </a:r>
          </a:p>
          <a:p>
            <a:pPr marL="800091" lvl="1" indent="-342895">
              <a:lnSpc>
                <a:spcPts val="2600"/>
              </a:lnSpc>
              <a:spcBef>
                <a:spcPts val="600"/>
              </a:spcBef>
              <a:spcAft>
                <a:spcPts val="600"/>
              </a:spcAft>
              <a:buClr>
                <a:srgbClr val="000090"/>
              </a:buClr>
              <a:buFont typeface="Arial"/>
              <a:buChar char="•"/>
              <a:tabLst>
                <a:tab pos="569906" algn="l"/>
              </a:tabLst>
            </a:pPr>
            <a:r>
              <a:rPr lang="en-US" dirty="0">
                <a:cs typeface="Arial" panose="020B0604020202020204" pitchFamily="34" charset="0"/>
              </a:rPr>
              <a:t>RFP language and policy </a:t>
            </a:r>
            <a:endParaRPr lang="en-US" dirty="0">
              <a:cs typeface="Arial"/>
            </a:endParaRPr>
          </a:p>
          <a:p>
            <a:pPr marL="342895" indent="-342895">
              <a:spcBef>
                <a:spcPts val="1200"/>
              </a:spcBef>
              <a:spcAft>
                <a:spcPts val="1200"/>
              </a:spcAft>
              <a:buClr>
                <a:srgbClr val="000090"/>
              </a:buClr>
              <a:buFont typeface="Wingdings" charset="2"/>
              <a:buChar char="ü"/>
              <a:tabLst>
                <a:tab pos="569906" algn="l"/>
              </a:tabLst>
            </a:pPr>
            <a:endParaRPr lang="en-US" dirty="0">
              <a:cs typeface="Arial" panose="020B0604020202020204" pitchFamily="34" charset="0"/>
            </a:endParaRPr>
          </a:p>
        </p:txBody>
      </p:sp>
      <p:sp>
        <p:nvSpPr>
          <p:cNvPr id="3" name="Title 2">
            <a:extLst>
              <a:ext uri="{FF2B5EF4-FFF2-40B4-BE49-F238E27FC236}">
                <a16:creationId xmlns="" xmlns:a16="http://schemas.microsoft.com/office/drawing/2014/main" id="{B0047AB8-2902-422C-A329-811A9C39A396}"/>
              </a:ext>
            </a:extLst>
          </p:cNvPr>
          <p:cNvSpPr>
            <a:spLocks noGrp="1"/>
          </p:cNvSpPr>
          <p:nvPr>
            <p:ph type="title"/>
          </p:nvPr>
        </p:nvSpPr>
        <p:spPr>
          <a:xfrm>
            <a:off x="2093976" y="548640"/>
            <a:ext cx="6161148" cy="1450757"/>
          </a:xfrm>
        </p:spPr>
        <p:txBody>
          <a:bodyPr/>
          <a:lstStyle/>
          <a:p>
            <a:r>
              <a:rPr lang="en-US" cap="all" dirty="0"/>
              <a:t>Economic Inclusion: Buy Local </a:t>
            </a:r>
            <a:endParaRPr lang="en-US" dirty="0"/>
          </a:p>
        </p:txBody>
      </p:sp>
      <p:sp>
        <p:nvSpPr>
          <p:cNvPr id="7" name="Slide Number Placeholder 6"/>
          <p:cNvSpPr>
            <a:spLocks noGrp="1"/>
          </p:cNvSpPr>
          <p:nvPr>
            <p:ph type="sldNum" sz="quarter" idx="12"/>
          </p:nvPr>
        </p:nvSpPr>
        <p:spPr>
          <a:prstGeom prst="rect">
            <a:avLst/>
          </a:prstGeom>
        </p:spPr>
        <p:txBody>
          <a:bodyPr/>
          <a:lstStyle/>
          <a:p>
            <a:fld id="{A430E5A3-D635-484B-8350-48F080734351}" type="slidenum">
              <a:rPr lang="en-US" smtClean="0"/>
              <a:t>23</a:t>
            </a:fld>
            <a:endParaRPr lang="en-US" dirty="0"/>
          </a:p>
        </p:txBody>
      </p:sp>
    </p:spTree>
    <p:extLst>
      <p:ext uri="{BB962C8B-B14F-4D97-AF65-F5344CB8AC3E}">
        <p14:creationId xmlns:p14="http://schemas.microsoft.com/office/powerpoint/2010/main" val="178934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ECONOMIC INCLUSION: CONNECTING TO THE ACADEMIC MISSION</a:t>
            </a:r>
          </a:p>
        </p:txBody>
      </p:sp>
      <p:sp>
        <p:nvSpPr>
          <p:cNvPr id="3" name="Content Placeholder 2"/>
          <p:cNvSpPr>
            <a:spLocks noGrp="1"/>
          </p:cNvSpPr>
          <p:nvPr>
            <p:ph idx="1"/>
          </p:nvPr>
        </p:nvSpPr>
        <p:spPr>
          <a:xfrm>
            <a:off x="457200" y="1847088"/>
            <a:ext cx="7543801" cy="4667606"/>
          </a:xfrm>
        </p:spPr>
        <p:txBody>
          <a:bodyPr>
            <a:normAutofit/>
          </a:bodyPr>
          <a:lstStyle/>
          <a:p>
            <a:pPr marL="457200" indent="-457200">
              <a:lnSpc>
                <a:spcPct val="100000"/>
              </a:lnSpc>
              <a:spcBef>
                <a:spcPts val="600"/>
              </a:spcBef>
              <a:spcAft>
                <a:spcPts val="1200"/>
              </a:spcAft>
              <a:buClr>
                <a:schemeClr val="accent1">
                  <a:lumMod val="75000"/>
                </a:schemeClr>
              </a:buClr>
              <a:buFont typeface="Wingdings" charset="2"/>
              <a:buChar char="§"/>
            </a:pPr>
            <a:r>
              <a:rPr lang="en-US" sz="1800" dirty="0">
                <a:cs typeface="Arial" panose="020B0604020202020204" pitchFamily="34" charset="0"/>
              </a:rPr>
              <a:t>Coursework offered by </a:t>
            </a:r>
            <a:r>
              <a:rPr lang="en-US" sz="1800" dirty="0" err="1">
                <a:cs typeface="Arial" panose="020B0604020202020204" pitchFamily="34" charset="0"/>
              </a:rPr>
              <a:t>LeBow</a:t>
            </a:r>
            <a:r>
              <a:rPr lang="en-US" sz="1800" dirty="0">
                <a:cs typeface="Arial" panose="020B0604020202020204" pitchFamily="34" charset="0"/>
              </a:rPr>
              <a:t> College of Business and Close School of Entrepreneurship</a:t>
            </a:r>
          </a:p>
          <a:p>
            <a:pPr marL="457200" lvl="1" indent="-457200">
              <a:lnSpc>
                <a:spcPct val="100000"/>
              </a:lnSpc>
              <a:spcBef>
                <a:spcPts val="600"/>
              </a:spcBef>
              <a:spcAft>
                <a:spcPts val="1200"/>
              </a:spcAft>
              <a:buClr>
                <a:schemeClr val="accent1">
                  <a:lumMod val="75000"/>
                </a:schemeClr>
              </a:buClr>
              <a:buFont typeface="Wingdings" charset="2"/>
              <a:buChar char="§"/>
            </a:pPr>
            <a:r>
              <a:rPr lang="en-US" dirty="0">
                <a:cs typeface="Arial" panose="020B0604020202020204" pitchFamily="34" charset="0"/>
              </a:rPr>
              <a:t>Technical assistance for local business from Kline School of Law, </a:t>
            </a:r>
            <a:r>
              <a:rPr lang="en-US" dirty="0" err="1">
                <a:cs typeface="Arial" panose="020B0604020202020204" pitchFamily="34" charset="0"/>
              </a:rPr>
              <a:t>LeBow</a:t>
            </a:r>
            <a:r>
              <a:rPr lang="en-US" dirty="0">
                <a:cs typeface="Arial" panose="020B0604020202020204" pitchFamily="34" charset="0"/>
              </a:rPr>
              <a:t> College of Business, and the Close School </a:t>
            </a:r>
          </a:p>
          <a:p>
            <a:pPr marL="457200" lvl="1" indent="-457200">
              <a:lnSpc>
                <a:spcPct val="100000"/>
              </a:lnSpc>
              <a:spcBef>
                <a:spcPts val="600"/>
              </a:spcBef>
              <a:spcAft>
                <a:spcPts val="1200"/>
              </a:spcAft>
              <a:buClr>
                <a:schemeClr val="accent1">
                  <a:lumMod val="75000"/>
                </a:schemeClr>
              </a:buClr>
              <a:buFont typeface="Wingdings" charset="2"/>
              <a:buChar char="§"/>
            </a:pPr>
            <a:r>
              <a:rPr lang="en-US" dirty="0">
                <a:cs typeface="Arial" panose="020B0604020202020204" pitchFamily="34" charset="0"/>
              </a:rPr>
              <a:t>Consulting class worked with local businesses to develop business plans</a:t>
            </a:r>
          </a:p>
          <a:p>
            <a:pPr marL="457200" indent="-457200">
              <a:lnSpc>
                <a:spcPct val="100000"/>
              </a:lnSpc>
              <a:spcBef>
                <a:spcPts val="600"/>
              </a:spcBef>
              <a:spcAft>
                <a:spcPts val="1200"/>
              </a:spcAft>
              <a:buClr>
                <a:schemeClr val="accent1">
                  <a:lumMod val="75000"/>
                </a:schemeClr>
              </a:buClr>
              <a:buFont typeface="Wingdings" charset="2"/>
              <a:buChar char="§"/>
            </a:pPr>
            <a:r>
              <a:rPr lang="en-US" sz="1800" dirty="0">
                <a:cs typeface="Arial" panose="020B0604020202020204" pitchFamily="34" charset="0"/>
              </a:rPr>
              <a:t>Undergraduate co-ops supported business in implementing business plans</a:t>
            </a:r>
          </a:p>
          <a:p>
            <a:pPr marL="457200" indent="-457200">
              <a:lnSpc>
                <a:spcPct val="100000"/>
              </a:lnSpc>
              <a:spcBef>
                <a:spcPts val="600"/>
              </a:spcBef>
              <a:spcAft>
                <a:spcPts val="1200"/>
              </a:spcAft>
              <a:buClr>
                <a:schemeClr val="accent1">
                  <a:lumMod val="75000"/>
                </a:schemeClr>
              </a:buClr>
              <a:buFont typeface="Wingdings" charset="2"/>
              <a:buChar char="§"/>
            </a:pPr>
            <a:r>
              <a:rPr lang="en-US" sz="1800" dirty="0">
                <a:cs typeface="Arial" panose="020B0604020202020204" pitchFamily="34" charset="0"/>
              </a:rPr>
              <a:t>Follow-up consulting course used student spend data to develop a communication plan to encourage students to spend locally</a:t>
            </a:r>
          </a:p>
          <a:p>
            <a:pPr marL="457200" indent="-457200">
              <a:lnSpc>
                <a:spcPct val="100000"/>
              </a:lnSpc>
              <a:spcBef>
                <a:spcPts val="600"/>
              </a:spcBef>
              <a:spcAft>
                <a:spcPts val="1200"/>
              </a:spcAft>
              <a:buClr>
                <a:schemeClr val="accent1">
                  <a:lumMod val="75000"/>
                </a:schemeClr>
              </a:buClr>
              <a:buFont typeface="Wingdings" charset="2"/>
              <a:buChar char="§"/>
            </a:pPr>
            <a:r>
              <a:rPr lang="en-US" sz="1800" dirty="0">
                <a:cs typeface="Arial" panose="020B0604020202020204" pitchFamily="34" charset="0"/>
              </a:rPr>
              <a:t>Walking tour of local businesses during new student orientation </a:t>
            </a:r>
          </a:p>
          <a:p>
            <a:pPr marL="457200">
              <a:lnSpc>
                <a:spcPct val="100000"/>
              </a:lnSpc>
              <a:spcAft>
                <a:spcPts val="1200"/>
              </a:spcAft>
              <a:buClr>
                <a:schemeClr val="accent1">
                  <a:lumMod val="75000"/>
                </a:schemeClr>
              </a:buClr>
            </a:pPr>
            <a:endParaRPr lang="en-US" sz="1800" dirty="0"/>
          </a:p>
        </p:txBody>
      </p:sp>
      <p:sp>
        <p:nvSpPr>
          <p:cNvPr id="5" name="Slide Number Placeholder 4"/>
          <p:cNvSpPr>
            <a:spLocks noGrp="1"/>
          </p:cNvSpPr>
          <p:nvPr>
            <p:ph type="sldNum" sz="quarter" idx="12"/>
          </p:nvPr>
        </p:nvSpPr>
        <p:spPr/>
        <p:txBody>
          <a:bodyPr/>
          <a:lstStyle/>
          <a:p>
            <a:fld id="{A430E5A3-D635-484B-8350-48F080734351}" type="slidenum">
              <a:rPr lang="en-US" smtClean="0"/>
              <a:t>24</a:t>
            </a:fld>
            <a:endParaRPr lang="en-US"/>
          </a:p>
        </p:txBody>
      </p:sp>
    </p:spTree>
    <p:extLst>
      <p:ext uri="{BB962C8B-B14F-4D97-AF65-F5344CB8AC3E}">
        <p14:creationId xmlns:p14="http://schemas.microsoft.com/office/powerpoint/2010/main" val="49840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ocess 1"/>
          <p:cNvSpPr/>
          <p:nvPr/>
        </p:nvSpPr>
        <p:spPr>
          <a:xfrm>
            <a:off x="111624" y="530354"/>
            <a:ext cx="1885351" cy="5466599"/>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a:p>
            <a:pPr algn="ctr"/>
            <a:endParaRPr lang="en-US" sz="1400" dirty="0">
              <a:solidFill>
                <a:schemeClr val="tx1"/>
              </a:solidFill>
            </a:endParaRPr>
          </a:p>
          <a:p>
            <a:pPr algn="ctr"/>
            <a:r>
              <a:rPr lang="en-US" sz="1400" b="1" dirty="0">
                <a:solidFill>
                  <a:schemeClr val="tx1"/>
                </a:solidFill>
              </a:rPr>
              <a:t>5 </a:t>
            </a:r>
          </a:p>
          <a:p>
            <a:pPr algn="ctr"/>
            <a:r>
              <a:rPr lang="en-US" sz="1400" dirty="0">
                <a:solidFill>
                  <a:schemeClr val="tx1"/>
                </a:solidFill>
              </a:rPr>
              <a:t>Mantua residents have been hired by Bittenbender in year 1</a:t>
            </a:r>
          </a:p>
          <a:p>
            <a:pPr algn="ctr"/>
            <a:endParaRPr lang="en-US" sz="1400" dirty="0">
              <a:solidFill>
                <a:schemeClr val="tx1"/>
              </a:solidFill>
            </a:endParaRPr>
          </a:p>
          <a:p>
            <a:pPr algn="ctr"/>
            <a:endParaRPr lang="en-US" sz="1400" dirty="0">
              <a:solidFill>
                <a:schemeClr val="tx1"/>
              </a:solidFill>
            </a:endParaRPr>
          </a:p>
          <a:p>
            <a:pPr algn="ctr"/>
            <a:r>
              <a:rPr lang="en-US" sz="1400" b="1" dirty="0">
                <a:solidFill>
                  <a:schemeClr val="tx1"/>
                </a:solidFill>
              </a:rPr>
              <a:t>10</a:t>
            </a:r>
          </a:p>
          <a:p>
            <a:pPr algn="ctr"/>
            <a:r>
              <a:rPr lang="en-US" sz="1400" dirty="0">
                <a:solidFill>
                  <a:schemeClr val="tx1"/>
                </a:solidFill>
              </a:rPr>
              <a:t>West Philadelphia residents hired</a:t>
            </a:r>
          </a:p>
          <a:p>
            <a:pPr algn="ctr"/>
            <a:endParaRPr lang="en-US" sz="1400" dirty="0">
              <a:solidFill>
                <a:schemeClr val="tx1"/>
              </a:solidFill>
            </a:endParaRPr>
          </a:p>
          <a:p>
            <a:pPr algn="ctr"/>
            <a:endParaRPr lang="en-US" sz="1400" dirty="0">
              <a:solidFill>
                <a:schemeClr val="tx1"/>
              </a:solidFill>
            </a:endParaRPr>
          </a:p>
          <a:p>
            <a:pPr algn="ctr"/>
            <a:r>
              <a:rPr lang="en-US" sz="1400" b="1" dirty="0">
                <a:solidFill>
                  <a:schemeClr val="tx1"/>
                </a:solidFill>
              </a:rPr>
              <a:t>46% </a:t>
            </a:r>
            <a:r>
              <a:rPr lang="en-US" sz="1400" dirty="0">
                <a:solidFill>
                  <a:schemeClr val="tx1"/>
                </a:solidFill>
              </a:rPr>
              <a:t>of all Bittenbender contracts are with women or diversity-owned businesses</a:t>
            </a:r>
          </a:p>
        </p:txBody>
      </p:sp>
      <p:sp>
        <p:nvSpPr>
          <p:cNvPr id="4" name="Rectangle 3"/>
          <p:cNvSpPr/>
          <p:nvPr/>
        </p:nvSpPr>
        <p:spPr>
          <a:xfrm>
            <a:off x="2093976" y="1271016"/>
            <a:ext cx="6422231" cy="3693319"/>
          </a:xfrm>
          <a:prstGeom prst="rect">
            <a:avLst/>
          </a:prstGeom>
        </p:spPr>
        <p:txBody>
          <a:bodyPr wrap="square">
            <a:spAutoFit/>
          </a:bodyPr>
          <a:lstStyle/>
          <a:p>
            <a:r>
              <a:rPr lang="en-US" dirty="0">
                <a:solidFill>
                  <a:srgbClr val="000090"/>
                </a:solidFill>
              </a:rPr>
              <a:t>In addition to complying with all Economic Opportunity Plans, the University has sought creative solutions to maximize the local economic impact of all construction projects. </a:t>
            </a:r>
          </a:p>
          <a:p>
            <a:r>
              <a:rPr lang="en-US" dirty="0"/>
              <a:t>	</a:t>
            </a:r>
          </a:p>
          <a:p>
            <a:pPr marL="342895" indent="-342895">
              <a:buClr>
                <a:srgbClr val="000090"/>
              </a:buClr>
              <a:buFont typeface="Wingdings" charset="2"/>
              <a:buChar char="ü"/>
            </a:pPr>
            <a:r>
              <a:rPr lang="en-US" dirty="0"/>
              <a:t>Bittenbender Construction partnership </a:t>
            </a:r>
          </a:p>
          <a:p>
            <a:pPr marL="342895" indent="-342895">
              <a:buClr>
                <a:srgbClr val="000090"/>
              </a:buClr>
              <a:buFont typeface="Wingdings" charset="2"/>
              <a:buChar char="ü"/>
            </a:pPr>
            <a:endParaRPr lang="en-US" dirty="0"/>
          </a:p>
          <a:p>
            <a:pPr marL="342895" indent="-342895">
              <a:buClr>
                <a:srgbClr val="000090"/>
              </a:buClr>
              <a:buFont typeface="Wingdings" charset="2"/>
              <a:buChar char="ü"/>
            </a:pPr>
            <a:r>
              <a:rPr lang="en-US" dirty="0"/>
              <a:t>Pre-Apprenticeship program in development</a:t>
            </a:r>
          </a:p>
          <a:p>
            <a:pPr lvl="0">
              <a:buClr>
                <a:srgbClr val="000090"/>
              </a:buClr>
            </a:pPr>
            <a:endParaRPr lang="en-US" dirty="0"/>
          </a:p>
          <a:p>
            <a:pPr marL="342895" indent="-342895">
              <a:buClr>
                <a:srgbClr val="000090"/>
              </a:buClr>
              <a:buFont typeface="Wingdings" charset="2"/>
              <a:buChar char="ü"/>
            </a:pPr>
            <a:r>
              <a:rPr lang="en-US" dirty="0"/>
              <a:t>Uniform data tracking across all construction projects </a:t>
            </a:r>
          </a:p>
          <a:p>
            <a:pPr marL="342895" indent="-342895">
              <a:buClr>
                <a:srgbClr val="000090"/>
              </a:buClr>
              <a:buFont typeface="Wingdings" charset="2"/>
              <a:buChar char="ü"/>
            </a:pPr>
            <a:endParaRPr lang="en-US" dirty="0"/>
          </a:p>
          <a:p>
            <a:pPr marL="342895" indent="-342895">
              <a:buClr>
                <a:srgbClr val="000090"/>
              </a:buClr>
              <a:buFont typeface="Wingdings" charset="2"/>
              <a:buChar char="ü"/>
            </a:pPr>
            <a:r>
              <a:rPr lang="en-US" dirty="0"/>
              <a:t>Economic inclusion language in all RFP’s and contracts </a:t>
            </a:r>
          </a:p>
          <a:p>
            <a:pPr marL="342895" indent="-342895">
              <a:buFont typeface="Wingdings" charset="2"/>
              <a:buChar char="ü"/>
            </a:pPr>
            <a:endParaRPr lang="en-US" dirty="0">
              <a:cs typeface="Arial" panose="020B0604020202020204" pitchFamily="34" charset="0"/>
            </a:endParaRPr>
          </a:p>
          <a:p>
            <a:pPr lvl="0"/>
            <a:endParaRPr lang="en-US" dirty="0">
              <a:cs typeface="Arial" panose="020B0604020202020204" pitchFamily="34" charset="0"/>
            </a:endParaRPr>
          </a:p>
        </p:txBody>
      </p:sp>
      <p:sp>
        <p:nvSpPr>
          <p:cNvPr id="5" name="Title 4">
            <a:extLst>
              <a:ext uri="{FF2B5EF4-FFF2-40B4-BE49-F238E27FC236}">
                <a16:creationId xmlns="" xmlns:a16="http://schemas.microsoft.com/office/drawing/2014/main" id="{7D4B5C45-C9AE-40C3-9AA5-F4D4D2908525}"/>
              </a:ext>
            </a:extLst>
          </p:cNvPr>
          <p:cNvSpPr>
            <a:spLocks noGrp="1"/>
          </p:cNvSpPr>
          <p:nvPr>
            <p:ph type="title"/>
          </p:nvPr>
        </p:nvSpPr>
        <p:spPr>
          <a:xfrm>
            <a:off x="2157984" y="521208"/>
            <a:ext cx="6482982" cy="1450757"/>
          </a:xfrm>
        </p:spPr>
        <p:txBody>
          <a:bodyPr/>
          <a:lstStyle/>
          <a:p>
            <a:r>
              <a:rPr lang="en-US" cap="all" dirty="0"/>
              <a:t>Economic Inclusion: Build Local  </a:t>
            </a:r>
            <a:br>
              <a:rPr lang="en-US" cap="all" dirty="0"/>
            </a:br>
            <a:endParaRPr lang="en-US" dirty="0"/>
          </a:p>
        </p:txBody>
      </p:sp>
      <p:sp>
        <p:nvSpPr>
          <p:cNvPr id="6" name="Slide Number Placeholder 5"/>
          <p:cNvSpPr>
            <a:spLocks noGrp="1"/>
          </p:cNvSpPr>
          <p:nvPr>
            <p:ph type="sldNum" sz="quarter" idx="12"/>
          </p:nvPr>
        </p:nvSpPr>
        <p:spPr>
          <a:prstGeom prst="rect">
            <a:avLst/>
          </a:prstGeom>
        </p:spPr>
        <p:txBody>
          <a:bodyPr/>
          <a:lstStyle/>
          <a:p>
            <a:fld id="{A430E5A3-D635-484B-8350-48F080734351}" type="slidenum">
              <a:rPr lang="en-US" smtClean="0"/>
              <a:t>25</a:t>
            </a:fld>
            <a:endParaRPr lang="en-US" dirty="0"/>
          </a:p>
        </p:txBody>
      </p:sp>
    </p:spTree>
    <p:extLst>
      <p:ext uri="{BB962C8B-B14F-4D97-AF65-F5344CB8AC3E}">
        <p14:creationId xmlns:p14="http://schemas.microsoft.com/office/powerpoint/2010/main" val="187145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5815409"/>
            <a:ext cx="9144000" cy="381000"/>
          </a:xfrm>
          <a:prstGeom prst="rect">
            <a:avLst/>
          </a:prstGeom>
          <a:solidFill>
            <a:schemeClr val="bg2"/>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endParaRPr lang="en-US" sz="1100" b="1">
              <a:latin typeface="Arial Narrow" panose="020B0606020202030204" pitchFamily="34" charset="0"/>
              <a:cs typeface="Arial" pitchFamily="34" charset="0"/>
            </a:endParaRPr>
          </a:p>
        </p:txBody>
      </p:sp>
      <p:sp>
        <p:nvSpPr>
          <p:cNvPr id="42" name="Rectangle 41"/>
          <p:cNvSpPr/>
          <p:nvPr/>
        </p:nvSpPr>
        <p:spPr>
          <a:xfrm>
            <a:off x="0" y="5405110"/>
            <a:ext cx="9144000" cy="381000"/>
          </a:xfrm>
          <a:prstGeom prst="rect">
            <a:avLst/>
          </a:prstGeom>
          <a:solidFill>
            <a:srgbClr val="00B0F0"/>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endParaRPr lang="en-US" sz="1100" b="1" dirty="0">
              <a:latin typeface="Arial Narrow" panose="020B0606020202030204" pitchFamily="34" charset="0"/>
              <a:cs typeface="Arial" pitchFamily="34" charset="0"/>
            </a:endParaRPr>
          </a:p>
        </p:txBody>
      </p:sp>
      <p:sp>
        <p:nvSpPr>
          <p:cNvPr id="45" name="TextBox 44"/>
          <p:cNvSpPr txBox="1"/>
          <p:nvPr/>
        </p:nvSpPr>
        <p:spPr>
          <a:xfrm>
            <a:off x="2407398" y="5882759"/>
            <a:ext cx="3106624" cy="261610"/>
          </a:xfrm>
          <a:prstGeom prst="rect">
            <a:avLst/>
          </a:prstGeom>
          <a:solidFill>
            <a:srgbClr val="002060"/>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algn="ctr">
              <a:defRPr sz="1100" b="1">
                <a:solidFill>
                  <a:schemeClr val="lt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solidFill>
                  <a:schemeClr val="bg1"/>
                </a:solidFill>
              </a:rPr>
              <a:t>After School Experiences</a:t>
            </a:r>
          </a:p>
        </p:txBody>
      </p:sp>
      <p:sp>
        <p:nvSpPr>
          <p:cNvPr id="28" name="Right Arrow Callout 27"/>
          <p:cNvSpPr/>
          <p:nvPr/>
        </p:nvSpPr>
        <p:spPr>
          <a:xfrm>
            <a:off x="46180" y="3620610"/>
            <a:ext cx="1118315" cy="1713390"/>
          </a:xfrm>
          <a:prstGeom prst="rightArrowCallout">
            <a:avLst/>
          </a:prstGeom>
          <a:gradFill>
            <a:gsLst>
              <a:gs pos="0">
                <a:schemeClr val="tx2">
                  <a:lumMod val="50000"/>
                </a:schemeClr>
              </a:gs>
              <a:gs pos="100000">
                <a:srgbClr val="009999"/>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0-3</a:t>
            </a:r>
          </a:p>
          <a:p>
            <a:pPr algn="ctr"/>
            <a:r>
              <a:rPr lang="en-US" sz="1000" b="1" dirty="0">
                <a:latin typeface="Arial Narrow" panose="020B0606020202030204" pitchFamily="34" charset="0"/>
                <a:cs typeface="Arial" pitchFamily="34" charset="0"/>
              </a:rPr>
              <a:t>Early Childcare</a:t>
            </a:r>
          </a:p>
          <a:p>
            <a:pPr algn="ctr"/>
            <a:endParaRPr lang="en-US" sz="1000" b="1" dirty="0">
              <a:latin typeface="Arial Narrow" panose="020B0606020202030204" pitchFamily="34" charset="0"/>
              <a:cs typeface="Arial" pitchFamily="34" charset="0"/>
            </a:endParaRPr>
          </a:p>
          <a:p>
            <a:pPr algn="ctr"/>
            <a:endParaRPr lang="en-US" sz="1000" b="1" dirty="0">
              <a:latin typeface="Arial Narrow" panose="020B0606020202030204" pitchFamily="34" charset="0"/>
              <a:cs typeface="Arial" pitchFamily="34" charset="0"/>
            </a:endParaRPr>
          </a:p>
          <a:p>
            <a:pPr algn="ctr"/>
            <a:endParaRPr lang="en-US" sz="1000" b="1" dirty="0">
              <a:latin typeface="Arial Narrow" panose="020B0606020202030204" pitchFamily="34" charset="0"/>
              <a:cs typeface="Arial" pitchFamily="34" charset="0"/>
            </a:endParaRPr>
          </a:p>
        </p:txBody>
      </p:sp>
      <p:sp>
        <p:nvSpPr>
          <p:cNvPr id="48" name="Right Arrow Callout 47"/>
          <p:cNvSpPr/>
          <p:nvPr/>
        </p:nvSpPr>
        <p:spPr>
          <a:xfrm>
            <a:off x="1222680" y="3181281"/>
            <a:ext cx="1118315" cy="2152719"/>
          </a:xfrm>
          <a:prstGeom prst="rightArrowCallout">
            <a:avLst/>
          </a:prstGeom>
          <a:gradFill>
            <a:gsLst>
              <a:gs pos="0">
                <a:schemeClr val="tx2">
                  <a:lumMod val="50000"/>
                </a:schemeClr>
              </a:gs>
              <a:gs pos="100000">
                <a:srgbClr val="009999"/>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Pre K </a:t>
            </a:r>
          </a:p>
          <a:p>
            <a:pPr algn="ctr"/>
            <a:r>
              <a:rPr lang="en-US" sz="1000" b="1" dirty="0">
                <a:latin typeface="Arial Narrow" panose="020B0606020202030204" pitchFamily="34" charset="0"/>
                <a:cs typeface="Arial" pitchFamily="34" charset="0"/>
              </a:rPr>
              <a:t>Head Start</a:t>
            </a:r>
          </a:p>
          <a:p>
            <a:pPr algn="ctr"/>
            <a:endParaRPr lang="en-US" sz="1000" b="1" dirty="0">
              <a:latin typeface="Arial Narrow" panose="020B0606020202030204" pitchFamily="34" charset="0"/>
              <a:cs typeface="Arial" pitchFamily="34" charset="0"/>
            </a:endParaRPr>
          </a:p>
          <a:p>
            <a:pPr algn="ctr"/>
            <a:endParaRPr lang="en-US" sz="1000" b="1" dirty="0">
              <a:latin typeface="Arial Narrow" panose="020B0606020202030204" pitchFamily="34" charset="0"/>
              <a:cs typeface="Arial" pitchFamily="34" charset="0"/>
            </a:endParaRPr>
          </a:p>
          <a:p>
            <a:pPr algn="ctr"/>
            <a:endParaRPr lang="en-US" sz="1000" b="1" dirty="0">
              <a:latin typeface="Arial Narrow" panose="020B0606020202030204" pitchFamily="34" charset="0"/>
              <a:cs typeface="Arial" pitchFamily="34" charset="0"/>
            </a:endParaRPr>
          </a:p>
        </p:txBody>
      </p:sp>
      <p:sp>
        <p:nvSpPr>
          <p:cNvPr id="57" name="Right Arrow Callout 56"/>
          <p:cNvSpPr/>
          <p:nvPr/>
        </p:nvSpPr>
        <p:spPr>
          <a:xfrm>
            <a:off x="3586952" y="2395835"/>
            <a:ext cx="1118315" cy="2938165"/>
          </a:xfrm>
          <a:prstGeom prst="rightArrowCallout">
            <a:avLst/>
          </a:prstGeom>
          <a:gradFill>
            <a:gsLst>
              <a:gs pos="0">
                <a:schemeClr val="tx2">
                  <a:lumMod val="50000"/>
                </a:schemeClr>
              </a:gs>
              <a:gs pos="100000">
                <a:srgbClr val="009999"/>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Middle School Mentoring</a:t>
            </a:r>
          </a:p>
          <a:p>
            <a:pPr algn="ctr"/>
            <a:endParaRPr lang="en-US" sz="1000" b="1" dirty="0">
              <a:latin typeface="Arial Narrow" panose="020B0606020202030204" pitchFamily="34" charset="0"/>
              <a:cs typeface="Arial" pitchFamily="34" charset="0"/>
            </a:endParaRPr>
          </a:p>
          <a:p>
            <a:pPr algn="ctr"/>
            <a:endParaRPr lang="en-US" sz="1000" b="1" dirty="0">
              <a:latin typeface="Arial Narrow" panose="020B0606020202030204" pitchFamily="34" charset="0"/>
              <a:cs typeface="Arial" pitchFamily="34" charset="0"/>
            </a:endParaRPr>
          </a:p>
          <a:p>
            <a:pPr algn="ctr"/>
            <a:endParaRPr lang="en-US" sz="1000" b="1" dirty="0">
              <a:latin typeface="Arial Narrow" panose="020B0606020202030204" pitchFamily="34" charset="0"/>
              <a:cs typeface="Arial" pitchFamily="34" charset="0"/>
            </a:endParaRPr>
          </a:p>
        </p:txBody>
      </p:sp>
      <p:sp>
        <p:nvSpPr>
          <p:cNvPr id="18" name="Rectangle 17"/>
          <p:cNvSpPr/>
          <p:nvPr/>
        </p:nvSpPr>
        <p:spPr>
          <a:xfrm>
            <a:off x="8335820" y="281285"/>
            <a:ext cx="762000" cy="5028575"/>
          </a:xfrm>
          <a:prstGeom prst="rect">
            <a:avLst/>
          </a:prstGeom>
          <a:gradFill>
            <a:gsLst>
              <a:gs pos="100000">
                <a:srgbClr val="0070C0"/>
              </a:gs>
              <a:gs pos="84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Careers</a:t>
            </a:r>
          </a:p>
        </p:txBody>
      </p:sp>
      <p:sp>
        <p:nvSpPr>
          <p:cNvPr id="20" name="Rectangle 19"/>
          <p:cNvSpPr/>
          <p:nvPr/>
        </p:nvSpPr>
        <p:spPr>
          <a:xfrm>
            <a:off x="0" y="6196408"/>
            <a:ext cx="9144000" cy="661591"/>
          </a:xfrm>
          <a:prstGeom prst="rect">
            <a:avLst/>
          </a:prstGeom>
          <a:solidFill>
            <a:srgbClr val="00B0F0"/>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endParaRPr lang="en-US" sz="1100" b="1">
              <a:latin typeface="Arial Narrow" panose="020B0606020202030204" pitchFamily="34" charset="0"/>
              <a:cs typeface="Arial" pitchFamily="34" charset="0"/>
            </a:endParaRPr>
          </a:p>
        </p:txBody>
      </p:sp>
      <p:cxnSp>
        <p:nvCxnSpPr>
          <p:cNvPr id="6" name="Straight Connector 5"/>
          <p:cNvCxnSpPr>
            <a:cxnSpLocks/>
          </p:cNvCxnSpPr>
          <p:nvPr/>
        </p:nvCxnSpPr>
        <p:spPr>
          <a:xfrm>
            <a:off x="5514022" y="6005909"/>
            <a:ext cx="362997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4706322" y="5606140"/>
            <a:ext cx="443767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 y="6400800"/>
            <a:ext cx="9144000" cy="261610"/>
          </a:xfrm>
          <a:prstGeom prst="rect">
            <a:avLst/>
          </a:prstGeom>
          <a:solidFill>
            <a:srgbClr val="002060"/>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algn="ctr">
              <a:defRPr sz="1100" b="1">
                <a:solidFill>
                  <a:schemeClr val="lt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solidFill>
                  <a:schemeClr val="bg1"/>
                </a:solidFill>
              </a:rPr>
              <a:t>Parent Programming &amp; Outreach</a:t>
            </a:r>
          </a:p>
        </p:txBody>
      </p:sp>
      <p:sp>
        <p:nvSpPr>
          <p:cNvPr id="24" name="Right Arrow Callout 23"/>
          <p:cNvSpPr/>
          <p:nvPr/>
        </p:nvSpPr>
        <p:spPr>
          <a:xfrm>
            <a:off x="4763452" y="1955135"/>
            <a:ext cx="1137115" cy="3378865"/>
          </a:xfrm>
          <a:prstGeom prst="rightArrowCallout">
            <a:avLst/>
          </a:prstGeom>
          <a:gradFill>
            <a:gsLst>
              <a:gs pos="0">
                <a:schemeClr val="tx2">
                  <a:lumMod val="50000"/>
                </a:schemeClr>
              </a:gs>
              <a:gs pos="100000">
                <a:srgbClr val="009999"/>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High School</a:t>
            </a:r>
          </a:p>
          <a:p>
            <a:pPr algn="ctr"/>
            <a:endParaRPr lang="en-US" sz="1000" b="1" dirty="0">
              <a:latin typeface="Arial Narrow" panose="020B0606020202030204" pitchFamily="34" charset="0"/>
              <a:cs typeface="Arial" pitchFamily="34" charset="0"/>
            </a:endParaRPr>
          </a:p>
          <a:p>
            <a:pPr algn="ctr"/>
            <a:endParaRPr lang="en-US" sz="1000" b="1" dirty="0">
              <a:latin typeface="Arial Narrow" panose="020B0606020202030204" pitchFamily="34" charset="0"/>
              <a:cs typeface="Arial" pitchFamily="34" charset="0"/>
            </a:endParaRPr>
          </a:p>
        </p:txBody>
      </p:sp>
      <p:sp>
        <p:nvSpPr>
          <p:cNvPr id="27" name="Right Arrow Callout 26"/>
          <p:cNvSpPr/>
          <p:nvPr/>
        </p:nvSpPr>
        <p:spPr>
          <a:xfrm>
            <a:off x="5958752" y="1447800"/>
            <a:ext cx="1118315" cy="1828800"/>
          </a:xfrm>
          <a:prstGeom prst="rightArrowCallout">
            <a:avLst/>
          </a:prstGeom>
          <a:gradFill>
            <a:gsLst>
              <a:gs pos="100000">
                <a:srgbClr val="0070C0"/>
              </a:gs>
              <a:gs pos="84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College Access/</a:t>
            </a:r>
          </a:p>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High School Mentoring</a:t>
            </a:r>
          </a:p>
        </p:txBody>
      </p:sp>
      <p:sp>
        <p:nvSpPr>
          <p:cNvPr id="29" name="Right Arrow Callout 28"/>
          <p:cNvSpPr/>
          <p:nvPr/>
        </p:nvSpPr>
        <p:spPr>
          <a:xfrm>
            <a:off x="5958752" y="3505200"/>
            <a:ext cx="1118315" cy="1828800"/>
          </a:xfrm>
          <a:prstGeom prst="rightArrowCallout">
            <a:avLst/>
          </a:prstGeom>
          <a:gradFill>
            <a:gsLst>
              <a:gs pos="100000">
                <a:srgbClr val="0070C0"/>
              </a:gs>
              <a:gs pos="84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Helms Academy</a:t>
            </a:r>
          </a:p>
        </p:txBody>
      </p:sp>
      <p:sp>
        <p:nvSpPr>
          <p:cNvPr id="31" name="TextBox 30">
            <a:extLst>
              <a:ext uri="{FF2B5EF4-FFF2-40B4-BE49-F238E27FC236}">
                <a16:creationId xmlns="" xmlns:a16="http://schemas.microsoft.com/office/drawing/2014/main" id="{DFDB136A-23E8-43AF-A091-5D5E1E661FCF}"/>
              </a:ext>
            </a:extLst>
          </p:cNvPr>
          <p:cNvSpPr txBox="1"/>
          <p:nvPr/>
        </p:nvSpPr>
        <p:spPr>
          <a:xfrm>
            <a:off x="3371941" y="5479410"/>
            <a:ext cx="5772059" cy="261610"/>
          </a:xfrm>
          <a:prstGeom prst="rect">
            <a:avLst/>
          </a:prstGeom>
          <a:solidFill>
            <a:srgbClr val="002060"/>
          </a:solidFill>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defPPr>
              <a:defRPr lang="en-US"/>
            </a:defPPr>
            <a:lvl1pPr algn="ctr">
              <a:defRPr sz="1100" b="1">
                <a:solidFill>
                  <a:schemeClr val="lt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b="0" dirty="0">
              <a:solidFill>
                <a:schemeClr val="bg1"/>
              </a:solidFill>
            </a:endParaRPr>
          </a:p>
        </p:txBody>
      </p:sp>
      <p:sp>
        <p:nvSpPr>
          <p:cNvPr id="25" name="TextBox 24"/>
          <p:cNvSpPr txBox="1"/>
          <p:nvPr/>
        </p:nvSpPr>
        <p:spPr>
          <a:xfrm>
            <a:off x="3371941" y="5473770"/>
            <a:ext cx="1277322"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lstStyle>
            <a:defPPr>
              <a:defRPr lang="en-US"/>
            </a:defPPr>
            <a:lvl1pPr algn="ctr">
              <a:defRPr sz="1100" b="1">
                <a:solidFill>
                  <a:schemeClr val="lt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b="0" dirty="0">
                <a:solidFill>
                  <a:schemeClr val="bg1"/>
                </a:solidFill>
              </a:rPr>
              <a:t>Career Exposure</a:t>
            </a:r>
          </a:p>
        </p:txBody>
      </p:sp>
      <p:sp>
        <p:nvSpPr>
          <p:cNvPr id="26" name="TextBox 25">
            <a:extLst>
              <a:ext uri="{FF2B5EF4-FFF2-40B4-BE49-F238E27FC236}">
                <a16:creationId xmlns="" xmlns:a16="http://schemas.microsoft.com/office/drawing/2014/main" id="{77656D91-11A4-4F8B-AB4D-C769895B00D1}"/>
              </a:ext>
            </a:extLst>
          </p:cNvPr>
          <p:cNvSpPr txBox="1"/>
          <p:nvPr/>
        </p:nvSpPr>
        <p:spPr>
          <a:xfrm>
            <a:off x="5352950" y="5473770"/>
            <a:ext cx="932142"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lstStyle>
            <a:defPPr>
              <a:defRPr lang="en-US"/>
            </a:defPPr>
            <a:lvl1pPr algn="ctr">
              <a:defRPr sz="1100" b="1">
                <a:solidFill>
                  <a:schemeClr val="lt1"/>
                </a:solidFill>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b="0" dirty="0"/>
              <a:t>Experience</a:t>
            </a:r>
          </a:p>
        </p:txBody>
      </p:sp>
      <p:sp>
        <p:nvSpPr>
          <p:cNvPr id="30" name="TextBox 29">
            <a:extLst>
              <a:ext uri="{FF2B5EF4-FFF2-40B4-BE49-F238E27FC236}">
                <a16:creationId xmlns="" xmlns:a16="http://schemas.microsoft.com/office/drawing/2014/main" id="{E9140B3C-EF7A-4B9F-B484-EFD07274951C}"/>
              </a:ext>
            </a:extLst>
          </p:cNvPr>
          <p:cNvSpPr txBox="1"/>
          <p:nvPr/>
        </p:nvSpPr>
        <p:spPr>
          <a:xfrm>
            <a:off x="6642815" y="5473770"/>
            <a:ext cx="838200" cy="261610"/>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lstStyle>
            <a:defPPr>
              <a:defRPr lang="en-US"/>
            </a:defPPr>
            <a:lvl1pPr>
              <a:defRPr sz="1100" b="1">
                <a:latin typeface="Arial" pitchFamily="34" charset="0"/>
                <a:cs typeface="Arial"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0" dirty="0">
                <a:solidFill>
                  <a:schemeClr val="bg1"/>
                </a:solidFill>
              </a:rPr>
              <a:t>Immersion</a:t>
            </a:r>
          </a:p>
        </p:txBody>
      </p:sp>
      <p:cxnSp>
        <p:nvCxnSpPr>
          <p:cNvPr id="13" name="Straight Connector 12">
            <a:extLst>
              <a:ext uri="{FF2B5EF4-FFF2-40B4-BE49-F238E27FC236}">
                <a16:creationId xmlns="" xmlns:a16="http://schemas.microsoft.com/office/drawing/2014/main" id="{1C854A92-7F42-4476-863A-C95CD20AC450}"/>
              </a:ext>
            </a:extLst>
          </p:cNvPr>
          <p:cNvCxnSpPr>
            <a:stCxn id="25" idx="3"/>
            <a:endCxn id="26" idx="1"/>
          </p:cNvCxnSpPr>
          <p:nvPr/>
        </p:nvCxnSpPr>
        <p:spPr>
          <a:xfrm>
            <a:off x="4649263" y="5604575"/>
            <a:ext cx="70368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1F84605B-72EF-4823-B7E4-CE056B81FEE9}"/>
              </a:ext>
            </a:extLst>
          </p:cNvPr>
          <p:cNvCxnSpPr>
            <a:stCxn id="26" idx="3"/>
            <a:endCxn id="30" idx="1"/>
          </p:cNvCxnSpPr>
          <p:nvPr/>
        </p:nvCxnSpPr>
        <p:spPr>
          <a:xfrm>
            <a:off x="6285092" y="5604575"/>
            <a:ext cx="3577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8974DCE3-DDC7-47AA-9374-0FC1578E5E40}"/>
              </a:ext>
            </a:extLst>
          </p:cNvPr>
          <p:cNvCxnSpPr>
            <a:endCxn id="31" idx="3"/>
          </p:cNvCxnSpPr>
          <p:nvPr/>
        </p:nvCxnSpPr>
        <p:spPr>
          <a:xfrm>
            <a:off x="7481015" y="5604575"/>
            <a:ext cx="1662985" cy="56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Right Arrow Callout 51"/>
          <p:cNvSpPr/>
          <p:nvPr/>
        </p:nvSpPr>
        <p:spPr>
          <a:xfrm>
            <a:off x="2399180" y="2895599"/>
            <a:ext cx="1129587" cy="1143001"/>
          </a:xfrm>
          <a:prstGeom prst="rightArrowCallout">
            <a:avLst/>
          </a:prstGeom>
          <a:gradFill>
            <a:gsLst>
              <a:gs pos="0">
                <a:schemeClr val="tx2">
                  <a:lumMod val="50000"/>
                </a:schemeClr>
              </a:gs>
              <a:gs pos="100000">
                <a:srgbClr val="009999"/>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Education K-8</a:t>
            </a:r>
          </a:p>
          <a:p>
            <a:pPr algn="ctr"/>
            <a:r>
              <a:rPr lang="en-US" sz="1000" b="1" dirty="0">
                <a:latin typeface="Arial Narrow" panose="020B0606020202030204" pitchFamily="34" charset="0"/>
                <a:cs typeface="Arial" pitchFamily="34" charset="0"/>
              </a:rPr>
              <a:t>Powel </a:t>
            </a:r>
          </a:p>
          <a:p>
            <a:pPr algn="ctr"/>
            <a:r>
              <a:rPr lang="en-US" sz="1000" b="1" dirty="0">
                <a:latin typeface="Arial Narrow" panose="020B0606020202030204" pitchFamily="34" charset="0"/>
                <a:cs typeface="Arial" pitchFamily="34" charset="0"/>
              </a:rPr>
              <a:t>SLAMS</a:t>
            </a:r>
          </a:p>
          <a:p>
            <a:pPr algn="ctr"/>
            <a:endParaRPr lang="en-US" sz="1000" b="1" dirty="0">
              <a:latin typeface="Arial Narrow" panose="020B0606020202030204" pitchFamily="34" charset="0"/>
              <a:cs typeface="Arial" pitchFamily="34" charset="0"/>
            </a:endParaRPr>
          </a:p>
        </p:txBody>
      </p:sp>
      <p:sp>
        <p:nvSpPr>
          <p:cNvPr id="32" name="Right Arrow Callout 51">
            <a:extLst>
              <a:ext uri="{FF2B5EF4-FFF2-40B4-BE49-F238E27FC236}">
                <a16:creationId xmlns="" xmlns:a16="http://schemas.microsoft.com/office/drawing/2014/main" id="{187918C6-3160-45B4-BE8A-43FF3CF2567D}"/>
              </a:ext>
            </a:extLst>
          </p:cNvPr>
          <p:cNvSpPr/>
          <p:nvPr/>
        </p:nvSpPr>
        <p:spPr>
          <a:xfrm>
            <a:off x="2399180" y="4190999"/>
            <a:ext cx="1129587" cy="1143001"/>
          </a:xfrm>
          <a:prstGeom prst="rightArrowCallout">
            <a:avLst/>
          </a:prstGeom>
          <a:gradFill>
            <a:gsLst>
              <a:gs pos="0">
                <a:schemeClr val="tx2">
                  <a:lumMod val="50000"/>
                </a:schemeClr>
              </a:gs>
              <a:gs pos="100000">
                <a:srgbClr val="009999"/>
              </a:gs>
            </a:gsLst>
            <a:lin ang="5400000" scaled="1"/>
          </a:gradFill>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latin typeface="Arial Narrow" panose="020B0606020202030204" pitchFamily="34" charset="0"/>
                <a:cs typeface="Arial" pitchFamily="34" charset="0"/>
              </a:rPr>
              <a:t>Education K-8</a:t>
            </a:r>
          </a:p>
          <a:p>
            <a:pPr algn="ctr"/>
            <a:r>
              <a:rPr lang="en-US" sz="1000" b="1" dirty="0">
                <a:latin typeface="Arial Narrow" panose="020B0606020202030204" pitchFamily="34" charset="0"/>
                <a:cs typeface="Arial" pitchFamily="34" charset="0"/>
              </a:rPr>
              <a:t>McMichael</a:t>
            </a:r>
          </a:p>
        </p:txBody>
      </p:sp>
      <p:grpSp>
        <p:nvGrpSpPr>
          <p:cNvPr id="2" name="Group 1">
            <a:extLst>
              <a:ext uri="{FF2B5EF4-FFF2-40B4-BE49-F238E27FC236}">
                <a16:creationId xmlns="" xmlns:a16="http://schemas.microsoft.com/office/drawing/2014/main" id="{9C6DF698-BF9C-4455-944D-00E38CD6DAEE}"/>
              </a:ext>
            </a:extLst>
          </p:cNvPr>
          <p:cNvGrpSpPr/>
          <p:nvPr/>
        </p:nvGrpSpPr>
        <p:grpSpPr>
          <a:xfrm>
            <a:off x="7135252" y="767195"/>
            <a:ext cx="1142380" cy="4566805"/>
            <a:chOff x="7162800" y="690995"/>
            <a:chExt cx="1142380" cy="4566805"/>
          </a:xfrm>
          <a:solidFill>
            <a:srgbClr val="002060"/>
          </a:solidFill>
        </p:grpSpPr>
        <p:sp>
          <p:nvSpPr>
            <p:cNvPr id="19" name="Right Arrow Callout 18"/>
            <p:cNvSpPr/>
            <p:nvPr/>
          </p:nvSpPr>
          <p:spPr>
            <a:xfrm>
              <a:off x="7186865" y="1859748"/>
              <a:ext cx="1118315" cy="1060547"/>
            </a:xfrm>
            <a:prstGeom prst="rightArrowCallout">
              <a:avLst/>
            </a:prstGeom>
            <a:gradFill>
              <a:gsLst>
                <a:gs pos="100000">
                  <a:srgbClr val="0070C0"/>
                </a:gs>
                <a:gs pos="84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College</a:t>
              </a: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p:txBody>
        </p:sp>
        <p:sp>
          <p:nvSpPr>
            <p:cNvPr id="21" name="Right Arrow Callout 20"/>
            <p:cNvSpPr/>
            <p:nvPr/>
          </p:nvSpPr>
          <p:spPr>
            <a:xfrm>
              <a:off x="7173061" y="3028501"/>
              <a:ext cx="1118315" cy="1060547"/>
            </a:xfrm>
            <a:prstGeom prst="rightArrowCallout">
              <a:avLst/>
            </a:prstGeom>
            <a:gradFill>
              <a:gsLst>
                <a:gs pos="100000">
                  <a:srgbClr val="0070C0"/>
                </a:gs>
                <a:gs pos="84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Certificate</a:t>
              </a:r>
            </a:p>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&amp;</a:t>
              </a:r>
            </a:p>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Apprentice</a:t>
              </a:r>
            </a:p>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Training</a:t>
              </a: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p:txBody>
        </p:sp>
        <p:sp>
          <p:nvSpPr>
            <p:cNvPr id="22" name="Right Arrow Callout 21"/>
            <p:cNvSpPr/>
            <p:nvPr/>
          </p:nvSpPr>
          <p:spPr>
            <a:xfrm>
              <a:off x="7162800" y="4197253"/>
              <a:ext cx="1118315" cy="1060547"/>
            </a:xfrm>
            <a:prstGeom prst="rightArrowCallout">
              <a:avLst/>
            </a:prstGeom>
            <a:gradFill>
              <a:gsLst>
                <a:gs pos="100000">
                  <a:srgbClr val="0070C0"/>
                </a:gs>
                <a:gs pos="84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Job Pipeline Program</a:t>
              </a: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p:txBody>
        </p:sp>
        <p:sp>
          <p:nvSpPr>
            <p:cNvPr id="34" name="Right Arrow Callout 18">
              <a:extLst>
                <a:ext uri="{FF2B5EF4-FFF2-40B4-BE49-F238E27FC236}">
                  <a16:creationId xmlns="" xmlns:a16="http://schemas.microsoft.com/office/drawing/2014/main" id="{57BB4B6A-A4E9-447F-8DEA-357ACE46FD3E}"/>
                </a:ext>
              </a:extLst>
            </p:cNvPr>
            <p:cNvSpPr/>
            <p:nvPr/>
          </p:nvSpPr>
          <p:spPr>
            <a:xfrm>
              <a:off x="7180100" y="690995"/>
              <a:ext cx="1118315" cy="1060547"/>
            </a:xfrm>
            <a:prstGeom prst="rightArrowCallout">
              <a:avLst/>
            </a:prstGeom>
            <a:gradFill>
              <a:gsLst>
                <a:gs pos="100000">
                  <a:srgbClr val="0070C0"/>
                </a:gs>
                <a:gs pos="84000">
                  <a:srgbClr val="002060"/>
                </a:gs>
              </a:gsLst>
              <a:lin ang="5400000" scaled="1"/>
            </a:gradFill>
            <a:ln>
              <a:noFill/>
            </a:ln>
            <a:effectLst>
              <a:outerShdw blurRad="50800" dist="38100" dir="5400000" algn="t" rotWithShape="0">
                <a:srgbClr val="FFC000">
                  <a:alpha val="40000"/>
                </a:srgbClr>
              </a:outerShdw>
            </a:effectLst>
          </p:spPr>
          <p:style>
            <a:lnRef idx="0">
              <a:schemeClr val="accent5"/>
            </a:lnRef>
            <a:fillRef idx="3">
              <a:schemeClr val="accent5"/>
            </a:fillRef>
            <a:effectRef idx="3">
              <a:schemeClr val="accent5"/>
            </a:effectRef>
            <a:fontRef idx="minor">
              <a:schemeClr val="lt1"/>
            </a:fontRef>
          </p:style>
          <p:txBody>
            <a:bodyPr anchor="ctr"/>
            <a:lstStyle/>
            <a:p>
              <a:pPr algn="ctr"/>
              <a:r>
                <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rPr>
                <a:t>Small Business Support</a:t>
              </a:r>
            </a:p>
            <a:p>
              <a:pPr algn="ctr"/>
              <a:endParaRPr lang="en-US" sz="1000" b="1" dirty="0">
                <a:effectLst>
                  <a:outerShdw blurRad="38100" dist="38100" dir="2700000" algn="tl">
                    <a:srgbClr val="000000">
                      <a:alpha val="43137"/>
                    </a:srgbClr>
                  </a:outerShdw>
                </a:effectLst>
                <a:latin typeface="Arial Narrow" panose="020B0606020202030204" pitchFamily="34" charset="0"/>
                <a:cs typeface="Arial" pitchFamily="34" charset="0"/>
              </a:endParaRPr>
            </a:p>
          </p:txBody>
        </p:sp>
      </p:grpSp>
      <p:sp>
        <p:nvSpPr>
          <p:cNvPr id="35" name="Title 1">
            <a:extLst>
              <a:ext uri="{FF2B5EF4-FFF2-40B4-BE49-F238E27FC236}">
                <a16:creationId xmlns="" xmlns:a16="http://schemas.microsoft.com/office/drawing/2014/main" id="{794221F7-B936-4D03-8320-141A1530287E}"/>
              </a:ext>
            </a:extLst>
          </p:cNvPr>
          <p:cNvSpPr>
            <a:spLocks noGrp="1"/>
          </p:cNvSpPr>
          <p:nvPr>
            <p:ph type="title"/>
          </p:nvPr>
        </p:nvSpPr>
        <p:spPr>
          <a:xfrm>
            <a:off x="457200" y="286606"/>
            <a:ext cx="7909560" cy="1450757"/>
          </a:xfrm>
        </p:spPr>
        <p:txBody>
          <a:bodyPr anchor="t">
            <a:normAutofit/>
          </a:bodyPr>
          <a:lstStyle/>
          <a:p>
            <a:r>
              <a:rPr lang="en-US" sz="3200" dirty="0">
                <a:solidFill>
                  <a:schemeClr val="tx1">
                    <a:lumMod val="75000"/>
                    <a:lumOff val="25000"/>
                  </a:schemeClr>
                </a:solidFill>
              </a:rPr>
              <a:t>JOBS TODAY, JOBS TOMORROW</a:t>
            </a:r>
          </a:p>
        </p:txBody>
      </p:sp>
    </p:spTree>
    <p:extLst>
      <p:ext uri="{BB962C8B-B14F-4D97-AF65-F5344CB8AC3E}">
        <p14:creationId xmlns:p14="http://schemas.microsoft.com/office/powerpoint/2010/main" val="363112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ENGAGEMENT</a:t>
            </a:r>
          </a:p>
        </p:txBody>
      </p:sp>
      <p:sp>
        <p:nvSpPr>
          <p:cNvPr id="3" name="Content Placeholder 2"/>
          <p:cNvSpPr>
            <a:spLocks noGrp="1"/>
          </p:cNvSpPr>
          <p:nvPr>
            <p:ph idx="1"/>
          </p:nvPr>
        </p:nvSpPr>
        <p:spPr>
          <a:xfrm>
            <a:off x="457201" y="892629"/>
            <a:ext cx="8215085" cy="5567159"/>
          </a:xfrm>
        </p:spPr>
        <p:txBody>
          <a:bodyPr>
            <a:noAutofit/>
          </a:bodyPr>
          <a:lstStyle/>
          <a:p>
            <a:pPr marL="457200" indent="-457200">
              <a:buClr>
                <a:schemeClr val="accent1">
                  <a:lumMod val="75000"/>
                </a:schemeClr>
              </a:buClr>
              <a:buFont typeface="Wingdings" charset="2"/>
              <a:buChar char="§"/>
            </a:pPr>
            <a:r>
              <a:rPr lang="en-US" sz="1800" dirty="0"/>
              <a:t>Financial savings resulting from use of on-the-job training dollars, improved retention, reduction in dollars paid to temp agencies</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Employees who are prepared for their positions and provided with tools to build careers</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Strategic analysis of existing business practices, increasing overall efficiency through collaboration</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Strong and dependable business partners</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Increased access to additional philanthropic resources </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Increased economic stability in the neighborhoods surrounding the university </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Political support</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Market differentiator for socially-conscious potential students, faculty, staff, trustees </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Enhanced teaching and research</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Enhanced institutional brand, fulfilled social mission</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Increased visibility with key stakeholder groups</a:t>
            </a:r>
          </a:p>
          <a:p>
            <a:pPr marL="457200" indent="-457200">
              <a:lnSpc>
                <a:spcPct val="100000"/>
              </a:lnSpc>
              <a:spcBef>
                <a:spcPts val="400"/>
              </a:spcBef>
              <a:spcAft>
                <a:spcPts val="400"/>
              </a:spcAft>
              <a:buClr>
                <a:schemeClr val="accent1">
                  <a:lumMod val="75000"/>
                </a:schemeClr>
              </a:buClr>
              <a:buFont typeface="Wingdings" charset="2"/>
              <a:buChar char="§"/>
            </a:pPr>
            <a:r>
              <a:rPr lang="en-US" sz="1800" dirty="0"/>
              <a:t>Institutional culture that takes pride in a locally engaged role</a:t>
            </a:r>
          </a:p>
        </p:txBody>
      </p:sp>
      <p:sp>
        <p:nvSpPr>
          <p:cNvPr id="4" name="Slide Number Placeholder 3"/>
          <p:cNvSpPr>
            <a:spLocks noGrp="1"/>
          </p:cNvSpPr>
          <p:nvPr>
            <p:ph type="sldNum" sz="quarter" idx="12"/>
          </p:nvPr>
        </p:nvSpPr>
        <p:spPr/>
        <p:txBody>
          <a:bodyPr/>
          <a:lstStyle/>
          <a:p>
            <a:fld id="{4A8A54CC-2002-314D-96B0-9D6652A5F0EB}" type="slidenum">
              <a:rPr lang="en-US" smtClean="0"/>
              <a:t>27</a:t>
            </a:fld>
            <a:endParaRPr lang="en-US"/>
          </a:p>
        </p:txBody>
      </p:sp>
    </p:spTree>
    <p:extLst>
      <p:ext uri="{BB962C8B-B14F-4D97-AF65-F5344CB8AC3E}">
        <p14:creationId xmlns:p14="http://schemas.microsoft.com/office/powerpoint/2010/main" val="19032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s899\Dropbox\mantua\before.jpg"/>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776" y="1298808"/>
            <a:ext cx="8247888" cy="49810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D5537B68-4C49-403A-B896-CD733B31F51F}"/>
              </a:ext>
            </a:extLst>
          </p:cNvPr>
          <p:cNvSpPr>
            <a:spLocks noGrp="1"/>
          </p:cNvSpPr>
          <p:nvPr>
            <p:ph type="title"/>
          </p:nvPr>
        </p:nvSpPr>
        <p:spPr/>
        <p:txBody>
          <a:bodyPr/>
          <a:lstStyle/>
          <a:p>
            <a:r>
              <a:rPr lang="en-US" spc="-151" dirty="0"/>
              <a:t>ACADEMIC ENGAGEMENT IN ACTION</a:t>
            </a:r>
            <a:br>
              <a:rPr lang="en-US" spc="-151" dirty="0"/>
            </a:br>
            <a:r>
              <a:rPr lang="en-US" spc="-151" dirty="0"/>
              <a:t>COMMUNITY BASED DESIGN-BUILD: BEFORE</a:t>
            </a:r>
            <a:br>
              <a:rPr lang="en-US" spc="-151" dirty="0"/>
            </a:br>
            <a:endParaRPr lang="en-US" dirty="0"/>
          </a:p>
        </p:txBody>
      </p:sp>
      <p:sp>
        <p:nvSpPr>
          <p:cNvPr id="5" name="Slide Number Placeholder 4">
            <a:extLst>
              <a:ext uri="{FF2B5EF4-FFF2-40B4-BE49-F238E27FC236}">
                <a16:creationId xmlns="" xmlns:a16="http://schemas.microsoft.com/office/drawing/2014/main" id="{B850FD8F-0664-45C2-94ED-3125E6768C9C}"/>
              </a:ext>
            </a:extLst>
          </p:cNvPr>
          <p:cNvSpPr>
            <a:spLocks noGrp="1"/>
          </p:cNvSpPr>
          <p:nvPr>
            <p:ph type="sldNum" sz="quarter" idx="12"/>
          </p:nvPr>
        </p:nvSpPr>
        <p:spPr/>
        <p:txBody>
          <a:bodyPr/>
          <a:lstStyle/>
          <a:p>
            <a:fld id="{4A8A54CC-2002-314D-96B0-9D6652A5F0EB}" type="slidenum">
              <a:rPr lang="en-US" smtClean="0"/>
              <a:t>28</a:t>
            </a:fld>
            <a:endParaRPr lang="en-US"/>
          </a:p>
        </p:txBody>
      </p:sp>
    </p:spTree>
    <p:extLst>
      <p:ext uri="{BB962C8B-B14F-4D97-AF65-F5344CB8AC3E}">
        <p14:creationId xmlns:p14="http://schemas.microsoft.com/office/powerpoint/2010/main" val="185419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rs899\Dropbox\mantua\DSC_0056.JPG"/>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1790" y="1035414"/>
            <a:ext cx="8251688" cy="525203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 xmlns:a16="http://schemas.microsoft.com/office/drawing/2014/main" id="{0AFF7DA3-A393-4D88-8148-72AA25766151}"/>
              </a:ext>
            </a:extLst>
          </p:cNvPr>
          <p:cNvSpPr>
            <a:spLocks noGrp="1"/>
          </p:cNvSpPr>
          <p:nvPr>
            <p:ph type="title"/>
          </p:nvPr>
        </p:nvSpPr>
        <p:spPr/>
        <p:txBody>
          <a:bodyPr/>
          <a:lstStyle/>
          <a:p>
            <a:r>
              <a:rPr lang="en-US" spc="-151" dirty="0"/>
              <a:t>COMMUNITY ENGAGEMENT </a:t>
            </a:r>
            <a:br>
              <a:rPr lang="en-US" spc="-151" dirty="0"/>
            </a:br>
            <a:endParaRPr lang="en-US" dirty="0"/>
          </a:p>
        </p:txBody>
      </p:sp>
      <p:sp>
        <p:nvSpPr>
          <p:cNvPr id="9" name="Slide Number Placeholder 8">
            <a:extLst>
              <a:ext uri="{FF2B5EF4-FFF2-40B4-BE49-F238E27FC236}">
                <a16:creationId xmlns="" xmlns:a16="http://schemas.microsoft.com/office/drawing/2014/main" id="{DAEBD567-DD75-405A-B9C6-4465CD35A231}"/>
              </a:ext>
            </a:extLst>
          </p:cNvPr>
          <p:cNvSpPr>
            <a:spLocks noGrp="1"/>
          </p:cNvSpPr>
          <p:nvPr>
            <p:ph type="sldNum" sz="quarter" idx="12"/>
          </p:nvPr>
        </p:nvSpPr>
        <p:spPr/>
        <p:txBody>
          <a:bodyPr/>
          <a:lstStyle/>
          <a:p>
            <a:fld id="{4A8A54CC-2002-314D-96B0-9D6652A5F0EB}" type="slidenum">
              <a:rPr lang="en-US" smtClean="0"/>
              <a:t>29</a:t>
            </a:fld>
            <a:endParaRPr lang="en-US"/>
          </a:p>
        </p:txBody>
      </p:sp>
    </p:spTree>
    <p:extLst>
      <p:ext uri="{BB962C8B-B14F-4D97-AF65-F5344CB8AC3E}">
        <p14:creationId xmlns:p14="http://schemas.microsoft.com/office/powerpoint/2010/main" val="171794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ANCHOR ROLES</a:t>
            </a:r>
          </a:p>
        </p:txBody>
      </p:sp>
      <p:sp>
        <p:nvSpPr>
          <p:cNvPr id="3" name="Content Placeholder 2"/>
          <p:cNvSpPr>
            <a:spLocks noGrp="1"/>
          </p:cNvSpPr>
          <p:nvPr>
            <p:ph idx="1"/>
          </p:nvPr>
        </p:nvSpPr>
        <p:spPr>
          <a:xfrm>
            <a:off x="457200" y="1847088"/>
            <a:ext cx="7543801" cy="4379219"/>
          </a:xfrm>
        </p:spPr>
        <p:txBody>
          <a:bodyPr>
            <a:normAutofit/>
          </a:bodyPr>
          <a:lstStyle/>
          <a:p>
            <a:pPr marL="0" indent="0">
              <a:spcAft>
                <a:spcPts val="1800"/>
              </a:spcAft>
              <a:buClr>
                <a:schemeClr val="accent1">
                  <a:lumMod val="75000"/>
                </a:schemeClr>
              </a:buClr>
              <a:buNone/>
            </a:pPr>
            <a:r>
              <a:rPr lang="en-US" sz="1800" dirty="0">
                <a:cs typeface="Arial" panose="020B0604020202020204" pitchFamily="34" charset="0"/>
              </a:rPr>
              <a:t>Picking the “right role”</a:t>
            </a:r>
          </a:p>
          <a:p>
            <a:pPr lvl="1">
              <a:spcAft>
                <a:spcPts val="1800"/>
              </a:spcAft>
              <a:buClr>
                <a:schemeClr val="accent1">
                  <a:lumMod val="75000"/>
                </a:schemeClr>
              </a:buClr>
              <a:buFont typeface="Wingdings" charset="2"/>
              <a:buChar char="§"/>
            </a:pPr>
            <a:r>
              <a:rPr lang="en-US" dirty="0">
                <a:cs typeface="Arial" panose="020B0604020202020204" pitchFamily="34" charset="0"/>
              </a:rPr>
              <a:t>Institutional agent</a:t>
            </a:r>
          </a:p>
          <a:p>
            <a:pPr lvl="1">
              <a:spcAft>
                <a:spcPts val="1800"/>
              </a:spcAft>
              <a:buClr>
                <a:schemeClr val="accent1">
                  <a:lumMod val="75000"/>
                </a:schemeClr>
              </a:buClr>
              <a:buFont typeface="Wingdings" charset="2"/>
              <a:buChar char="§"/>
            </a:pPr>
            <a:r>
              <a:rPr lang="en-US" dirty="0">
                <a:cs typeface="Arial" panose="020B0604020202020204" pitchFamily="34" charset="0"/>
              </a:rPr>
              <a:t>Convener</a:t>
            </a:r>
          </a:p>
          <a:p>
            <a:pPr lvl="1">
              <a:spcAft>
                <a:spcPts val="1800"/>
              </a:spcAft>
              <a:buClr>
                <a:schemeClr val="accent1">
                  <a:lumMod val="75000"/>
                </a:schemeClr>
              </a:buClr>
              <a:buFont typeface="Wingdings" charset="2"/>
              <a:buChar char="§"/>
            </a:pPr>
            <a:r>
              <a:rPr lang="en-US" dirty="0">
                <a:cs typeface="Arial" panose="020B0604020202020204" pitchFamily="34" charset="0"/>
              </a:rPr>
              <a:t>Facilitator</a:t>
            </a:r>
          </a:p>
          <a:p>
            <a:pPr lvl="1">
              <a:spcAft>
                <a:spcPts val="1800"/>
              </a:spcAft>
              <a:buClr>
                <a:schemeClr val="accent1">
                  <a:lumMod val="75000"/>
                </a:schemeClr>
              </a:buClr>
              <a:buFont typeface="Wingdings" charset="2"/>
              <a:buChar char="§"/>
            </a:pPr>
            <a:r>
              <a:rPr lang="en-US" dirty="0">
                <a:cs typeface="Arial" panose="020B0604020202020204" pitchFamily="34" charset="0"/>
              </a:rPr>
              <a:t>Generalist</a:t>
            </a:r>
          </a:p>
          <a:p>
            <a:pPr lvl="1">
              <a:spcAft>
                <a:spcPts val="1800"/>
              </a:spcAft>
              <a:buClr>
                <a:schemeClr val="accent1">
                  <a:lumMod val="75000"/>
                </a:schemeClr>
              </a:buClr>
              <a:buFont typeface="Wingdings" charset="2"/>
              <a:buChar char="§"/>
            </a:pPr>
            <a:r>
              <a:rPr lang="en-US" dirty="0">
                <a:cs typeface="Arial" panose="020B0604020202020204" pitchFamily="34" charset="0"/>
              </a:rPr>
              <a:t>Comprehensive holistic approach</a:t>
            </a:r>
          </a:p>
          <a:p>
            <a:pPr lvl="1">
              <a:spcAft>
                <a:spcPts val="1800"/>
              </a:spcAft>
              <a:buClr>
                <a:schemeClr val="accent1">
                  <a:lumMod val="75000"/>
                </a:schemeClr>
              </a:buClr>
              <a:buFont typeface="Wingdings" charset="2"/>
              <a:buChar char="§"/>
            </a:pPr>
            <a:r>
              <a:rPr lang="en-US" dirty="0">
                <a:cs typeface="Arial" panose="020B0604020202020204" pitchFamily="34" charset="0"/>
              </a:rPr>
              <a:t>Cross sector</a:t>
            </a:r>
          </a:p>
          <a:p>
            <a:pPr lvl="1">
              <a:spcAft>
                <a:spcPts val="1800"/>
              </a:spcAft>
              <a:buClr>
                <a:schemeClr val="accent1">
                  <a:lumMod val="75000"/>
                </a:schemeClr>
              </a:buClr>
              <a:buFont typeface="Wingdings" charset="2"/>
              <a:buChar char="§"/>
            </a:pPr>
            <a:r>
              <a:rPr lang="en-US" dirty="0">
                <a:cs typeface="Arial" panose="020B0604020202020204" pitchFamily="34" charset="0"/>
              </a:rPr>
              <a:t>Creating a front door</a:t>
            </a:r>
          </a:p>
        </p:txBody>
      </p:sp>
      <p:sp>
        <p:nvSpPr>
          <p:cNvPr id="5" name="Slide Number Placeholder 4"/>
          <p:cNvSpPr>
            <a:spLocks noGrp="1"/>
          </p:cNvSpPr>
          <p:nvPr>
            <p:ph type="sldNum" sz="quarter" idx="12"/>
          </p:nvPr>
        </p:nvSpPr>
        <p:spPr/>
        <p:txBody>
          <a:bodyPr/>
          <a:lstStyle/>
          <a:p>
            <a:fld id="{A430E5A3-D635-484B-8350-48F080734351}" type="slidenum">
              <a:rPr lang="en-US" smtClean="0"/>
              <a:t>3</a:t>
            </a:fld>
            <a:endParaRPr lang="en-US"/>
          </a:p>
        </p:txBody>
      </p:sp>
    </p:spTree>
    <p:extLst>
      <p:ext uri="{BB962C8B-B14F-4D97-AF65-F5344CB8AC3E}">
        <p14:creationId xmlns:p14="http://schemas.microsoft.com/office/powerpoint/2010/main" val="212242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rs899\Dropbox\mantua\DSC_0059.JPG"/>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778" y="1033272"/>
            <a:ext cx="8248493" cy="52486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41E331D0-B67C-4444-9AFE-62FD8B320178}"/>
              </a:ext>
            </a:extLst>
          </p:cNvPr>
          <p:cNvSpPr>
            <a:spLocks noGrp="1"/>
          </p:cNvSpPr>
          <p:nvPr>
            <p:ph type="title"/>
          </p:nvPr>
        </p:nvSpPr>
        <p:spPr/>
        <p:txBody>
          <a:bodyPr vert="horz" lIns="91440" tIns="45720" rIns="91440" bIns="45720" rtlCol="0" anchor="t">
            <a:normAutofit/>
          </a:bodyPr>
          <a:lstStyle/>
          <a:p>
            <a:r>
              <a:rPr lang="en-US" spc="-151" dirty="0"/>
              <a:t>COMMUNITY ENGAGEMENT</a:t>
            </a:r>
          </a:p>
        </p:txBody>
      </p:sp>
      <p:sp>
        <p:nvSpPr>
          <p:cNvPr id="5" name="Slide Number Placeholder 4">
            <a:extLst>
              <a:ext uri="{FF2B5EF4-FFF2-40B4-BE49-F238E27FC236}">
                <a16:creationId xmlns="" xmlns:a16="http://schemas.microsoft.com/office/drawing/2014/main" id="{512F7EFA-F80C-4625-B707-DC336A548CB0}"/>
              </a:ext>
            </a:extLst>
          </p:cNvPr>
          <p:cNvSpPr>
            <a:spLocks noGrp="1"/>
          </p:cNvSpPr>
          <p:nvPr>
            <p:ph type="sldNum" sz="quarter" idx="12"/>
          </p:nvPr>
        </p:nvSpPr>
        <p:spPr/>
        <p:txBody>
          <a:bodyPr/>
          <a:lstStyle/>
          <a:p>
            <a:fld id="{4A8A54CC-2002-314D-96B0-9D6652A5F0EB}" type="slidenum">
              <a:rPr lang="en-US" smtClean="0"/>
              <a:t>30</a:t>
            </a:fld>
            <a:endParaRPr lang="en-US"/>
          </a:p>
        </p:txBody>
      </p:sp>
    </p:spTree>
    <p:extLst>
      <p:ext uri="{BB962C8B-B14F-4D97-AF65-F5344CB8AC3E}">
        <p14:creationId xmlns:p14="http://schemas.microsoft.com/office/powerpoint/2010/main" val="20171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rs899\Dropbox\mantua\DSC_0269.JPG"/>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776" y="1033274"/>
            <a:ext cx="8247888" cy="52492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28F16F1D-3FDF-404F-AB43-F1698E7E1D60}"/>
              </a:ext>
            </a:extLst>
          </p:cNvPr>
          <p:cNvSpPr>
            <a:spLocks noGrp="1"/>
          </p:cNvSpPr>
          <p:nvPr>
            <p:ph type="title"/>
          </p:nvPr>
        </p:nvSpPr>
        <p:spPr/>
        <p:txBody>
          <a:bodyPr vert="horz" lIns="91440" tIns="45720" rIns="91440" bIns="45720" rtlCol="0" anchor="t">
            <a:normAutofit/>
          </a:bodyPr>
          <a:lstStyle/>
          <a:p>
            <a:r>
              <a:rPr lang="en-US" spc="-151" dirty="0"/>
              <a:t>EXPERIENTIAL LEARNING: HANDS-ON DESIGN</a:t>
            </a:r>
            <a:br>
              <a:rPr lang="en-US" spc="-151" dirty="0"/>
            </a:br>
            <a:endParaRPr lang="en-US" spc="-151" dirty="0"/>
          </a:p>
        </p:txBody>
      </p:sp>
      <p:sp>
        <p:nvSpPr>
          <p:cNvPr id="5" name="Slide Number Placeholder 4">
            <a:extLst>
              <a:ext uri="{FF2B5EF4-FFF2-40B4-BE49-F238E27FC236}">
                <a16:creationId xmlns="" xmlns:a16="http://schemas.microsoft.com/office/drawing/2014/main" id="{0799CE44-374A-4FEB-8449-443BB79D23CC}"/>
              </a:ext>
            </a:extLst>
          </p:cNvPr>
          <p:cNvSpPr>
            <a:spLocks noGrp="1"/>
          </p:cNvSpPr>
          <p:nvPr>
            <p:ph type="sldNum" sz="quarter" idx="12"/>
          </p:nvPr>
        </p:nvSpPr>
        <p:spPr/>
        <p:txBody>
          <a:bodyPr/>
          <a:lstStyle/>
          <a:p>
            <a:fld id="{4A8A54CC-2002-314D-96B0-9D6652A5F0EB}" type="slidenum">
              <a:rPr lang="en-US" smtClean="0"/>
              <a:t>31</a:t>
            </a:fld>
            <a:endParaRPr lang="en-US"/>
          </a:p>
        </p:txBody>
      </p:sp>
    </p:spTree>
    <p:extLst>
      <p:ext uri="{BB962C8B-B14F-4D97-AF65-F5344CB8AC3E}">
        <p14:creationId xmlns:p14="http://schemas.microsoft.com/office/powerpoint/2010/main" val="11593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rs899\Dropbox\mantua\IMG_3391.JPG"/>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776" y="1033272"/>
            <a:ext cx="8251072" cy="52486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F3E77A24-ECFA-4A27-9890-67E974F3C485}"/>
              </a:ext>
            </a:extLst>
          </p:cNvPr>
          <p:cNvSpPr>
            <a:spLocks noGrp="1"/>
          </p:cNvSpPr>
          <p:nvPr>
            <p:ph type="title"/>
          </p:nvPr>
        </p:nvSpPr>
        <p:spPr/>
        <p:txBody>
          <a:bodyPr vert="horz" lIns="91440" tIns="45720" rIns="91440" bIns="45720" rtlCol="0" anchor="t">
            <a:normAutofit/>
          </a:bodyPr>
          <a:lstStyle/>
          <a:p>
            <a:r>
              <a:rPr lang="en-US" spc="-151" dirty="0"/>
              <a:t>IN PLACE</a:t>
            </a:r>
            <a:br>
              <a:rPr lang="en-US" spc="-151" dirty="0"/>
            </a:br>
            <a:endParaRPr lang="en-US" spc="-151" dirty="0"/>
          </a:p>
        </p:txBody>
      </p:sp>
      <p:sp>
        <p:nvSpPr>
          <p:cNvPr id="5" name="Slide Number Placeholder 4">
            <a:extLst>
              <a:ext uri="{FF2B5EF4-FFF2-40B4-BE49-F238E27FC236}">
                <a16:creationId xmlns="" xmlns:a16="http://schemas.microsoft.com/office/drawing/2014/main" id="{C50B07D5-25D2-4567-BEA2-634B52E9D826}"/>
              </a:ext>
            </a:extLst>
          </p:cNvPr>
          <p:cNvSpPr>
            <a:spLocks noGrp="1"/>
          </p:cNvSpPr>
          <p:nvPr>
            <p:ph type="sldNum" sz="quarter" idx="12"/>
          </p:nvPr>
        </p:nvSpPr>
        <p:spPr/>
        <p:txBody>
          <a:bodyPr/>
          <a:lstStyle/>
          <a:p>
            <a:fld id="{4A8A54CC-2002-314D-96B0-9D6652A5F0EB}" type="slidenum">
              <a:rPr lang="en-US" smtClean="0"/>
              <a:t>32</a:t>
            </a:fld>
            <a:endParaRPr lang="en-US"/>
          </a:p>
        </p:txBody>
      </p:sp>
    </p:spTree>
    <p:extLst>
      <p:ext uri="{BB962C8B-B14F-4D97-AF65-F5344CB8AC3E}">
        <p14:creationId xmlns:p14="http://schemas.microsoft.com/office/powerpoint/2010/main" val="133789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rs899\Dropbox\mantua\DSC_0065.JPG"/>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776" y="1033272"/>
            <a:ext cx="8247888" cy="52486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9C2DDC55-EE5A-4178-8269-BEC03E607468}"/>
              </a:ext>
            </a:extLst>
          </p:cNvPr>
          <p:cNvSpPr>
            <a:spLocks noGrp="1"/>
          </p:cNvSpPr>
          <p:nvPr>
            <p:ph type="title"/>
          </p:nvPr>
        </p:nvSpPr>
        <p:spPr/>
        <p:txBody>
          <a:bodyPr vert="horz" lIns="91440" tIns="45720" rIns="91440" bIns="45720" rtlCol="0" anchor="t">
            <a:normAutofit/>
          </a:bodyPr>
          <a:lstStyle/>
          <a:p>
            <a:r>
              <a:rPr lang="en-US" spc="-151" dirty="0"/>
              <a:t>COMMUNITY BASED DESIGN-BUILD: AFTER</a:t>
            </a:r>
            <a:br>
              <a:rPr lang="en-US" spc="-151" dirty="0"/>
            </a:br>
            <a:endParaRPr lang="en-US" spc="-151" dirty="0"/>
          </a:p>
        </p:txBody>
      </p:sp>
      <p:sp>
        <p:nvSpPr>
          <p:cNvPr id="5" name="Slide Number Placeholder 4">
            <a:extLst>
              <a:ext uri="{FF2B5EF4-FFF2-40B4-BE49-F238E27FC236}">
                <a16:creationId xmlns="" xmlns:a16="http://schemas.microsoft.com/office/drawing/2014/main" id="{B4402BFE-BBA2-4B4D-8037-888A77C83490}"/>
              </a:ext>
            </a:extLst>
          </p:cNvPr>
          <p:cNvSpPr>
            <a:spLocks noGrp="1"/>
          </p:cNvSpPr>
          <p:nvPr>
            <p:ph type="sldNum" sz="quarter" idx="12"/>
          </p:nvPr>
        </p:nvSpPr>
        <p:spPr/>
        <p:txBody>
          <a:bodyPr/>
          <a:lstStyle/>
          <a:p>
            <a:fld id="{4A8A54CC-2002-314D-96B0-9D6652A5F0EB}" type="slidenum">
              <a:rPr lang="en-US" smtClean="0"/>
              <a:t>33</a:t>
            </a:fld>
            <a:endParaRPr lang="en-US"/>
          </a:p>
        </p:txBody>
      </p:sp>
    </p:spTree>
    <p:extLst>
      <p:ext uri="{BB962C8B-B14F-4D97-AF65-F5344CB8AC3E}">
        <p14:creationId xmlns:p14="http://schemas.microsoft.com/office/powerpoint/2010/main" val="64428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WHY WE PARTNER</a:t>
            </a:r>
          </a:p>
        </p:txBody>
      </p:sp>
      <p:sp>
        <p:nvSpPr>
          <p:cNvPr id="5" name="Slide Number Placeholder 4"/>
          <p:cNvSpPr>
            <a:spLocks noGrp="1"/>
          </p:cNvSpPr>
          <p:nvPr>
            <p:ph type="sldNum" sz="quarter" idx="12"/>
          </p:nvPr>
        </p:nvSpPr>
        <p:spPr/>
        <p:txBody>
          <a:bodyPr/>
          <a:lstStyle/>
          <a:p>
            <a:fld id="{A430E5A3-D635-484B-8350-48F080734351}" type="slidenum">
              <a:rPr lang="en-US" smtClean="0"/>
              <a:t>4</a:t>
            </a:fld>
            <a:endParaRPr lang="en-US"/>
          </a:p>
        </p:txBody>
      </p:sp>
      <p:grpSp>
        <p:nvGrpSpPr>
          <p:cNvPr id="4" name="Group 3"/>
          <p:cNvGrpSpPr/>
          <p:nvPr/>
        </p:nvGrpSpPr>
        <p:grpSpPr>
          <a:xfrm>
            <a:off x="502920" y="1847088"/>
            <a:ext cx="8115416" cy="3187221"/>
            <a:chOff x="592482" y="1644548"/>
            <a:chExt cx="8115416" cy="3187221"/>
          </a:xfrm>
        </p:grpSpPr>
        <p:sp>
          <p:nvSpPr>
            <p:cNvPr id="18" name="TextBox 17"/>
            <p:cNvSpPr txBox="1"/>
            <p:nvPr/>
          </p:nvSpPr>
          <p:spPr>
            <a:xfrm>
              <a:off x="592482" y="1644548"/>
              <a:ext cx="3902145" cy="2908489"/>
            </a:xfrm>
            <a:prstGeom prst="rect">
              <a:avLst/>
            </a:prstGeom>
            <a:noFill/>
          </p:spPr>
          <p:txBody>
            <a:bodyPr wrap="square" rtlCol="0">
              <a:spAutoFit/>
            </a:bodyPr>
            <a:lstStyle/>
            <a:p>
              <a:pPr algn="ctr">
                <a:spcAft>
                  <a:spcPts val="1800"/>
                </a:spcAft>
                <a:buClr>
                  <a:schemeClr val="accent1">
                    <a:lumMod val="75000"/>
                  </a:schemeClr>
                </a:buClr>
              </a:pPr>
              <a:r>
                <a:rPr lang="en-US" b="1" dirty="0">
                  <a:solidFill>
                    <a:schemeClr val="accent3"/>
                  </a:solidFill>
                  <a:cs typeface="Microsoft Sans Serif" panose="020B0604020202020204" pitchFamily="34" charset="0"/>
                </a:rPr>
                <a:t>Universities</a:t>
              </a:r>
            </a:p>
            <a:p>
              <a:pPr marL="285750" indent="-285750">
                <a:spcAft>
                  <a:spcPts val="1800"/>
                </a:spcAft>
                <a:buClr>
                  <a:schemeClr val="accent1">
                    <a:lumMod val="75000"/>
                  </a:schemeClr>
                </a:buClr>
                <a:buSzPct val="80000"/>
                <a:buFont typeface="Wingdings" charset="2"/>
                <a:buChar char="§"/>
              </a:pPr>
              <a:r>
                <a:rPr lang="en-US" dirty="0">
                  <a:solidFill>
                    <a:schemeClr val="tx1">
                      <a:lumMod val="75000"/>
                      <a:lumOff val="25000"/>
                    </a:schemeClr>
                  </a:solidFill>
                  <a:cs typeface="Microsoft Sans Serif" panose="020B0604020202020204" pitchFamily="34" charset="0"/>
                </a:rPr>
                <a:t>Market rate housing</a:t>
              </a:r>
            </a:p>
            <a:p>
              <a:pPr marL="285750" indent="-285750">
                <a:spcAft>
                  <a:spcPts val="1800"/>
                </a:spcAft>
                <a:buClr>
                  <a:schemeClr val="accent1">
                    <a:lumMod val="75000"/>
                  </a:schemeClr>
                </a:buClr>
                <a:buSzPct val="80000"/>
                <a:buFont typeface="Wingdings" charset="2"/>
                <a:buChar char="§"/>
              </a:pPr>
              <a:r>
                <a:rPr lang="en-US" dirty="0">
                  <a:solidFill>
                    <a:schemeClr val="tx1">
                      <a:lumMod val="75000"/>
                      <a:lumOff val="25000"/>
                    </a:schemeClr>
                  </a:solidFill>
                  <a:cs typeface="Microsoft Sans Serif" panose="020B0604020202020204" pitchFamily="34" charset="0"/>
                </a:rPr>
                <a:t>Rooming houses</a:t>
              </a:r>
            </a:p>
            <a:p>
              <a:pPr marL="285750" indent="-285750">
                <a:spcAft>
                  <a:spcPts val="1800"/>
                </a:spcAft>
                <a:buClr>
                  <a:schemeClr val="accent1">
                    <a:lumMod val="75000"/>
                  </a:schemeClr>
                </a:buClr>
                <a:buSzPct val="80000"/>
                <a:buFont typeface="Wingdings" charset="2"/>
                <a:buChar char="§"/>
              </a:pPr>
              <a:r>
                <a:rPr lang="en-US" dirty="0">
                  <a:solidFill>
                    <a:schemeClr val="tx1">
                      <a:lumMod val="75000"/>
                      <a:lumOff val="25000"/>
                    </a:schemeClr>
                  </a:solidFill>
                  <a:cs typeface="Microsoft Sans Serif" panose="020B0604020202020204" pitchFamily="34" charset="0"/>
                </a:rPr>
                <a:t>Destination retail</a:t>
              </a:r>
            </a:p>
            <a:p>
              <a:pPr marL="285750" indent="-285750">
                <a:spcAft>
                  <a:spcPts val="1800"/>
                </a:spcAft>
                <a:buClr>
                  <a:schemeClr val="accent1">
                    <a:lumMod val="75000"/>
                  </a:schemeClr>
                </a:buClr>
                <a:buSzPct val="80000"/>
                <a:buFont typeface="Wingdings" charset="2"/>
                <a:buChar char="§"/>
              </a:pPr>
              <a:r>
                <a:rPr lang="en-US" dirty="0">
                  <a:solidFill>
                    <a:schemeClr val="tx1">
                      <a:lumMod val="75000"/>
                      <a:lumOff val="25000"/>
                    </a:schemeClr>
                  </a:solidFill>
                  <a:cs typeface="Microsoft Sans Serif" panose="020B0604020202020204" pitchFamily="34" charset="0"/>
                </a:rPr>
                <a:t>Technical skills training/employment</a:t>
              </a:r>
            </a:p>
            <a:p>
              <a:pPr marL="285750" indent="-285750">
                <a:spcAft>
                  <a:spcPts val="1800"/>
                </a:spcAft>
                <a:buClr>
                  <a:schemeClr val="accent1">
                    <a:lumMod val="75000"/>
                  </a:schemeClr>
                </a:buClr>
                <a:buSzPct val="80000"/>
                <a:buFont typeface="Wingdings" charset="2"/>
                <a:buChar char="§"/>
              </a:pPr>
              <a:r>
                <a:rPr lang="en-US" dirty="0">
                  <a:solidFill>
                    <a:schemeClr val="tx1">
                      <a:lumMod val="75000"/>
                      <a:lumOff val="25000"/>
                    </a:schemeClr>
                  </a:solidFill>
                  <a:cs typeface="Microsoft Sans Serif" panose="020B0604020202020204" pitchFamily="34" charset="0"/>
                </a:rPr>
                <a:t>Degree completion</a:t>
              </a:r>
            </a:p>
          </p:txBody>
        </p:sp>
        <p:sp>
          <p:nvSpPr>
            <p:cNvPr id="8" name="TextBox 7"/>
            <p:cNvSpPr txBox="1"/>
            <p:nvPr/>
          </p:nvSpPr>
          <p:spPr>
            <a:xfrm>
              <a:off x="4688573" y="1646282"/>
              <a:ext cx="4019325" cy="3185487"/>
            </a:xfrm>
            <a:prstGeom prst="rect">
              <a:avLst/>
            </a:prstGeom>
            <a:noFill/>
          </p:spPr>
          <p:txBody>
            <a:bodyPr wrap="square" rtlCol="0">
              <a:spAutoFit/>
            </a:bodyPr>
            <a:lstStyle/>
            <a:p>
              <a:pPr algn="ctr">
                <a:spcAft>
                  <a:spcPts val="1800"/>
                </a:spcAft>
                <a:buClr>
                  <a:schemeClr val="accent1">
                    <a:lumMod val="75000"/>
                  </a:schemeClr>
                </a:buClr>
              </a:pPr>
              <a:r>
                <a:rPr lang="en-US" b="1" dirty="0">
                  <a:solidFill>
                    <a:schemeClr val="accent3"/>
                  </a:solidFill>
                  <a:cs typeface="Microsoft Sans Serif" panose="020B0604020202020204" pitchFamily="34" charset="0"/>
                </a:rPr>
                <a:t>Non-profit partners</a:t>
              </a:r>
            </a:p>
            <a:p>
              <a:pPr marL="457200" indent="-457200">
                <a:spcAft>
                  <a:spcPts val="1800"/>
                </a:spcAft>
                <a:buClr>
                  <a:schemeClr val="accent1">
                    <a:lumMod val="75000"/>
                  </a:schemeClr>
                </a:buClr>
                <a:buFont typeface="Wingdings" panose="05000000000000000000" pitchFamily="2" charset="2"/>
                <a:buChar char="§"/>
              </a:pPr>
              <a:r>
                <a:rPr lang="en-US" dirty="0">
                  <a:solidFill>
                    <a:schemeClr val="tx1">
                      <a:lumMod val="75000"/>
                      <a:lumOff val="25000"/>
                    </a:schemeClr>
                  </a:solidFill>
                  <a:cs typeface="Microsoft Sans Serif" panose="020B0604020202020204" pitchFamily="34" charset="0"/>
                </a:rPr>
                <a:t>Affordable housing</a:t>
              </a:r>
            </a:p>
            <a:p>
              <a:pPr marL="457200" indent="-457200">
                <a:spcAft>
                  <a:spcPts val="1800"/>
                </a:spcAft>
                <a:buClr>
                  <a:schemeClr val="accent1">
                    <a:lumMod val="75000"/>
                  </a:schemeClr>
                </a:buClr>
                <a:buFont typeface="Wingdings" panose="05000000000000000000" pitchFamily="2" charset="2"/>
                <a:buChar char="§"/>
              </a:pPr>
              <a:r>
                <a:rPr lang="en-US" dirty="0">
                  <a:solidFill>
                    <a:schemeClr val="tx1">
                      <a:lumMod val="75000"/>
                      <a:lumOff val="25000"/>
                    </a:schemeClr>
                  </a:solidFill>
                  <a:cs typeface="Microsoft Sans Serif" panose="020B0604020202020204" pitchFamily="34" charset="0"/>
                </a:rPr>
                <a:t>Single family houses</a:t>
              </a:r>
            </a:p>
            <a:p>
              <a:pPr marL="457200" indent="-457200">
                <a:spcAft>
                  <a:spcPts val="1800"/>
                </a:spcAft>
                <a:buClr>
                  <a:schemeClr val="accent1">
                    <a:lumMod val="75000"/>
                  </a:schemeClr>
                </a:buClr>
                <a:buFont typeface="Wingdings" panose="05000000000000000000" pitchFamily="2" charset="2"/>
                <a:buChar char="§"/>
              </a:pPr>
              <a:r>
                <a:rPr lang="en-US" dirty="0">
                  <a:solidFill>
                    <a:schemeClr val="tx1">
                      <a:lumMod val="75000"/>
                      <a:lumOff val="25000"/>
                    </a:schemeClr>
                  </a:solidFill>
                  <a:cs typeface="Microsoft Sans Serif" panose="020B0604020202020204" pitchFamily="34" charset="0"/>
                </a:rPr>
                <a:t>Neighborhood retail</a:t>
              </a:r>
            </a:p>
            <a:p>
              <a:pPr marL="457200" indent="-457200">
                <a:spcAft>
                  <a:spcPts val="1800"/>
                </a:spcAft>
                <a:buClr>
                  <a:schemeClr val="accent1">
                    <a:lumMod val="75000"/>
                  </a:schemeClr>
                </a:buClr>
                <a:buFont typeface="Wingdings" panose="05000000000000000000" pitchFamily="2" charset="2"/>
                <a:buChar char="§"/>
              </a:pPr>
              <a:r>
                <a:rPr lang="en-US" dirty="0">
                  <a:solidFill>
                    <a:schemeClr val="tx1">
                      <a:lumMod val="75000"/>
                      <a:lumOff val="25000"/>
                    </a:schemeClr>
                  </a:solidFill>
                  <a:cs typeface="Microsoft Sans Serif" panose="020B0604020202020204" pitchFamily="34" charset="0"/>
                </a:rPr>
                <a:t>Foundational skills, work readiness</a:t>
              </a:r>
            </a:p>
            <a:p>
              <a:pPr marL="457200" indent="-457200">
                <a:spcAft>
                  <a:spcPts val="1800"/>
                </a:spcAft>
                <a:buClr>
                  <a:schemeClr val="accent1">
                    <a:lumMod val="75000"/>
                  </a:schemeClr>
                </a:buClr>
                <a:buFont typeface="Wingdings" panose="05000000000000000000" pitchFamily="2" charset="2"/>
                <a:buChar char="§"/>
              </a:pPr>
              <a:r>
                <a:rPr lang="en-US" dirty="0">
                  <a:solidFill>
                    <a:schemeClr val="tx1">
                      <a:lumMod val="75000"/>
                      <a:lumOff val="25000"/>
                    </a:schemeClr>
                  </a:solidFill>
                  <a:cs typeface="Microsoft Sans Serif" panose="020B0604020202020204" pitchFamily="34" charset="0"/>
                </a:rPr>
                <a:t>GED completion/certificates/adult literacy</a:t>
              </a:r>
            </a:p>
          </p:txBody>
        </p:sp>
      </p:grpSp>
    </p:spTree>
    <p:extLst>
      <p:ext uri="{BB962C8B-B14F-4D97-AF65-F5344CB8AC3E}">
        <p14:creationId xmlns:p14="http://schemas.microsoft.com/office/powerpoint/2010/main" val="117035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GOAL: AN ENGAGED SYSTEM</a:t>
            </a:r>
          </a:p>
        </p:txBody>
      </p:sp>
      <p:sp>
        <p:nvSpPr>
          <p:cNvPr id="3" name="Content Placeholder 2"/>
          <p:cNvSpPr>
            <a:spLocks noGrp="1"/>
          </p:cNvSpPr>
          <p:nvPr>
            <p:ph idx="1"/>
          </p:nvPr>
        </p:nvSpPr>
        <p:spPr>
          <a:xfrm>
            <a:off x="457200" y="1494043"/>
            <a:ext cx="7543801" cy="4569132"/>
          </a:xfrm>
        </p:spPr>
        <p:txBody>
          <a:bodyPr>
            <a:noAutofit/>
          </a:bodyPr>
          <a:lstStyle/>
          <a:p>
            <a:pPr marL="342900" indent="-342900">
              <a:spcAft>
                <a:spcPts val="1200"/>
              </a:spcAft>
              <a:buClr>
                <a:schemeClr val="accent1">
                  <a:lumMod val="75000"/>
                </a:schemeClr>
              </a:buClr>
              <a:buFont typeface="Wingdings" charset="2"/>
              <a:buChar char="§"/>
            </a:pPr>
            <a:r>
              <a:rPr lang="en-US" sz="1800" dirty="0">
                <a:cs typeface="Arial" panose="020B0604020202020204" pitchFamily="34" charset="0"/>
              </a:rPr>
              <a:t>Anchor administrative investments</a:t>
            </a:r>
          </a:p>
          <a:p>
            <a:pPr marL="342900" indent="-342900">
              <a:spcAft>
                <a:spcPts val="1200"/>
              </a:spcAft>
              <a:buClr>
                <a:schemeClr val="accent1">
                  <a:lumMod val="75000"/>
                </a:schemeClr>
              </a:buClr>
              <a:buFont typeface="Wingdings" charset="2"/>
              <a:buChar char="§"/>
            </a:pPr>
            <a:r>
              <a:rPr lang="en-US" sz="1800" dirty="0">
                <a:cs typeface="Arial" panose="020B0604020202020204" pitchFamily="34" charset="0"/>
              </a:rPr>
              <a:t>Anchor knowledge/research expertise</a:t>
            </a:r>
          </a:p>
          <a:p>
            <a:pPr marL="342900" indent="-342900">
              <a:lnSpc>
                <a:spcPct val="100000"/>
              </a:lnSpc>
              <a:spcAft>
                <a:spcPts val="1200"/>
              </a:spcAft>
              <a:buClr>
                <a:schemeClr val="accent1">
                  <a:lumMod val="75000"/>
                </a:schemeClr>
              </a:buClr>
              <a:buFont typeface="Wingdings" charset="2"/>
              <a:buChar char="§"/>
            </a:pPr>
            <a:r>
              <a:rPr lang="en-US" sz="1800" dirty="0">
                <a:cs typeface="Arial" panose="020B0604020202020204" pitchFamily="34" charset="0"/>
              </a:rPr>
              <a:t>Residents</a:t>
            </a:r>
          </a:p>
          <a:p>
            <a:pPr marL="342900" indent="-342900">
              <a:spcAft>
                <a:spcPts val="1200"/>
              </a:spcAft>
              <a:buClr>
                <a:schemeClr val="accent1">
                  <a:lumMod val="75000"/>
                </a:schemeClr>
              </a:buClr>
              <a:buFont typeface="Wingdings" charset="2"/>
              <a:buChar char="§"/>
            </a:pPr>
            <a:r>
              <a:rPr lang="en-US" sz="1800" dirty="0">
                <a:cs typeface="Arial" panose="020B0604020202020204" pitchFamily="34" charset="0"/>
              </a:rPr>
              <a:t>Civics and grassroots non-profits</a:t>
            </a:r>
          </a:p>
          <a:p>
            <a:pPr marL="342900" indent="-342900">
              <a:spcAft>
                <a:spcPts val="1200"/>
              </a:spcAft>
              <a:buClr>
                <a:schemeClr val="accent1">
                  <a:lumMod val="75000"/>
                </a:schemeClr>
              </a:buClr>
              <a:buFont typeface="Wingdings" charset="2"/>
              <a:buChar char="§"/>
            </a:pPr>
            <a:r>
              <a:rPr lang="en-US" sz="1800" dirty="0">
                <a:cs typeface="Arial" panose="020B0604020202020204" pitchFamily="34" charset="0"/>
              </a:rPr>
              <a:t>Community and City non-profits</a:t>
            </a:r>
          </a:p>
          <a:p>
            <a:pPr marL="342900" indent="-342900">
              <a:spcAft>
                <a:spcPts val="1200"/>
              </a:spcAft>
              <a:buClr>
                <a:schemeClr val="accent1">
                  <a:lumMod val="75000"/>
                </a:schemeClr>
              </a:buClr>
              <a:buFont typeface="Wingdings" charset="2"/>
              <a:buChar char="§"/>
            </a:pPr>
            <a:r>
              <a:rPr lang="en-US" sz="1800" dirty="0">
                <a:cs typeface="Arial" panose="020B0604020202020204" pitchFamily="34" charset="0"/>
              </a:rPr>
              <a:t>Government and City agencies</a:t>
            </a:r>
          </a:p>
          <a:p>
            <a:pPr marL="342900" indent="-342900">
              <a:spcAft>
                <a:spcPts val="1200"/>
              </a:spcAft>
              <a:buClr>
                <a:schemeClr val="accent1">
                  <a:lumMod val="75000"/>
                </a:schemeClr>
              </a:buClr>
              <a:buFont typeface="Wingdings" charset="2"/>
              <a:buChar char="§"/>
            </a:pPr>
            <a:r>
              <a:rPr lang="en-US" sz="1800" dirty="0">
                <a:cs typeface="Arial" panose="020B0604020202020204" pitchFamily="34" charset="0"/>
              </a:rPr>
              <a:t>School District</a:t>
            </a:r>
          </a:p>
          <a:p>
            <a:pPr marL="342900" indent="-342900">
              <a:spcAft>
                <a:spcPts val="1200"/>
              </a:spcAft>
              <a:buClr>
                <a:schemeClr val="accent1">
                  <a:lumMod val="75000"/>
                </a:schemeClr>
              </a:buClr>
              <a:buFont typeface="Wingdings" charset="2"/>
              <a:buChar char="§"/>
            </a:pPr>
            <a:r>
              <a:rPr lang="en-US" sz="1800" dirty="0">
                <a:cs typeface="Arial" panose="020B0604020202020204" pitchFamily="34" charset="0"/>
              </a:rPr>
              <a:t>Funding community</a:t>
            </a:r>
          </a:p>
        </p:txBody>
      </p:sp>
      <p:sp>
        <p:nvSpPr>
          <p:cNvPr id="5" name="Slide Number Placeholder 4"/>
          <p:cNvSpPr>
            <a:spLocks noGrp="1"/>
          </p:cNvSpPr>
          <p:nvPr>
            <p:ph type="sldNum" sz="quarter" idx="12"/>
          </p:nvPr>
        </p:nvSpPr>
        <p:spPr/>
        <p:txBody>
          <a:bodyPr/>
          <a:lstStyle/>
          <a:p>
            <a:fld id="{A430E5A3-D635-484B-8350-48F080734351}" type="slidenum">
              <a:rPr lang="en-US" smtClean="0"/>
              <a:t>5</a:t>
            </a:fld>
            <a:endParaRPr lang="en-US"/>
          </a:p>
        </p:txBody>
      </p:sp>
    </p:spTree>
    <p:extLst>
      <p:ext uri="{BB962C8B-B14F-4D97-AF65-F5344CB8AC3E}">
        <p14:creationId xmlns:p14="http://schemas.microsoft.com/office/powerpoint/2010/main" val="199194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229550-73AF-4847-B409-A79299B5CE66}"/>
              </a:ext>
            </a:extLst>
          </p:cNvPr>
          <p:cNvSpPr>
            <a:spLocks noGrp="1"/>
          </p:cNvSpPr>
          <p:nvPr>
            <p:ph type="title"/>
          </p:nvPr>
        </p:nvSpPr>
        <p:spPr/>
        <p:txBody>
          <a:bodyPr>
            <a:normAutofit/>
          </a:bodyPr>
          <a:lstStyle/>
          <a:p>
            <a:r>
              <a:rPr lang="en-US" dirty="0"/>
              <a:t>DREXEL’S THREE DIMENSIONS OF CIVIC ENGAGEMENT: A PLACE-BASED STRATEGY</a:t>
            </a:r>
          </a:p>
        </p:txBody>
      </p:sp>
      <p:sp>
        <p:nvSpPr>
          <p:cNvPr id="5" name="Slide Number Placeholder 4"/>
          <p:cNvSpPr>
            <a:spLocks noGrp="1"/>
          </p:cNvSpPr>
          <p:nvPr>
            <p:ph type="sldNum" sz="quarter" idx="12"/>
          </p:nvPr>
        </p:nvSpPr>
        <p:spPr/>
        <p:txBody>
          <a:bodyPr/>
          <a:lstStyle/>
          <a:p>
            <a:fld id="{A430E5A3-D635-484B-8350-48F080734351}" type="slidenum">
              <a:rPr lang="en-US" smtClean="0"/>
              <a:t>6</a:t>
            </a:fld>
            <a:endParaRPr lang="en-US"/>
          </a:p>
        </p:txBody>
      </p:sp>
      <p:sp>
        <p:nvSpPr>
          <p:cNvPr id="7" name="object 4"/>
          <p:cNvSpPr/>
          <p:nvPr/>
        </p:nvSpPr>
        <p:spPr>
          <a:xfrm>
            <a:off x="4572001" y="1490472"/>
            <a:ext cx="4339088" cy="418864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3"/>
          <p:cNvSpPr txBox="1"/>
          <p:nvPr/>
        </p:nvSpPr>
        <p:spPr>
          <a:xfrm>
            <a:off x="457200" y="1490472"/>
            <a:ext cx="4164434" cy="4678204"/>
          </a:xfrm>
          <a:prstGeom prst="rect">
            <a:avLst/>
          </a:prstGeom>
        </p:spPr>
        <p:txBody>
          <a:bodyPr vert="horz" wrap="square" lIns="0" tIns="0" rIns="0" bIns="0" rtlCol="0">
            <a:spAutoFit/>
          </a:bodyPr>
          <a:lstStyle/>
          <a:p>
            <a:pPr marL="7692"/>
            <a:r>
              <a:rPr sz="1400" b="1" dirty="0">
                <a:solidFill>
                  <a:srgbClr val="0070C0"/>
                </a:solidFill>
              </a:rPr>
              <a:t>Student and Employee Volunteerism</a:t>
            </a:r>
          </a:p>
          <a:p>
            <a:pPr marL="7692" marR="186151">
              <a:spcBef>
                <a:spcPts val="436"/>
              </a:spcBef>
            </a:pPr>
            <a:r>
              <a:rPr sz="1400" dirty="0">
                <a:solidFill>
                  <a:schemeClr val="tx1">
                    <a:lumMod val="75000"/>
                    <a:lumOff val="25000"/>
                  </a:schemeClr>
                </a:solidFill>
              </a:rPr>
              <a:t>Drexel offers high-quality, community-based volunteer opportunities through the Lindy Center for Civic Engagement, open to all Drexel</a:t>
            </a:r>
            <a:r>
              <a:rPr lang="en-US" sz="1400" dirty="0">
                <a:solidFill>
                  <a:schemeClr val="tx1">
                    <a:lumMod val="75000"/>
                    <a:lumOff val="25000"/>
                  </a:schemeClr>
                </a:solidFill>
              </a:rPr>
              <a:t> </a:t>
            </a:r>
            <a:r>
              <a:rPr sz="1400" dirty="0">
                <a:solidFill>
                  <a:schemeClr val="tx1">
                    <a:lumMod val="75000"/>
                    <a:lumOff val="25000"/>
                  </a:schemeClr>
                </a:solidFill>
              </a:rPr>
              <a:t>students, faculty and professional staff.</a:t>
            </a:r>
          </a:p>
          <a:p>
            <a:pPr>
              <a:spcBef>
                <a:spcPts val="16"/>
              </a:spcBef>
            </a:pPr>
            <a:endParaRPr sz="1400" dirty="0"/>
          </a:p>
          <a:p>
            <a:pPr marL="7692"/>
            <a:r>
              <a:rPr sz="1400" b="1" dirty="0">
                <a:solidFill>
                  <a:srgbClr val="0070C0"/>
                </a:solidFill>
              </a:rPr>
              <a:t>Academic Integration</a:t>
            </a:r>
          </a:p>
          <a:p>
            <a:pPr marL="7692" marR="95768">
              <a:spcBef>
                <a:spcPts val="436"/>
              </a:spcBef>
            </a:pPr>
            <a:r>
              <a:rPr sz="1400" dirty="0">
                <a:solidFill>
                  <a:schemeClr val="tx1">
                    <a:lumMod val="75000"/>
                    <a:lumOff val="25000"/>
                  </a:schemeClr>
                </a:solidFill>
              </a:rPr>
              <a:t>Our faculty explicitly integrate civic engagement into research, coursework and clinical practice.</a:t>
            </a:r>
            <a:r>
              <a:rPr lang="en-US" sz="1400" dirty="0">
                <a:solidFill>
                  <a:schemeClr val="tx1">
                    <a:lumMod val="75000"/>
                    <a:lumOff val="25000"/>
                  </a:schemeClr>
                </a:solidFill>
              </a:rPr>
              <a:t> </a:t>
            </a:r>
            <a:r>
              <a:rPr sz="1400" dirty="0">
                <a:solidFill>
                  <a:schemeClr val="tx1">
                    <a:lumMod val="75000"/>
                    <a:lumOff val="25000"/>
                  </a:schemeClr>
                </a:solidFill>
              </a:rPr>
              <a:t>Our academic programs allow our students to solve problems on the ground, interacting</a:t>
            </a:r>
            <a:r>
              <a:rPr lang="en-US" sz="1400" dirty="0">
                <a:solidFill>
                  <a:schemeClr val="tx1">
                    <a:lumMod val="75000"/>
                    <a:lumOff val="25000"/>
                  </a:schemeClr>
                </a:solidFill>
              </a:rPr>
              <a:t> </a:t>
            </a:r>
            <a:r>
              <a:rPr sz="1400" dirty="0">
                <a:solidFill>
                  <a:schemeClr val="tx1">
                    <a:lumMod val="75000"/>
                    <a:lumOff val="25000"/>
                  </a:schemeClr>
                </a:solidFill>
              </a:rPr>
              <a:t>with residents, neighboring schools, community service agencies, and local businesses.</a:t>
            </a:r>
          </a:p>
          <a:p>
            <a:pPr>
              <a:spcBef>
                <a:spcPts val="16"/>
              </a:spcBef>
            </a:pPr>
            <a:endParaRPr sz="1400" dirty="0"/>
          </a:p>
          <a:p>
            <a:pPr marL="7692" marR="1533440"/>
            <a:r>
              <a:rPr sz="1400" b="1" dirty="0">
                <a:solidFill>
                  <a:srgbClr val="0070C0"/>
                </a:solidFill>
              </a:rPr>
              <a:t>Institutionally Supported Neighborhood</a:t>
            </a:r>
            <a:r>
              <a:rPr lang="en-US" sz="1400" b="1" dirty="0">
                <a:solidFill>
                  <a:srgbClr val="0070C0"/>
                </a:solidFill>
              </a:rPr>
              <a:t> </a:t>
            </a:r>
            <a:r>
              <a:rPr sz="1400" b="1" dirty="0">
                <a:solidFill>
                  <a:srgbClr val="0070C0"/>
                </a:solidFill>
              </a:rPr>
              <a:t>Investment</a:t>
            </a:r>
          </a:p>
          <a:p>
            <a:pPr marL="7692" marR="3077">
              <a:spcBef>
                <a:spcPts val="436"/>
              </a:spcBef>
            </a:pPr>
            <a:r>
              <a:rPr sz="1400" dirty="0">
                <a:solidFill>
                  <a:schemeClr val="tx1">
                    <a:lumMod val="75000"/>
                    <a:lumOff val="25000"/>
                  </a:schemeClr>
                </a:solidFill>
              </a:rPr>
              <a:t>Drexel serves as an anchor institution in West Philadelphia, investing fully in the community through hiring and procurement, and supporting initiatives to improve the economic opportunity in the surrounding neighborhoods.</a:t>
            </a:r>
          </a:p>
        </p:txBody>
      </p:sp>
    </p:spTree>
    <p:extLst>
      <p:ext uri="{BB962C8B-B14F-4D97-AF65-F5344CB8AC3E}">
        <p14:creationId xmlns:p14="http://schemas.microsoft.com/office/powerpoint/2010/main" val="161508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029067A3-DBBB-4DB2-A41C-BCBC4BC117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331130"/>
          </a:xfrm>
          <a:prstGeom prst="rect">
            <a:avLst/>
          </a:prstGeom>
        </p:spPr>
      </p:pic>
      <p:sp>
        <p:nvSpPr>
          <p:cNvPr id="21" name="Slide Number Placeholder 20">
            <a:extLst>
              <a:ext uri="{FF2B5EF4-FFF2-40B4-BE49-F238E27FC236}">
                <a16:creationId xmlns="" xmlns:a16="http://schemas.microsoft.com/office/drawing/2014/main" id="{7E7AE4B4-1C16-406B-BF0D-904F0FDCC312}"/>
              </a:ext>
            </a:extLst>
          </p:cNvPr>
          <p:cNvSpPr>
            <a:spLocks noGrp="1"/>
          </p:cNvSpPr>
          <p:nvPr>
            <p:ph type="sldNum" sz="quarter" idx="12"/>
          </p:nvPr>
        </p:nvSpPr>
        <p:spPr/>
        <p:txBody>
          <a:bodyPr/>
          <a:lstStyle/>
          <a:p>
            <a:fld id="{4A8A54CC-2002-314D-96B0-9D6652A5F0EB}" type="slidenum">
              <a:rPr lang="en-US" smtClean="0"/>
              <a:t>7</a:t>
            </a:fld>
            <a:endParaRPr lang="en-US"/>
          </a:p>
        </p:txBody>
      </p:sp>
    </p:spTree>
    <p:extLst>
      <p:ext uri="{BB962C8B-B14F-4D97-AF65-F5344CB8AC3E}">
        <p14:creationId xmlns:p14="http://schemas.microsoft.com/office/powerpoint/2010/main" val="189722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54"/>
          <p:cNvSpPr>
            <a:spLocks noGrp="1"/>
          </p:cNvSpPr>
          <p:nvPr>
            <p:ph type="sldNum" sz="quarter" idx="12"/>
          </p:nvPr>
        </p:nvSpPr>
        <p:spPr/>
        <p:txBody>
          <a:bodyPr/>
          <a:lstStyle/>
          <a:p>
            <a:fld id="{A430E5A3-D635-484B-8350-48F080734351}" type="slidenum">
              <a:rPr lang="en-US" smtClean="0"/>
              <a:t>8</a:t>
            </a:fld>
            <a:endParaRPr lang="en-US"/>
          </a:p>
        </p:txBody>
      </p:sp>
      <p:sp>
        <p:nvSpPr>
          <p:cNvPr id="3" name="Title 2"/>
          <p:cNvSpPr>
            <a:spLocks noGrp="1"/>
          </p:cNvSpPr>
          <p:nvPr>
            <p:ph type="title" idx="4294967295"/>
          </p:nvPr>
        </p:nvSpPr>
        <p:spPr>
          <a:xfrm>
            <a:off x="43544" y="16068"/>
            <a:ext cx="9056912" cy="1069975"/>
          </a:xfrm>
        </p:spPr>
        <p:txBody>
          <a:bodyPr anchor="ctr">
            <a:normAutofit/>
          </a:bodyPr>
          <a:lstStyle/>
          <a:p>
            <a:r>
              <a:rPr lang="en-US" dirty="0"/>
              <a:t>OFFICE OF UNIVERSITY &amp; COMMUNITY PARTNERSHIPS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93921" y="6408766"/>
            <a:ext cx="408467" cy="414564"/>
          </a:xfrm>
          <a:prstGeom prst="rect">
            <a:avLst/>
          </a:prstGeom>
        </p:spPr>
      </p:pic>
      <p:grpSp>
        <p:nvGrpSpPr>
          <p:cNvPr id="7" name="Group 6">
            <a:extLst>
              <a:ext uri="{FF2B5EF4-FFF2-40B4-BE49-F238E27FC236}">
                <a16:creationId xmlns="" xmlns:a16="http://schemas.microsoft.com/office/drawing/2014/main" id="{B6DAE3F4-1879-4DD3-86A9-12C7A1D2174F}"/>
              </a:ext>
            </a:extLst>
          </p:cNvPr>
          <p:cNvGrpSpPr/>
          <p:nvPr/>
        </p:nvGrpSpPr>
        <p:grpSpPr>
          <a:xfrm>
            <a:off x="883920" y="1033264"/>
            <a:ext cx="7254240" cy="5034824"/>
            <a:chOff x="883920" y="1033264"/>
            <a:chExt cx="7254240" cy="5034824"/>
          </a:xfrm>
        </p:grpSpPr>
        <p:cxnSp>
          <p:nvCxnSpPr>
            <p:cNvPr id="47" name="Straight Connector 46"/>
            <p:cNvCxnSpPr/>
            <p:nvPr/>
          </p:nvCxnSpPr>
          <p:spPr>
            <a:xfrm flipV="1">
              <a:off x="1571384" y="2919313"/>
              <a:ext cx="0" cy="224781"/>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449720" y="2918808"/>
              <a:ext cx="0" cy="224781"/>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760773" y="3094675"/>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Neighborhood</a:t>
              </a:r>
            </a:p>
            <a:p>
              <a:pPr algn="ctr"/>
              <a:r>
                <a:rPr lang="en-US" sz="900" b="1" dirty="0">
                  <a:ln w="0">
                    <a:noFill/>
                  </a:ln>
                  <a:solidFill>
                    <a:schemeClr val="tx1"/>
                  </a:solidFill>
                  <a:latin typeface="Arial Narrow" panose="020B0606020202030204" pitchFamily="34" charset="0"/>
                  <a:cs typeface="Arial" panose="020B0604020202020204" pitchFamily="34" charset="0"/>
                </a:rPr>
                <a:t>Initiatives</a:t>
              </a:r>
            </a:p>
          </p:txBody>
        </p:sp>
        <p:sp>
          <p:nvSpPr>
            <p:cNvPr id="13" name="Rectangle 12"/>
            <p:cNvSpPr/>
            <p:nvPr/>
          </p:nvSpPr>
          <p:spPr>
            <a:xfrm>
              <a:off x="2469441" y="3739804"/>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Dornsife Center</a:t>
              </a:r>
            </a:p>
          </p:txBody>
        </p:sp>
        <p:sp>
          <p:nvSpPr>
            <p:cNvPr id="20" name="Rectangle 19"/>
            <p:cNvSpPr/>
            <p:nvPr/>
          </p:nvSpPr>
          <p:spPr>
            <a:xfrm>
              <a:off x="4091460" y="5007816"/>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Construction</a:t>
              </a:r>
            </a:p>
          </p:txBody>
        </p:sp>
        <p:cxnSp>
          <p:nvCxnSpPr>
            <p:cNvPr id="30" name="Straight Connector 29"/>
            <p:cNvCxnSpPr/>
            <p:nvPr/>
          </p:nvCxnSpPr>
          <p:spPr>
            <a:xfrm>
              <a:off x="883920" y="3275524"/>
              <a:ext cx="0" cy="2523265"/>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83920" y="3949480"/>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83920" y="4591535"/>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83920" y="5218177"/>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13668" y="3970774"/>
              <a:ext cx="0" cy="1885721"/>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413668" y="4594282"/>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413668" y="5221923"/>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413668" y="5854137"/>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73059" y="3273381"/>
              <a:ext cx="0" cy="1948542"/>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873059" y="3954546"/>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873059" y="4603806"/>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6873059" y="5221441"/>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574682" y="2924289"/>
              <a:ext cx="5871758"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13" idx="0"/>
              <a:endCxn id="11" idx="2"/>
            </p:cNvCxnSpPr>
            <p:nvPr/>
          </p:nvCxnSpPr>
          <p:spPr>
            <a:xfrm rot="5400000" flipH="1" flipV="1">
              <a:off x="3576257" y="2983166"/>
              <a:ext cx="221945" cy="1291332"/>
            </a:xfrm>
            <a:prstGeom prst="bentConnector3">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22" idx="0"/>
              <a:endCxn id="11" idx="2"/>
            </p:cNvCxnSpPr>
            <p:nvPr/>
          </p:nvCxnSpPr>
          <p:spPr>
            <a:xfrm rot="16200000" flipV="1">
              <a:off x="5048370" y="2802384"/>
              <a:ext cx="221945" cy="1652895"/>
            </a:xfrm>
            <a:prstGeom prst="bentConnector3">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536663" y="3621905"/>
              <a:ext cx="3347" cy="117898"/>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11" idx="0"/>
            </p:cNvCxnSpPr>
            <p:nvPr/>
          </p:nvCxnSpPr>
          <p:spPr>
            <a:xfrm flipV="1">
              <a:off x="4332895" y="2919116"/>
              <a:ext cx="0" cy="175559"/>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55240" y="1033264"/>
              <a:ext cx="1691420"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President</a:t>
              </a:r>
            </a:p>
          </p:txBody>
        </p:sp>
        <p:sp>
          <p:nvSpPr>
            <p:cNvPr id="10" name="Rectangle 9"/>
            <p:cNvSpPr/>
            <p:nvPr/>
          </p:nvSpPr>
          <p:spPr>
            <a:xfrm>
              <a:off x="4668262" y="1033264"/>
              <a:ext cx="1661295"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alpha val="85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Provost</a:t>
              </a:r>
            </a:p>
          </p:txBody>
        </p:sp>
        <p:grpSp>
          <p:nvGrpSpPr>
            <p:cNvPr id="68" name="Group 67"/>
            <p:cNvGrpSpPr/>
            <p:nvPr/>
          </p:nvGrpSpPr>
          <p:grpSpPr>
            <a:xfrm>
              <a:off x="2027452" y="1882505"/>
              <a:ext cx="5089095" cy="423184"/>
              <a:chOff x="1806066" y="1191603"/>
              <a:chExt cx="5751188" cy="516450"/>
            </a:xfrm>
            <a:solidFill>
              <a:srgbClr val="DDDDDD"/>
            </a:solidFill>
          </p:grpSpPr>
          <p:sp>
            <p:nvSpPr>
              <p:cNvPr id="54" name="Rectangle 53"/>
              <p:cNvSpPr/>
              <p:nvPr/>
            </p:nvSpPr>
            <p:spPr>
              <a:xfrm>
                <a:off x="6264145" y="1191603"/>
                <a:ext cx="1293109" cy="516450"/>
              </a:xfrm>
              <a:prstGeom prst="rect">
                <a:avLst/>
              </a:prstGeom>
              <a:grp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Trustee Community Partnerships Committee</a:t>
                </a:r>
              </a:p>
            </p:txBody>
          </p:sp>
          <p:sp>
            <p:nvSpPr>
              <p:cNvPr id="60" name="Rectangle 59"/>
              <p:cNvSpPr/>
              <p:nvPr/>
            </p:nvSpPr>
            <p:spPr>
              <a:xfrm>
                <a:off x="3742945" y="1191603"/>
                <a:ext cx="1877430" cy="516450"/>
              </a:xfrm>
              <a:prstGeom prst="rect">
                <a:avLst/>
              </a:prstGeom>
              <a:grpFill/>
              <a:ln>
                <a:solidFill>
                  <a:schemeClr val="tx2">
                    <a:lumMod val="40000"/>
                    <a:lumOff val="60000"/>
                  </a:schemeClr>
                </a:solidFill>
              </a:ln>
              <a:effectLst>
                <a:outerShdw blurRad="50800" dist="38100" dir="2700000" algn="tl" rotWithShape="0">
                  <a:prstClr val="black">
                    <a:alpha val="85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Vice Provost</a:t>
                </a:r>
              </a:p>
              <a:p>
                <a:pPr algn="ctr"/>
                <a:r>
                  <a:rPr lang="en-US" sz="900" b="1" dirty="0">
                    <a:ln w="0">
                      <a:noFill/>
                    </a:ln>
                    <a:solidFill>
                      <a:schemeClr val="tx1"/>
                    </a:solidFill>
                    <a:latin typeface="Arial Narrow" panose="020B0606020202030204" pitchFamily="34" charset="0"/>
                    <a:cs typeface="Arial" panose="020B0604020202020204" pitchFamily="34" charset="0"/>
                  </a:rPr>
                  <a:t>University and Community Partnerships</a:t>
                </a:r>
              </a:p>
            </p:txBody>
          </p:sp>
          <p:sp>
            <p:nvSpPr>
              <p:cNvPr id="62" name="Rectangle 61"/>
              <p:cNvSpPr/>
              <p:nvPr/>
            </p:nvSpPr>
            <p:spPr>
              <a:xfrm>
                <a:off x="1806066" y="1191603"/>
                <a:ext cx="1293109" cy="516450"/>
              </a:xfrm>
              <a:prstGeom prst="rect">
                <a:avLst/>
              </a:prstGeom>
              <a:grp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Faculty Fellow</a:t>
                </a:r>
              </a:p>
              <a:p>
                <a:pPr algn="ctr"/>
                <a:r>
                  <a:rPr lang="en-US" sz="900" b="1" dirty="0">
                    <a:ln w="0">
                      <a:noFill/>
                    </a:ln>
                    <a:solidFill>
                      <a:schemeClr val="tx1"/>
                    </a:solidFill>
                    <a:latin typeface="Arial Narrow" panose="020B0606020202030204" pitchFamily="34" charset="0"/>
                    <a:cs typeface="Arial" panose="020B0604020202020204" pitchFamily="34" charset="0"/>
                  </a:rPr>
                  <a:t>Civic Engagement</a:t>
                </a:r>
              </a:p>
            </p:txBody>
          </p:sp>
        </p:grpSp>
        <p:cxnSp>
          <p:nvCxnSpPr>
            <p:cNvPr id="81" name="Elbow Connector 80"/>
            <p:cNvCxnSpPr>
              <a:stCxn id="9" idx="3"/>
              <a:endCxn id="60" idx="0"/>
            </p:cNvCxnSpPr>
            <p:nvPr/>
          </p:nvCxnSpPr>
          <p:spPr>
            <a:xfrm>
              <a:off x="4446659" y="1244856"/>
              <a:ext cx="125340" cy="637649"/>
            </a:xfrm>
            <a:prstGeom prst="bentConnector2">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3" name="Elbow Connector 82"/>
            <p:cNvCxnSpPr>
              <a:stCxn id="10" idx="1"/>
              <a:endCxn id="60" idx="0"/>
            </p:cNvCxnSpPr>
            <p:nvPr/>
          </p:nvCxnSpPr>
          <p:spPr>
            <a:xfrm rot="10800000" flipV="1">
              <a:off x="4572000" y="1244856"/>
              <a:ext cx="96262" cy="637649"/>
            </a:xfrm>
            <a:prstGeom prst="bentConnector2">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60" idx="3"/>
              <a:endCxn id="54" idx="1"/>
            </p:cNvCxnSpPr>
            <p:nvPr/>
          </p:nvCxnSpPr>
          <p:spPr>
            <a:xfrm>
              <a:off x="5402647" y="2094097"/>
              <a:ext cx="569657" cy="0"/>
            </a:xfrm>
            <a:prstGeom prst="line">
              <a:avLst/>
            </a:prstGeom>
            <a:solidFill>
              <a:srgbClr val="DDDDDD"/>
            </a:solidFill>
            <a:ln w="12700">
              <a:solidFill>
                <a:schemeClr val="tx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60" idx="1"/>
              <a:endCxn id="62" idx="3"/>
            </p:cNvCxnSpPr>
            <p:nvPr/>
          </p:nvCxnSpPr>
          <p:spPr>
            <a:xfrm flipH="1">
              <a:off x="3171695" y="2094097"/>
              <a:ext cx="569657" cy="0"/>
            </a:xfrm>
            <a:prstGeom prst="line">
              <a:avLst/>
            </a:prstGeom>
            <a:solidFill>
              <a:srgbClr val="DDDDDD"/>
            </a:solidFill>
            <a:ln w="12700">
              <a:solidFill>
                <a:schemeClr val="tx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60" idx="2"/>
            </p:cNvCxnSpPr>
            <p:nvPr/>
          </p:nvCxnSpPr>
          <p:spPr>
            <a:xfrm>
              <a:off x="4572000" y="2305689"/>
              <a:ext cx="0" cy="61312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430847" y="2579689"/>
              <a:ext cx="3118890" cy="259388"/>
            </a:xfrm>
            <a:prstGeom prst="rect">
              <a:avLst/>
            </a:prstGeom>
            <a:solidFill>
              <a:srgbClr val="DDDDDD"/>
            </a:solidFill>
            <a:ln>
              <a:solidFill>
                <a:schemeClr val="tx2">
                  <a:lumMod val="40000"/>
                  <a:lumOff val="60000"/>
                </a:schemeClr>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lnSpc>
                  <a:spcPts val="800"/>
                </a:lnSpc>
              </a:pPr>
              <a:r>
                <a:rPr lang="en-US" sz="1000" b="1" spc="260" dirty="0">
                  <a:ln w="0">
                    <a:noFill/>
                  </a:ln>
                  <a:solidFill>
                    <a:schemeClr val="tx1"/>
                  </a:solidFill>
                  <a:latin typeface="Arial Narrow" panose="020B0606020202030204" pitchFamily="34" charset="0"/>
                  <a:cs typeface="Arial" panose="020B0604020202020204" pitchFamily="34" charset="0"/>
                </a:rPr>
                <a:t>University and Community Partnerships</a:t>
              </a:r>
            </a:p>
          </p:txBody>
        </p:sp>
        <p:sp>
          <p:nvSpPr>
            <p:cNvPr id="14" name="Rectangle 13"/>
            <p:cNvSpPr/>
            <p:nvPr/>
          </p:nvSpPr>
          <p:spPr>
            <a:xfrm>
              <a:off x="883921" y="3094675"/>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Lindy Center</a:t>
              </a:r>
            </a:p>
          </p:txBody>
        </p:sp>
        <p:sp>
          <p:nvSpPr>
            <p:cNvPr id="18" name="Rectangle 17"/>
            <p:cNvSpPr/>
            <p:nvPr/>
          </p:nvSpPr>
          <p:spPr>
            <a:xfrm>
              <a:off x="3967887" y="3739804"/>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Economic</a:t>
              </a:r>
            </a:p>
            <a:p>
              <a:pPr algn="ctr"/>
              <a:r>
                <a:rPr lang="en-US" sz="900" b="1" dirty="0">
                  <a:ln w="0">
                    <a:noFill/>
                  </a:ln>
                  <a:solidFill>
                    <a:schemeClr val="tx1"/>
                  </a:solidFill>
                  <a:latin typeface="Arial Narrow" panose="020B0606020202030204" pitchFamily="34" charset="0"/>
                  <a:cs typeface="Arial" panose="020B0604020202020204" pitchFamily="34" charset="0"/>
                </a:rPr>
                <a:t>Development</a:t>
              </a:r>
            </a:p>
          </p:txBody>
        </p:sp>
        <p:sp>
          <p:nvSpPr>
            <p:cNvPr id="22" name="Rectangle 21"/>
            <p:cNvSpPr/>
            <p:nvPr/>
          </p:nvSpPr>
          <p:spPr>
            <a:xfrm>
              <a:off x="5413668" y="3739804"/>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Education</a:t>
              </a:r>
            </a:p>
          </p:txBody>
        </p:sp>
        <p:sp>
          <p:nvSpPr>
            <p:cNvPr id="27" name="Rectangle 26"/>
            <p:cNvSpPr/>
            <p:nvPr/>
          </p:nvSpPr>
          <p:spPr>
            <a:xfrm>
              <a:off x="6877599" y="3094675"/>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Citywide Initiatives</a:t>
              </a:r>
            </a:p>
          </p:txBody>
        </p:sp>
        <p:grpSp>
          <p:nvGrpSpPr>
            <p:cNvPr id="6" name="Group 5">
              <a:extLst>
                <a:ext uri="{FF2B5EF4-FFF2-40B4-BE49-F238E27FC236}">
                  <a16:creationId xmlns="" xmlns:a16="http://schemas.microsoft.com/office/drawing/2014/main" id="{A755193F-01E5-47F1-9542-979B746A6171}"/>
                </a:ext>
              </a:extLst>
            </p:cNvPr>
            <p:cNvGrpSpPr/>
            <p:nvPr/>
          </p:nvGrpSpPr>
          <p:grpSpPr>
            <a:xfrm>
              <a:off x="3962091" y="4063429"/>
              <a:ext cx="133701" cy="1815423"/>
              <a:chOff x="3962091" y="4063429"/>
              <a:chExt cx="133701" cy="1815423"/>
            </a:xfrm>
          </p:grpSpPr>
          <p:cxnSp>
            <p:nvCxnSpPr>
              <p:cNvPr id="34" name="Straight Connector 33"/>
              <p:cNvCxnSpPr/>
              <p:nvPr/>
            </p:nvCxnSpPr>
            <p:spPr>
              <a:xfrm flipH="1">
                <a:off x="3962091" y="4063429"/>
                <a:ext cx="5514" cy="1812246"/>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3973400" y="4602686"/>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969186" y="5223119"/>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endCxn id="21" idx="1"/>
              </p:cNvCxnSpPr>
              <p:nvPr/>
            </p:nvCxnSpPr>
            <p:spPr>
              <a:xfrm>
                <a:off x="3962091" y="5875675"/>
                <a:ext cx="133701" cy="3177"/>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5522815" y="4379405"/>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Early Childhood</a:t>
              </a:r>
            </a:p>
          </p:txBody>
        </p:sp>
        <p:sp>
          <p:nvSpPr>
            <p:cNvPr id="24" name="Rectangle 23"/>
            <p:cNvSpPr/>
            <p:nvPr/>
          </p:nvSpPr>
          <p:spPr>
            <a:xfrm>
              <a:off x="5522815" y="5005364"/>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K-12</a:t>
              </a:r>
            </a:p>
          </p:txBody>
        </p:sp>
        <p:sp>
          <p:nvSpPr>
            <p:cNvPr id="25" name="Rectangle 24"/>
            <p:cNvSpPr/>
            <p:nvPr/>
          </p:nvSpPr>
          <p:spPr>
            <a:xfrm>
              <a:off x="5522815" y="5629293"/>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SLAMS</a:t>
              </a:r>
            </a:p>
          </p:txBody>
        </p:sp>
        <p:sp>
          <p:nvSpPr>
            <p:cNvPr id="26" name="Rectangle 25"/>
            <p:cNvSpPr/>
            <p:nvPr/>
          </p:nvSpPr>
          <p:spPr>
            <a:xfrm>
              <a:off x="6993917" y="3739804"/>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Digital On-Ramps</a:t>
              </a:r>
            </a:p>
          </p:txBody>
        </p:sp>
        <p:sp>
          <p:nvSpPr>
            <p:cNvPr id="28" name="Rectangle 27"/>
            <p:cNvSpPr/>
            <p:nvPr/>
          </p:nvSpPr>
          <p:spPr>
            <a:xfrm>
              <a:off x="6993917" y="4381857"/>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KEYSPOT</a:t>
              </a:r>
            </a:p>
          </p:txBody>
        </p:sp>
        <p:sp>
          <p:nvSpPr>
            <p:cNvPr id="29" name="Rectangle 28"/>
            <p:cNvSpPr/>
            <p:nvPr/>
          </p:nvSpPr>
          <p:spPr>
            <a:xfrm>
              <a:off x="6993917" y="5007816"/>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STEAM</a:t>
              </a:r>
            </a:p>
          </p:txBody>
        </p:sp>
        <p:sp>
          <p:nvSpPr>
            <p:cNvPr id="19" name="Rectangle 18"/>
            <p:cNvSpPr/>
            <p:nvPr/>
          </p:nvSpPr>
          <p:spPr>
            <a:xfrm>
              <a:off x="4091460" y="4381857"/>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Workforce Development</a:t>
              </a:r>
            </a:p>
          </p:txBody>
        </p:sp>
        <p:sp>
          <p:nvSpPr>
            <p:cNvPr id="21" name="Rectangle 20"/>
            <p:cNvSpPr/>
            <p:nvPr/>
          </p:nvSpPr>
          <p:spPr>
            <a:xfrm>
              <a:off x="4091460" y="5644904"/>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Procurement</a:t>
              </a:r>
            </a:p>
          </p:txBody>
        </p:sp>
        <p:sp>
          <p:nvSpPr>
            <p:cNvPr id="15" name="Rectangle 14"/>
            <p:cNvSpPr/>
            <p:nvPr/>
          </p:nvSpPr>
          <p:spPr>
            <a:xfrm>
              <a:off x="1001977" y="3739804"/>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Community Based Learning</a:t>
              </a:r>
            </a:p>
          </p:txBody>
        </p:sp>
        <p:sp>
          <p:nvSpPr>
            <p:cNvPr id="16" name="Rectangle 15"/>
            <p:cNvSpPr/>
            <p:nvPr/>
          </p:nvSpPr>
          <p:spPr>
            <a:xfrm>
              <a:off x="1001977" y="4381857"/>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Civic Leadership</a:t>
              </a:r>
            </a:p>
          </p:txBody>
        </p:sp>
        <p:sp>
          <p:nvSpPr>
            <p:cNvPr id="17" name="Rectangle 16"/>
            <p:cNvSpPr/>
            <p:nvPr/>
          </p:nvSpPr>
          <p:spPr>
            <a:xfrm>
              <a:off x="1001977" y="5007816"/>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Community </a:t>
              </a:r>
            </a:p>
            <a:p>
              <a:pPr algn="ctr"/>
              <a:r>
                <a:rPr lang="en-US" sz="900" b="1" dirty="0">
                  <a:ln w="0">
                    <a:noFill/>
                  </a:ln>
                  <a:solidFill>
                    <a:schemeClr val="tx1"/>
                  </a:solidFill>
                  <a:latin typeface="Arial Narrow" panose="020B0606020202030204" pitchFamily="34" charset="0"/>
                  <a:cs typeface="Arial" panose="020B0604020202020204" pitchFamily="34" charset="0"/>
                </a:rPr>
                <a:t>Partnerships</a:t>
              </a:r>
            </a:p>
          </p:txBody>
        </p:sp>
        <p:sp>
          <p:nvSpPr>
            <p:cNvPr id="56" name="Rectangle 55"/>
            <p:cNvSpPr/>
            <p:nvPr/>
          </p:nvSpPr>
          <p:spPr>
            <a:xfrm>
              <a:off x="1001975" y="5595888"/>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Public Service</a:t>
              </a:r>
            </a:p>
          </p:txBody>
        </p:sp>
        <p:cxnSp>
          <p:nvCxnSpPr>
            <p:cNvPr id="63" name="Straight Connector 62"/>
            <p:cNvCxnSpPr/>
            <p:nvPr/>
          </p:nvCxnSpPr>
          <p:spPr>
            <a:xfrm flipH="1">
              <a:off x="883920" y="5798790"/>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 xmlns:a16="http://schemas.microsoft.com/office/drawing/2014/main" id="{B5A60B09-3259-4E0F-8E25-587EF5E16C21}"/>
                </a:ext>
              </a:extLst>
            </p:cNvPr>
            <p:cNvSpPr/>
            <p:nvPr/>
          </p:nvSpPr>
          <p:spPr>
            <a:xfrm>
              <a:off x="2591361" y="4381857"/>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Partnerships</a:t>
              </a:r>
            </a:p>
          </p:txBody>
        </p:sp>
        <p:sp>
          <p:nvSpPr>
            <p:cNvPr id="65" name="Rectangle 64">
              <a:extLst>
                <a:ext uri="{FF2B5EF4-FFF2-40B4-BE49-F238E27FC236}">
                  <a16:creationId xmlns="" xmlns:a16="http://schemas.microsoft.com/office/drawing/2014/main" id="{0AE64CDC-2FA3-4249-B026-0FD2629E0184}"/>
                </a:ext>
              </a:extLst>
            </p:cNvPr>
            <p:cNvSpPr/>
            <p:nvPr/>
          </p:nvSpPr>
          <p:spPr>
            <a:xfrm>
              <a:off x="2583287" y="5007816"/>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Program Management</a:t>
              </a:r>
            </a:p>
          </p:txBody>
        </p:sp>
        <p:sp>
          <p:nvSpPr>
            <p:cNvPr id="66" name="Rectangle 65">
              <a:extLst>
                <a:ext uri="{FF2B5EF4-FFF2-40B4-BE49-F238E27FC236}">
                  <a16:creationId xmlns="" xmlns:a16="http://schemas.microsoft.com/office/drawing/2014/main" id="{AD40A3E8-C53E-4DB3-B806-78935D815739}"/>
                </a:ext>
              </a:extLst>
            </p:cNvPr>
            <p:cNvSpPr/>
            <p:nvPr/>
          </p:nvSpPr>
          <p:spPr>
            <a:xfrm>
              <a:off x="2591360" y="5595888"/>
              <a:ext cx="1144243" cy="423184"/>
            </a:xfrm>
            <a:prstGeom prst="rect">
              <a:avLst/>
            </a:prstGeom>
            <a:solidFill>
              <a:srgbClr val="DDDDDD"/>
            </a:solidFill>
            <a:ln>
              <a:solidFill>
                <a:schemeClr val="tx2">
                  <a:lumMod val="40000"/>
                  <a:lumOff val="60000"/>
                </a:schemeClr>
              </a:solidFill>
            </a:ln>
            <a:effectLst>
              <a:outerShdw blurRad="50800" dist="38100" dir="2700000" algn="tl" rotWithShape="0">
                <a:prstClr val="black"/>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900" b="1" dirty="0">
                  <a:ln w="0">
                    <a:noFill/>
                  </a:ln>
                  <a:solidFill>
                    <a:schemeClr val="tx1"/>
                  </a:solidFill>
                  <a:latin typeface="Arial Narrow" panose="020B0606020202030204" pitchFamily="34" charset="0"/>
                  <a:cs typeface="Arial" panose="020B0604020202020204" pitchFamily="34" charset="0"/>
                </a:rPr>
                <a:t>Facilities Management</a:t>
              </a:r>
            </a:p>
          </p:txBody>
        </p:sp>
        <p:grpSp>
          <p:nvGrpSpPr>
            <p:cNvPr id="75" name="Group 74">
              <a:extLst>
                <a:ext uri="{FF2B5EF4-FFF2-40B4-BE49-F238E27FC236}">
                  <a16:creationId xmlns="" xmlns:a16="http://schemas.microsoft.com/office/drawing/2014/main" id="{872E3F20-64D6-4D53-84D6-55D04671EE02}"/>
                </a:ext>
              </a:extLst>
            </p:cNvPr>
            <p:cNvGrpSpPr/>
            <p:nvPr/>
          </p:nvGrpSpPr>
          <p:grpSpPr>
            <a:xfrm>
              <a:off x="2453120" y="3937066"/>
              <a:ext cx="133701" cy="1815423"/>
              <a:chOff x="3962091" y="4063429"/>
              <a:chExt cx="133701" cy="1815423"/>
            </a:xfrm>
          </p:grpSpPr>
          <p:cxnSp>
            <p:nvCxnSpPr>
              <p:cNvPr id="76" name="Straight Connector 75">
                <a:extLst>
                  <a:ext uri="{FF2B5EF4-FFF2-40B4-BE49-F238E27FC236}">
                    <a16:creationId xmlns="" xmlns:a16="http://schemas.microsoft.com/office/drawing/2014/main" id="{632E4140-B9F0-47BA-8604-A9CFBFFACA2A}"/>
                  </a:ext>
                </a:extLst>
              </p:cNvPr>
              <p:cNvCxnSpPr/>
              <p:nvPr/>
            </p:nvCxnSpPr>
            <p:spPr>
              <a:xfrm flipH="1">
                <a:off x="3962091" y="4063429"/>
                <a:ext cx="5514" cy="1812246"/>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 xmlns:a16="http://schemas.microsoft.com/office/drawing/2014/main" id="{086B6CB7-6056-4C44-BEFF-8189947193D5}"/>
                  </a:ext>
                </a:extLst>
              </p:cNvPr>
              <p:cNvCxnSpPr/>
              <p:nvPr/>
            </p:nvCxnSpPr>
            <p:spPr>
              <a:xfrm flipH="1">
                <a:off x="3973400" y="4602686"/>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 xmlns:a16="http://schemas.microsoft.com/office/drawing/2014/main" id="{B50FD453-6C4D-4718-AB4E-5BBD716E9487}"/>
                  </a:ext>
                </a:extLst>
              </p:cNvPr>
              <p:cNvCxnSpPr/>
              <p:nvPr/>
            </p:nvCxnSpPr>
            <p:spPr>
              <a:xfrm flipH="1">
                <a:off x="3969186" y="5223119"/>
                <a:ext cx="118055" cy="0"/>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E12D3466-938A-45E3-B043-017EBA9BEC3D}"/>
                  </a:ext>
                </a:extLst>
              </p:cNvPr>
              <p:cNvCxnSpPr/>
              <p:nvPr/>
            </p:nvCxnSpPr>
            <p:spPr>
              <a:xfrm>
                <a:off x="3962091" y="5875675"/>
                <a:ext cx="133701" cy="3177"/>
              </a:xfrm>
              <a:prstGeom prst="line">
                <a:avLst/>
              </a:prstGeom>
              <a:solidFill>
                <a:srgbClr val="DDDDDD"/>
              </a:solidFill>
              <a:ln w="190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354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p:cNvSpPr>
            <a:spLocks noGrp="1"/>
          </p:cNvSpPr>
          <p:nvPr>
            <p:ph type="title"/>
          </p:nvPr>
        </p:nvSpPr>
        <p:spPr>
          <a:xfrm>
            <a:off x="457200" y="283464"/>
            <a:ext cx="6858000" cy="800100"/>
          </a:xfrm>
          <a:noFill/>
        </p:spPr>
        <p:txBody>
          <a:bodyPr anchor="t">
            <a:noAutofit/>
          </a:bodyPr>
          <a:lstStyle/>
          <a:p>
            <a:r>
              <a:rPr lang="en-US" dirty="0"/>
              <a:t>INSTITUTIONALIZING ACADEMIC AND STUDENT ENGAGEMENT</a:t>
            </a:r>
          </a:p>
        </p:txBody>
      </p:sp>
      <p:sp>
        <p:nvSpPr>
          <p:cNvPr id="3" name="Content Placeholder 2"/>
          <p:cNvSpPr>
            <a:spLocks noGrp="1"/>
          </p:cNvSpPr>
          <p:nvPr>
            <p:ph idx="1"/>
          </p:nvPr>
        </p:nvSpPr>
        <p:spPr>
          <a:xfrm>
            <a:off x="457200" y="1490472"/>
            <a:ext cx="8102338" cy="4764098"/>
          </a:xfrm>
        </p:spPr>
        <p:txBody>
          <a:bodyPr>
            <a:noAutofit/>
          </a:bodyPr>
          <a:lstStyle/>
          <a:p>
            <a:pPr marL="0" indent="0">
              <a:lnSpc>
                <a:spcPct val="100000"/>
              </a:lnSpc>
              <a:spcBef>
                <a:spcPts val="900"/>
              </a:spcBef>
              <a:spcAft>
                <a:spcPts val="900"/>
              </a:spcAft>
              <a:buClr>
                <a:schemeClr val="tx1"/>
              </a:buClr>
              <a:buNone/>
            </a:pPr>
            <a:r>
              <a:rPr lang="en-US" sz="1800" b="1" dirty="0">
                <a:solidFill>
                  <a:srgbClr val="0070C0"/>
                </a:solidFill>
              </a:rPr>
              <a:t>Lindy Center for Civic Engagement </a:t>
            </a:r>
            <a:r>
              <a:rPr lang="en-US" sz="1800" dirty="0">
                <a:cs typeface="Arial"/>
              </a:rPr>
              <a:t>focuses on student civic leadership, community-based learning, public service and community partnerships, and supports students, faculty, and professional staff.</a:t>
            </a:r>
          </a:p>
          <a:p>
            <a:pPr marL="0" indent="0">
              <a:lnSpc>
                <a:spcPct val="100000"/>
              </a:lnSpc>
              <a:spcBef>
                <a:spcPts val="900"/>
              </a:spcBef>
              <a:spcAft>
                <a:spcPts val="900"/>
              </a:spcAft>
              <a:buClr>
                <a:schemeClr val="tx1"/>
              </a:buClr>
              <a:buNone/>
            </a:pPr>
            <a:r>
              <a:rPr lang="en-US" sz="1800" b="1" dirty="0">
                <a:solidFill>
                  <a:srgbClr val="0070C0"/>
                </a:solidFill>
              </a:rPr>
              <a:t>Dornsife Center for Neighborhood Partnerships</a:t>
            </a:r>
            <a:r>
              <a:rPr lang="en-US" sz="1800" dirty="0">
                <a:cs typeface="Arial"/>
              </a:rPr>
              <a:t>, Drexel’s “urban extension center” in the neighborhood connects the community to University expertise, from a community lawyering clinic, a health and wellness HUB, nutrition and healthy cooking instruction, open computer access, small business supports, arts and culture programming, a Writers Room, and more.</a:t>
            </a:r>
          </a:p>
          <a:p>
            <a:pPr marL="0" indent="0">
              <a:lnSpc>
                <a:spcPct val="100000"/>
              </a:lnSpc>
              <a:spcBef>
                <a:spcPts val="900"/>
              </a:spcBef>
              <a:spcAft>
                <a:spcPts val="900"/>
              </a:spcAft>
              <a:buClr>
                <a:schemeClr val="tx1"/>
              </a:buClr>
              <a:buNone/>
            </a:pPr>
            <a:r>
              <a:rPr lang="en-US" sz="1800" b="1" dirty="0">
                <a:solidFill>
                  <a:srgbClr val="0070C0"/>
                </a:solidFill>
              </a:rPr>
              <a:t>Faculty Committee for Civic Engagement </a:t>
            </a:r>
            <a:r>
              <a:rPr lang="en-US" sz="1800" dirty="0">
                <a:cs typeface="Arial"/>
              </a:rPr>
              <a:t>brings faculty members from all colleges and school together to understand and build pathways for integrating civic engagement into Drexel’s academic mission.</a:t>
            </a:r>
          </a:p>
          <a:p>
            <a:pPr marL="0" indent="0">
              <a:lnSpc>
                <a:spcPct val="100000"/>
              </a:lnSpc>
              <a:spcBef>
                <a:spcPts val="900"/>
              </a:spcBef>
              <a:spcAft>
                <a:spcPts val="900"/>
              </a:spcAft>
              <a:buClr>
                <a:schemeClr val="tx1"/>
              </a:buClr>
              <a:buNone/>
            </a:pPr>
            <a:r>
              <a:rPr lang="en-US" sz="1800" b="1" dirty="0">
                <a:solidFill>
                  <a:srgbClr val="0070C0"/>
                </a:solidFill>
              </a:rPr>
              <a:t>Lindy Institute for Urban Innovation </a:t>
            </a:r>
            <a:r>
              <a:rPr lang="en-US" sz="1800" spc="96" dirty="0">
                <a:ea typeface="Arial" charset="0"/>
                <a:cs typeface="Arial" charset="0"/>
              </a:rPr>
              <a:t>fo</a:t>
            </a:r>
            <a:r>
              <a:rPr lang="en-US" sz="1800" spc="83" dirty="0">
                <a:ea typeface="Arial" charset="0"/>
                <a:cs typeface="Arial" charset="0"/>
              </a:rPr>
              <a:t>r</a:t>
            </a:r>
            <a:r>
              <a:rPr lang="en-US" sz="1800" spc="15" dirty="0">
                <a:ea typeface="Arial" charset="0"/>
                <a:cs typeface="Arial" charset="0"/>
              </a:rPr>
              <a:t>ges</a:t>
            </a:r>
            <a:r>
              <a:rPr lang="en-US" sz="1800" spc="8" dirty="0">
                <a:ea typeface="Arial" charset="0"/>
                <a:cs typeface="Arial" charset="0"/>
              </a:rPr>
              <a:t> </a:t>
            </a:r>
            <a:r>
              <a:rPr lang="en-US" sz="1800" spc="41" dirty="0">
                <a:ea typeface="Arial" charset="0"/>
                <a:cs typeface="Arial" charset="0"/>
              </a:rPr>
              <a:t>innovative</a:t>
            </a:r>
            <a:r>
              <a:rPr lang="en-US" sz="1800" spc="63" dirty="0">
                <a:ea typeface="Arial" charset="0"/>
                <a:cs typeface="Arial" charset="0"/>
              </a:rPr>
              <a:t> </a:t>
            </a:r>
            <a:r>
              <a:rPr lang="en-US" sz="1800" spc="41" dirty="0">
                <a:ea typeface="Arial" charset="0"/>
                <a:cs typeface="Arial" charset="0"/>
              </a:rPr>
              <a:t>strategies</a:t>
            </a:r>
            <a:r>
              <a:rPr lang="en-US" sz="1800" spc="63" dirty="0">
                <a:ea typeface="Arial" charset="0"/>
                <a:cs typeface="Arial" charset="0"/>
              </a:rPr>
              <a:t> </a:t>
            </a:r>
            <a:r>
              <a:rPr lang="en-US" sz="1800" spc="38" dirty="0">
                <a:ea typeface="Arial" charset="0"/>
                <a:cs typeface="Arial" charset="0"/>
              </a:rPr>
              <a:t>to</a:t>
            </a:r>
            <a:r>
              <a:rPr lang="en-US" sz="1800" spc="63" dirty="0">
                <a:ea typeface="Arial" charset="0"/>
                <a:cs typeface="Arial" charset="0"/>
              </a:rPr>
              <a:t> </a:t>
            </a:r>
            <a:r>
              <a:rPr lang="en-US" sz="1800" spc="35" dirty="0">
                <a:ea typeface="Arial" charset="0"/>
                <a:cs typeface="Arial" charset="0"/>
              </a:rPr>
              <a:t>equitably</a:t>
            </a:r>
            <a:r>
              <a:rPr lang="en-US" sz="1800" spc="63" dirty="0">
                <a:ea typeface="Arial" charset="0"/>
                <a:cs typeface="Arial" charset="0"/>
              </a:rPr>
              <a:t> </a:t>
            </a:r>
            <a:r>
              <a:rPr lang="en-US" sz="1800" dirty="0">
                <a:ea typeface="Arial" charset="0"/>
                <a:cs typeface="Arial" charset="0"/>
              </a:rPr>
              <a:t>advance</a:t>
            </a:r>
            <a:r>
              <a:rPr lang="en-US" sz="1800" spc="63" dirty="0">
                <a:ea typeface="Arial" charset="0"/>
                <a:cs typeface="Arial" charset="0"/>
              </a:rPr>
              <a:t> </a:t>
            </a:r>
            <a:r>
              <a:rPr lang="en-US" sz="1800" spc="15" dirty="0">
                <a:ea typeface="Arial" charset="0"/>
                <a:cs typeface="Arial" charset="0"/>
              </a:rPr>
              <a:t>cities,</a:t>
            </a:r>
            <a:r>
              <a:rPr lang="en-US" sz="1800" spc="63" dirty="0">
                <a:ea typeface="Arial" charset="0"/>
                <a:cs typeface="Arial" charset="0"/>
              </a:rPr>
              <a:t> </a:t>
            </a:r>
            <a:r>
              <a:rPr lang="en-US" sz="1800" spc="74" dirty="0">
                <a:ea typeface="Arial" charset="0"/>
                <a:cs typeface="Arial" charset="0"/>
              </a:rPr>
              <a:t>drawing</a:t>
            </a:r>
            <a:r>
              <a:rPr lang="en-US" sz="1800" spc="35" dirty="0">
                <a:ea typeface="Arial" charset="0"/>
                <a:cs typeface="Arial" charset="0"/>
              </a:rPr>
              <a:t> </a:t>
            </a:r>
            <a:r>
              <a:rPr lang="en-US" sz="1800" spc="53" dirty="0">
                <a:ea typeface="Arial" charset="0"/>
                <a:cs typeface="Arial" charset="0"/>
              </a:rPr>
              <a:t>inspiration</a:t>
            </a:r>
            <a:r>
              <a:rPr lang="en-US" sz="1800" spc="63" dirty="0">
                <a:ea typeface="Arial" charset="0"/>
                <a:cs typeface="Arial" charset="0"/>
              </a:rPr>
              <a:t> </a:t>
            </a:r>
            <a:r>
              <a:rPr lang="en-US" sz="1800" spc="112" dirty="0">
                <a:ea typeface="Arial" charset="0"/>
                <a:cs typeface="Arial" charset="0"/>
              </a:rPr>
              <a:t>f</a:t>
            </a:r>
            <a:r>
              <a:rPr lang="en-US" sz="1800" spc="109" dirty="0">
                <a:ea typeface="Arial" charset="0"/>
                <a:cs typeface="Arial" charset="0"/>
              </a:rPr>
              <a:t>r</a:t>
            </a:r>
            <a:r>
              <a:rPr lang="en-US" sz="1800" spc="31" dirty="0">
                <a:ea typeface="Arial" charset="0"/>
                <a:cs typeface="Arial" charset="0"/>
              </a:rPr>
              <a:t>om</a:t>
            </a:r>
            <a:r>
              <a:rPr lang="en-US" sz="1800" spc="63" dirty="0">
                <a:ea typeface="Arial" charset="0"/>
                <a:cs typeface="Arial" charset="0"/>
              </a:rPr>
              <a:t> </a:t>
            </a:r>
            <a:r>
              <a:rPr lang="en-US" sz="1800" spc="51" dirty="0">
                <a:ea typeface="Arial" charset="0"/>
                <a:cs typeface="Arial" charset="0"/>
              </a:rPr>
              <a:t>Drexel</a:t>
            </a:r>
            <a:r>
              <a:rPr lang="en-US" sz="1800" spc="-76" dirty="0">
                <a:ea typeface="Arial" charset="0"/>
                <a:cs typeface="Arial" charset="0"/>
              </a:rPr>
              <a:t>’</a:t>
            </a:r>
            <a:r>
              <a:rPr lang="en-US" sz="1800" spc="71" dirty="0">
                <a:ea typeface="Arial" charset="0"/>
                <a:cs typeface="Arial" charset="0"/>
              </a:rPr>
              <a:t>s</a:t>
            </a:r>
            <a:r>
              <a:rPr lang="en-US" sz="1800" spc="63" dirty="0">
                <a:ea typeface="Arial" charset="0"/>
                <a:cs typeface="Arial" charset="0"/>
              </a:rPr>
              <a:t> </a:t>
            </a:r>
            <a:r>
              <a:rPr lang="en-US" sz="1800" spc="18" dirty="0">
                <a:ea typeface="Arial" charset="0"/>
                <a:cs typeface="Arial" charset="0"/>
              </a:rPr>
              <a:t>commitment</a:t>
            </a:r>
            <a:r>
              <a:rPr lang="en-US" sz="1800" spc="63" dirty="0">
                <a:ea typeface="Arial" charset="0"/>
                <a:cs typeface="Arial" charset="0"/>
              </a:rPr>
              <a:t> </a:t>
            </a:r>
            <a:r>
              <a:rPr lang="en-US" sz="1800" spc="38" dirty="0">
                <a:ea typeface="Arial" charset="0"/>
                <a:cs typeface="Arial" charset="0"/>
              </a:rPr>
              <a:t>to</a:t>
            </a:r>
            <a:r>
              <a:rPr lang="en-US" sz="1800" spc="63" dirty="0">
                <a:ea typeface="Arial" charset="0"/>
                <a:cs typeface="Arial" charset="0"/>
              </a:rPr>
              <a:t> </a:t>
            </a:r>
            <a:r>
              <a:rPr lang="en-US" sz="1800" spc="-31" dirty="0">
                <a:ea typeface="Arial" charset="0"/>
                <a:cs typeface="Arial" charset="0"/>
              </a:rPr>
              <a:t>civic</a:t>
            </a:r>
            <a:r>
              <a:rPr lang="en-US" sz="1800" spc="-18" dirty="0">
                <a:ea typeface="Arial" charset="0"/>
                <a:cs typeface="Arial" charset="0"/>
              </a:rPr>
              <a:t> </a:t>
            </a:r>
            <a:r>
              <a:rPr lang="en-US" sz="1800" spc="18" dirty="0">
                <a:ea typeface="Arial" charset="0"/>
                <a:cs typeface="Arial" charset="0"/>
              </a:rPr>
              <a:t>engagement</a:t>
            </a:r>
            <a:r>
              <a:rPr lang="en-US" sz="1800" spc="63" dirty="0">
                <a:ea typeface="Arial" charset="0"/>
                <a:cs typeface="Arial" charset="0"/>
              </a:rPr>
              <a:t> </a:t>
            </a:r>
            <a:r>
              <a:rPr lang="en-US" sz="1800" spc="31" dirty="0">
                <a:ea typeface="Arial" charset="0"/>
                <a:cs typeface="Arial" charset="0"/>
              </a:rPr>
              <a:t>and</a:t>
            </a:r>
            <a:r>
              <a:rPr lang="en-US" sz="1800" spc="63" dirty="0">
                <a:ea typeface="Arial" charset="0"/>
                <a:cs typeface="Arial" charset="0"/>
              </a:rPr>
              <a:t> </a:t>
            </a:r>
            <a:r>
              <a:rPr lang="en-US" sz="1800" spc="43" dirty="0">
                <a:ea typeface="Arial" charset="0"/>
                <a:cs typeface="Arial" charset="0"/>
              </a:rPr>
              <a:t>experiential</a:t>
            </a:r>
            <a:r>
              <a:rPr lang="en-US" sz="1800" spc="63" dirty="0">
                <a:ea typeface="Arial" charset="0"/>
                <a:cs typeface="Arial" charset="0"/>
              </a:rPr>
              <a:t> </a:t>
            </a:r>
            <a:r>
              <a:rPr lang="en-US" sz="1800" spc="11" dirty="0">
                <a:ea typeface="Arial" charset="0"/>
                <a:cs typeface="Arial" charset="0"/>
              </a:rPr>
              <a:t>education</a:t>
            </a:r>
            <a:r>
              <a:rPr lang="en-US" sz="1800" spc="63" dirty="0">
                <a:ea typeface="Arial" charset="0"/>
                <a:cs typeface="Arial" charset="0"/>
              </a:rPr>
              <a:t> </a:t>
            </a:r>
            <a:r>
              <a:rPr lang="en-US" sz="1800" spc="38" dirty="0">
                <a:ea typeface="Arial" charset="0"/>
                <a:cs typeface="Arial" charset="0"/>
              </a:rPr>
              <a:t>to</a:t>
            </a:r>
            <a:r>
              <a:rPr lang="en-US" sz="1800" spc="63" dirty="0">
                <a:ea typeface="Arial" charset="0"/>
                <a:cs typeface="Arial" charset="0"/>
              </a:rPr>
              <a:t> train </a:t>
            </a:r>
            <a:r>
              <a:rPr lang="en-US" sz="1800" spc="26" dirty="0">
                <a:ea typeface="Arial" charset="0"/>
                <a:cs typeface="Arial" charset="0"/>
              </a:rPr>
              <a:t>the</a:t>
            </a:r>
            <a:r>
              <a:rPr lang="en-US" sz="1800" spc="63" dirty="0">
                <a:ea typeface="Arial" charset="0"/>
                <a:cs typeface="Arial" charset="0"/>
              </a:rPr>
              <a:t> </a:t>
            </a:r>
            <a:r>
              <a:rPr lang="en-US" sz="1800" spc="58" dirty="0">
                <a:ea typeface="Arial" charset="0"/>
                <a:cs typeface="Arial" charset="0"/>
              </a:rPr>
              <a:t>next</a:t>
            </a:r>
            <a:r>
              <a:rPr lang="en-US" sz="1800" spc="31" dirty="0">
                <a:ea typeface="Arial" charset="0"/>
                <a:cs typeface="Arial" charset="0"/>
              </a:rPr>
              <a:t> </a:t>
            </a:r>
            <a:r>
              <a:rPr lang="en-US" sz="1800" spc="35" dirty="0">
                <a:ea typeface="Arial" charset="0"/>
                <a:cs typeface="Arial" charset="0"/>
              </a:rPr>
              <a:t>generation</a:t>
            </a:r>
            <a:r>
              <a:rPr lang="en-US" sz="1800" spc="63" dirty="0">
                <a:ea typeface="Arial" charset="0"/>
                <a:cs typeface="Arial" charset="0"/>
              </a:rPr>
              <a:t> of </a:t>
            </a:r>
            <a:r>
              <a:rPr lang="en-US" sz="1800" spc="56" dirty="0">
                <a:ea typeface="Arial" charset="0"/>
                <a:cs typeface="Arial" charset="0"/>
              </a:rPr>
              <a:t>urban</a:t>
            </a:r>
            <a:r>
              <a:rPr lang="en-US" sz="1800" spc="63" dirty="0">
                <a:ea typeface="Arial" charset="0"/>
                <a:cs typeface="Arial" charset="0"/>
              </a:rPr>
              <a:t> </a:t>
            </a:r>
            <a:r>
              <a:rPr lang="en-US" sz="1800" spc="38" dirty="0">
                <a:ea typeface="Arial" charset="0"/>
                <a:cs typeface="Arial" charset="0"/>
              </a:rPr>
              <a:t>leaders.  In 2017 it introduced a new Masters of Science in Urban Strategy.</a:t>
            </a:r>
            <a:endParaRPr lang="en-US" sz="1800" dirty="0">
              <a:ea typeface="Arial" charset="0"/>
              <a:cs typeface="Arial" charset="0"/>
            </a:endParaRPr>
          </a:p>
          <a:p>
            <a:pPr>
              <a:lnSpc>
                <a:spcPct val="100000"/>
              </a:lnSpc>
              <a:spcBef>
                <a:spcPts val="900"/>
              </a:spcBef>
              <a:spcAft>
                <a:spcPts val="900"/>
              </a:spcAft>
              <a:buFont typeface="Wingdings" panose="05000000000000000000" pitchFamily="2" charset="2"/>
              <a:buChar char="§"/>
            </a:pPr>
            <a:endParaRPr lang="en-US" sz="1800" dirty="0">
              <a:cs typeface="Arial"/>
            </a:endParaRPr>
          </a:p>
        </p:txBody>
      </p:sp>
      <p:sp>
        <p:nvSpPr>
          <p:cNvPr id="4" name="Slide Number Placeholder 3"/>
          <p:cNvSpPr>
            <a:spLocks noGrp="1"/>
          </p:cNvSpPr>
          <p:nvPr>
            <p:ph type="sldNum" sz="quarter" idx="12"/>
          </p:nvPr>
        </p:nvSpPr>
        <p:spPr/>
        <p:txBody>
          <a:bodyPr/>
          <a:lstStyle/>
          <a:p>
            <a:fld id="{0EAB0B4A-88A8-4E5D-888E-231CAE340923}" type="slidenum">
              <a:rPr lang="en-US" smtClean="0">
                <a:solidFill>
                  <a:schemeClr val="bg1"/>
                </a:solidFill>
              </a:rPr>
              <a:pPr/>
              <a:t>9</a:t>
            </a:fld>
            <a:endParaRPr lang="en-US" dirty="0">
              <a:solidFill>
                <a:schemeClr val="bg1"/>
              </a:solidFill>
            </a:endParaRPr>
          </a:p>
        </p:txBody>
      </p:sp>
    </p:spTree>
    <p:extLst>
      <p:ext uri="{BB962C8B-B14F-4D97-AF65-F5344CB8AC3E}">
        <p14:creationId xmlns:p14="http://schemas.microsoft.com/office/powerpoint/2010/main" val="141123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solidFill>
          <a:srgbClr val="002060"/>
        </a:solidFill>
        <a:effectLst>
          <a:outerShdw blurRad="50800" dist="38100" dir="5400000" algn="t" rotWithShape="0">
            <a:srgbClr val="FFC000">
              <a:alpha val="40000"/>
            </a:srgbClr>
          </a:outerShdw>
        </a:effectLst>
      </a:spPr>
      <a:bodyPr anchor="ctr"/>
      <a:lstStyle>
        <a:defPPr algn="ctr">
          <a:defRPr sz="1000" b="1" dirty="0">
            <a:latin typeface="Arial Narrow" panose="020B0606020202030204" pitchFamily="34" charset="0"/>
            <a:cs typeface="Arial" pitchFamily="34" charset="0"/>
          </a:defRPr>
        </a:defPPr>
      </a:lstStyle>
      <a:style>
        <a:lnRef idx="0">
          <a:schemeClr val="accent5"/>
        </a:lnRef>
        <a:fillRef idx="3">
          <a:schemeClr val="accent5"/>
        </a:fillRef>
        <a:effectRef idx="3">
          <a:schemeClr val="accent5"/>
        </a:effectRef>
        <a:fontRef idx="minor">
          <a:schemeClr val="lt1"/>
        </a:fontRef>
      </a:style>
    </a:sp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1494</TotalTime>
  <Words>2005</Words>
  <Application>Microsoft Office PowerPoint</Application>
  <PresentationFormat>On-screen Show (4:3)</PresentationFormat>
  <Paragraphs>376</Paragraphs>
  <Slides>33</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Arial Narrow</vt:lpstr>
      <vt:lpstr>Calibri</vt:lpstr>
      <vt:lpstr>Calibri Light</vt:lpstr>
      <vt:lpstr>Century Gothic</vt:lpstr>
      <vt:lpstr>League Spartan Bold</vt:lpstr>
      <vt:lpstr>Microsoft Sans Serif</vt:lpstr>
      <vt:lpstr>Wingdings</vt:lpstr>
      <vt:lpstr>Retrospect</vt:lpstr>
      <vt:lpstr>Drexel University:   An Engaged University and Anchor Partner</vt:lpstr>
      <vt:lpstr>UNIVERSITIES AS LOCAL PARTNERS</vt:lpstr>
      <vt:lpstr>ANCHOR ROLES</vt:lpstr>
      <vt:lpstr>WHY WE PARTNER</vt:lpstr>
      <vt:lpstr>GOAL: AN ENGAGED SYSTEM</vt:lpstr>
      <vt:lpstr>DREXEL’S THREE DIMENSIONS OF CIVIC ENGAGEMENT: A PLACE-BASED STRATEGY</vt:lpstr>
      <vt:lpstr>PowerPoint Presentation</vt:lpstr>
      <vt:lpstr>OFFICE OF UNIVERSITY &amp; COMMUNITY PARTNERSHIPS</vt:lpstr>
      <vt:lpstr>INSTITUTIONALIZING ACADEMIC AND STUDENT ENGAGEMENT</vt:lpstr>
      <vt:lpstr>DORNSIFE CENTER FOR NEIGHBORHOOD PARTNERSHIPS</vt:lpstr>
      <vt:lpstr>JOBS TODAY, JOBS TOMORROW</vt:lpstr>
      <vt:lpstr>DREXEL UNIVERSITY – CONCURRENT DEVELOPMENT PROJECTS</vt:lpstr>
      <vt:lpstr>DREXEL SQUARE</vt:lpstr>
      <vt:lpstr>EXISTING SITE</vt:lpstr>
      <vt:lpstr>OVERALL MASSING </vt:lpstr>
      <vt:lpstr>PowerPoint Presentation</vt:lpstr>
      <vt:lpstr>West Philadelphia promise zone</vt:lpstr>
      <vt:lpstr>MEETING AN URGENT LOCAL NEED </vt:lpstr>
      <vt:lpstr>INNOVATION ECONOMY PARADOX </vt:lpstr>
      <vt:lpstr>Institutionalizing Economic Inclusion </vt:lpstr>
      <vt:lpstr>Economic Inclusion: Hire Local </vt:lpstr>
      <vt:lpstr>ECONOMIC INCLUSION:  ADULT EDUCATION </vt:lpstr>
      <vt:lpstr>Economic Inclusion: Buy Local </vt:lpstr>
      <vt:lpstr>ECONOMIC INCLUSION: CONNECTING TO THE ACADEMIC MISSION</vt:lpstr>
      <vt:lpstr>Economic Inclusion: Build Local   </vt:lpstr>
      <vt:lpstr>JOBS TODAY, JOBS TOMORROW</vt:lpstr>
      <vt:lpstr>BENEFITS OF ENGAGEMENT</vt:lpstr>
      <vt:lpstr>ACADEMIC ENGAGEMENT IN ACTION COMMUNITY BASED DESIGN-BUILD: BEFORE </vt:lpstr>
      <vt:lpstr>COMMUNITY ENGAGEMENT  </vt:lpstr>
      <vt:lpstr>COMMUNITY ENGAGEMENT</vt:lpstr>
      <vt:lpstr>EXPERIENTIAL LEARNING: HANDS-ON DESIGN </vt:lpstr>
      <vt:lpstr>IN PLACE </vt:lpstr>
      <vt:lpstr>COMMUNITY BASED DESIGN-BUILD: AFTER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Yasmin Dias Guichot</cp:lastModifiedBy>
  <cp:revision>120</cp:revision>
  <cp:lastPrinted>2017-08-22T12:05:57Z</cp:lastPrinted>
  <dcterms:created xsi:type="dcterms:W3CDTF">2017-08-18T18:15:37Z</dcterms:created>
  <dcterms:modified xsi:type="dcterms:W3CDTF">2017-12-08T18:52:52Z</dcterms:modified>
</cp:coreProperties>
</file>