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312" r:id="rId2"/>
    <p:sldId id="390" r:id="rId3"/>
    <p:sldId id="322" r:id="rId4"/>
    <p:sldId id="323" r:id="rId5"/>
    <p:sldId id="397" r:id="rId6"/>
    <p:sldId id="328" r:id="rId7"/>
    <p:sldId id="411" r:id="rId8"/>
    <p:sldId id="407" r:id="rId9"/>
    <p:sldId id="410" r:id="rId10"/>
    <p:sldId id="402" r:id="rId11"/>
    <p:sldId id="403" r:id="rId12"/>
    <p:sldId id="404" r:id="rId13"/>
    <p:sldId id="412" r:id="rId14"/>
    <p:sldId id="393" r:id="rId15"/>
    <p:sldId id="413" r:id="rId16"/>
    <p:sldId id="414" r:id="rId17"/>
    <p:sldId id="381" r:id="rId18"/>
    <p:sldId id="39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ny Fisher-Bruns" initials="DF" lastIdx="2" clrIdx="0">
    <p:extLst/>
  </p:cmAuthor>
  <p:cmAuthor id="2" name="Danny Fisher-Bruns" initials="DF [2]" lastIdx="1" clrIdx="1">
    <p:extLst/>
  </p:cmAuthor>
  <p:cmAuthor id="3" name="Danny Fisher-Bruns" initials="DF [3]"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95"/>
    <p:restoredTop sz="87483"/>
  </p:normalViewPr>
  <p:slideViewPr>
    <p:cSldViewPr snapToGrid="0" snapToObjects="1">
      <p:cViewPr>
        <p:scale>
          <a:sx n="70" d="100"/>
          <a:sy n="70" d="100"/>
        </p:scale>
        <p:origin x="-1476" y="-7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B49E95D-4CF2-9A44-BD0D-4E103CB1957C}" type="datetimeFigureOut">
              <a:rPr lang="en-US" smtClean="0"/>
              <a:pPr/>
              <a:t>12/8/2017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68B86B-BF22-4A44-9926-B6070AF87055}" type="slidenum">
              <a:rPr lang="en-US" smtClean="0"/>
              <a:pPr/>
              <a:t>‹#›</a:t>
            </a:fld>
            <a:endParaRPr lang="en-US"/>
          </a:p>
        </p:txBody>
      </p:sp>
    </p:spTree>
    <p:extLst>
      <p:ext uri="{BB962C8B-B14F-4D97-AF65-F5344CB8AC3E}">
        <p14:creationId xmlns:p14="http://schemas.microsoft.com/office/powerpoint/2010/main" val="7213647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8B12AB-7587-FB47-ACF2-2D726CC06C3D}" type="datetimeFigureOut">
              <a:rPr lang="en-US" smtClean="0"/>
              <a:pPr/>
              <a:t>12/8/2017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EF68CC-DB64-4140-B903-F0ED2D3A8E13}" type="slidenum">
              <a:rPr lang="en-US" smtClean="0"/>
              <a:pPr/>
              <a:t>‹#›</a:t>
            </a:fld>
            <a:endParaRPr lang="en-US"/>
          </a:p>
        </p:txBody>
      </p:sp>
    </p:spTree>
    <p:extLst>
      <p:ext uri="{BB962C8B-B14F-4D97-AF65-F5344CB8AC3E}">
        <p14:creationId xmlns:p14="http://schemas.microsoft.com/office/powerpoint/2010/main" val="342465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democracycollaborative.org/content/can-hospitals-heal-americas-communities-0"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ea typeface="ＭＳ Ｐゴシック" pitchFamily="-102" charset="-128"/>
                <a:cs typeface="ＭＳ Ｐゴシック" pitchFamily="-102" charset="-128"/>
              </a:rPr>
              <a:t>Introduction</a:t>
            </a:r>
          </a:p>
        </p:txBody>
      </p:sp>
      <p:sp>
        <p:nvSpPr>
          <p:cNvPr id="59396" name="Slide Number Placeholder 3"/>
          <p:cNvSpPr>
            <a:spLocks noGrp="1"/>
          </p:cNvSpPr>
          <p:nvPr>
            <p:ph type="sldNum" sz="quarter" idx="5"/>
          </p:nvPr>
        </p:nvSpPr>
        <p:spPr bwMode="auto">
          <a:noFill/>
          <a:ln>
            <a:miter lim="800000"/>
            <a:headEnd/>
            <a:tailEnd/>
          </a:ln>
        </p:spPr>
        <p:txBody>
          <a:bodyPr/>
          <a:lstStyle/>
          <a:p>
            <a:fld id="{3CAF59B4-823B-9F48-A30D-8BCE3143406F}" type="slidenum">
              <a:rPr lang="en-US">
                <a:solidFill>
                  <a:srgbClr val="000000"/>
                </a:solidFill>
              </a:rPr>
              <a:pPr/>
              <a:t>1</a:t>
            </a:fld>
            <a:endParaRPr lang="en-US">
              <a:solidFill>
                <a:srgbClr val="000000"/>
              </a:solidFill>
            </a:endParaRPr>
          </a:p>
        </p:txBody>
      </p:sp>
    </p:spTree>
    <p:extLst>
      <p:ext uri="{BB962C8B-B14F-4D97-AF65-F5344CB8AC3E}">
        <p14:creationId xmlns:p14="http://schemas.microsoft.com/office/powerpoint/2010/main" val="742188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reflects system headquarters of the current members (as of July, 2017). For a full list of health systems</a:t>
            </a:r>
            <a:r>
              <a:rPr lang="en-US" baseline="0" dirty="0" smtClean="0"/>
              <a:t> in the network, see: </a:t>
            </a:r>
            <a:r>
              <a:rPr lang="en-US" baseline="0" dirty="0" err="1" smtClean="0"/>
              <a:t>www.healthcareanchor.network</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2B96E0D-9F8F-C943-A7CF-77B50811BE38}" type="slidenum">
              <a:rPr lang="en-US" smtClean="0"/>
              <a:pPr/>
              <a:t>12</a:t>
            </a:fld>
            <a:endParaRPr lang="en-US"/>
          </a:p>
        </p:txBody>
      </p:sp>
    </p:spTree>
    <p:extLst>
      <p:ext uri="{BB962C8B-B14F-4D97-AF65-F5344CB8AC3E}">
        <p14:creationId xmlns:p14="http://schemas.microsoft.com/office/powerpoint/2010/main" val="1479302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3" name="Shape 30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000" i="0" u="none" strike="noStrike" cap="none">
                <a:solidFill>
                  <a:schemeClr val="dk1"/>
                </a:solidFill>
                <a:latin typeface="Arial"/>
                <a:ea typeface="Arial"/>
                <a:cs typeface="Arial"/>
                <a:sym typeface="Arial"/>
              </a:rPr>
              <a:t>With support from the Robert Wood Johnson Foundation, The Democracy Collaborative published toolkits that provide resources on how to begin to leverage these economic assets for community health and well-being. Available for free at hospitaltoolkits.org, the toolkits provide in-depth case studies, worksheets for getting started, animated explainer videos, infographics, and other resources to equip health systems to move these strategies forward. The toolkits aim to help health systems integrate community health principles into three distinct business functions: (1) inclusive, local hiring and workforce development, (2) local and diverse sourcing; and (3) leveraging their long-term investment portfolios for community investment.</a:t>
            </a:r>
          </a:p>
          <a:p>
            <a:pPr marL="0" marR="0" lvl="0" indent="0" algn="l" rtl="0">
              <a:spcBef>
                <a:spcPts val="0"/>
              </a:spcBef>
              <a:buSzPct val="25000"/>
              <a:buNone/>
            </a:pPr>
            <a:endParaRPr sz="1000" i="0" u="none" strike="noStrike" cap="none">
              <a:solidFill>
                <a:schemeClr val="dk1"/>
              </a:solidFill>
              <a:latin typeface="Arial"/>
              <a:ea typeface="Arial"/>
              <a:cs typeface="Arial"/>
              <a:sym typeface="Arial"/>
            </a:endParaRPr>
          </a:p>
          <a:p>
            <a:pPr marL="0" marR="0" lvl="0" indent="0" algn="l" rtl="0">
              <a:spcBef>
                <a:spcPts val="0"/>
              </a:spcBef>
              <a:buSzPct val="25000"/>
              <a:buNone/>
            </a:pPr>
            <a:r>
              <a:rPr lang="en-US" sz="1000" i="0" u="none" strike="noStrike" cap="none">
                <a:solidFill>
                  <a:schemeClr val="dk1"/>
                </a:solidFill>
                <a:latin typeface="Arial"/>
                <a:ea typeface="Arial"/>
                <a:cs typeface="Arial"/>
                <a:sym typeface="Arial"/>
              </a:rPr>
              <a:t>For more information, see: http://hospitaltoolkits.org/</a:t>
            </a:r>
          </a:p>
        </p:txBody>
      </p:sp>
      <p:sp>
        <p:nvSpPr>
          <p:cNvPr id="304" name="Shape 30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8379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partners are</a:t>
            </a:r>
            <a:r>
              <a:rPr lang="mr-IN" dirty="0" smtClean="0"/>
              <a:t>…</a:t>
            </a:r>
            <a:endParaRPr lang="en-US" dirty="0"/>
          </a:p>
        </p:txBody>
      </p:sp>
      <p:sp>
        <p:nvSpPr>
          <p:cNvPr id="4" name="Slide Number Placeholder 3"/>
          <p:cNvSpPr>
            <a:spLocks noGrp="1"/>
          </p:cNvSpPr>
          <p:nvPr>
            <p:ph type="sldNum" sz="quarter" idx="10"/>
          </p:nvPr>
        </p:nvSpPr>
        <p:spPr/>
        <p:txBody>
          <a:bodyPr/>
          <a:lstStyle/>
          <a:p>
            <a:fld id="{BAAC44BD-DF75-46D9-8762-10D34356EDD9}" type="slidenum">
              <a:rPr lang="en-US" smtClean="0"/>
              <a:pPr/>
              <a:t>15</a:t>
            </a:fld>
            <a:endParaRPr lang="en-US" dirty="0"/>
          </a:p>
        </p:txBody>
      </p:sp>
    </p:spTree>
    <p:extLst>
      <p:ext uri="{BB962C8B-B14F-4D97-AF65-F5344CB8AC3E}">
        <p14:creationId xmlns:p14="http://schemas.microsoft.com/office/powerpoint/2010/main" val="706053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partners are</a:t>
            </a:r>
            <a:r>
              <a:rPr lang="mr-IN" dirty="0" smtClean="0"/>
              <a:t>…</a:t>
            </a:r>
            <a:endParaRPr lang="en-US" dirty="0"/>
          </a:p>
        </p:txBody>
      </p:sp>
      <p:sp>
        <p:nvSpPr>
          <p:cNvPr id="4" name="Slide Number Placeholder 3"/>
          <p:cNvSpPr>
            <a:spLocks noGrp="1"/>
          </p:cNvSpPr>
          <p:nvPr>
            <p:ph type="sldNum" sz="quarter" idx="10"/>
          </p:nvPr>
        </p:nvSpPr>
        <p:spPr/>
        <p:txBody>
          <a:bodyPr/>
          <a:lstStyle/>
          <a:p>
            <a:fld id="{BAAC44BD-DF75-46D9-8762-10D34356EDD9}" type="slidenum">
              <a:rPr lang="en-US" smtClean="0"/>
              <a:pPr/>
              <a:t>16</a:t>
            </a:fld>
            <a:endParaRPr lang="en-US" dirty="0"/>
          </a:p>
        </p:txBody>
      </p:sp>
    </p:spTree>
    <p:extLst>
      <p:ext uri="{BB962C8B-B14F-4D97-AF65-F5344CB8AC3E}">
        <p14:creationId xmlns:p14="http://schemas.microsoft.com/office/powerpoint/2010/main" val="643969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4" name="Shape 24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000" i="0" u="none" strike="noStrike" cap="none">
                <a:solidFill>
                  <a:schemeClr val="dk1"/>
                </a:solidFill>
                <a:latin typeface="Arial"/>
                <a:ea typeface="Arial"/>
                <a:cs typeface="Arial"/>
                <a:sym typeface="Arial"/>
              </a:rPr>
              <a:t>Community wealth building is driven by the following attributes. Rather than traditional forms of economic development that might rely on corporate attraction, community wealth building seeks to develop local assets, for the benefit of local residents. For more information about community wealth building, see: http://democracycollaborative.org/cities</a:t>
            </a:r>
          </a:p>
        </p:txBody>
      </p:sp>
      <p:sp>
        <p:nvSpPr>
          <p:cNvPr id="245" name="Shape 24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1021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Community wealth building strategies are designed as a self-supporting ecosystem, that leverages</a:t>
            </a:r>
            <a:r>
              <a:rPr lang="en-US" baseline="0" dirty="0" smtClean="0"/>
              <a:t> the economic power of anchor institutions (like health systems and hospitals) to drive local and shared ownership, which in turn fuels individual asset building. It is this type of financial security that will begin to shift the social determinants of health. For more information about community wealth building strategies see: http://</a:t>
            </a:r>
            <a:r>
              <a:rPr lang="en-US" baseline="0" dirty="0" err="1" smtClean="0"/>
              <a:t>democracycollaborative.org</a:t>
            </a:r>
            <a:r>
              <a:rPr lang="en-US" baseline="0" dirty="0" smtClean="0"/>
              <a:t>/cities </a:t>
            </a:r>
            <a:endParaRPr lang="en-US" dirty="0"/>
          </a:p>
        </p:txBody>
      </p:sp>
      <p:sp>
        <p:nvSpPr>
          <p:cNvPr id="4" name="Slide Number Placeholder 3"/>
          <p:cNvSpPr>
            <a:spLocks noGrp="1"/>
          </p:cNvSpPr>
          <p:nvPr>
            <p:ph type="sldNum" sz="quarter" idx="10"/>
          </p:nvPr>
        </p:nvSpPr>
        <p:spPr/>
        <p:txBody>
          <a:bodyPr/>
          <a:lstStyle/>
          <a:p>
            <a:fld id="{C2B96E0D-9F8F-C943-A7CF-77B50811BE38}" type="slidenum">
              <a:rPr lang="en-US" smtClean="0"/>
              <a:pPr/>
              <a:t>5</a:t>
            </a:fld>
            <a:endParaRPr lang="en-US"/>
          </a:p>
        </p:txBody>
      </p:sp>
    </p:spTree>
    <p:extLst>
      <p:ext uri="{BB962C8B-B14F-4D97-AF65-F5344CB8AC3E}">
        <p14:creationId xmlns:p14="http://schemas.microsoft.com/office/powerpoint/2010/main" val="166517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3" name="Shape 27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000" i="0" u="none" strike="noStrike" cap="none">
                <a:solidFill>
                  <a:schemeClr val="dk1"/>
                </a:solidFill>
                <a:latin typeface="Arial"/>
                <a:ea typeface="Arial"/>
                <a:cs typeface="Arial"/>
                <a:sym typeface="Arial"/>
              </a:rPr>
              <a:t>An important component of the systems aspect of community wealth building is leveraging the sizable power of anchor. Anchor institutions are nonprofit or public institutions that are firmly rooted in their locales, including hospitals, universities, local governments, and utilities. These institutions often have a social or charitable purpose, and unlike for-profit corporations that can relocate, are place-based and tend to stay put. As such, they have a vested self-interest in helping to ensure that the communities in which they are based are safe, vibrant, healthy, and stable.</a:t>
            </a:r>
          </a:p>
          <a:p>
            <a:pPr marL="0" marR="0" lvl="0" indent="0" algn="l" rtl="0">
              <a:spcBef>
                <a:spcPts val="0"/>
              </a:spcBef>
              <a:buSzPct val="25000"/>
              <a:buNone/>
            </a:pPr>
            <a:endParaRPr sz="1000" i="0" u="none" strike="noStrike" cap="none">
              <a:solidFill>
                <a:schemeClr val="dk1"/>
              </a:solidFill>
              <a:latin typeface="Arial"/>
              <a:ea typeface="Arial"/>
              <a:cs typeface="Arial"/>
              <a:sym typeface="Arial"/>
            </a:endParaRPr>
          </a:p>
          <a:p>
            <a:pPr marL="0" marR="0" lvl="0" indent="0" algn="l" rtl="0">
              <a:spcBef>
                <a:spcPts val="0"/>
              </a:spcBef>
              <a:buSzPct val="25000"/>
              <a:buNone/>
            </a:pPr>
            <a:r>
              <a:rPr lang="en-US" sz="1000" i="0" u="none" strike="noStrike" cap="none">
                <a:solidFill>
                  <a:schemeClr val="dk1"/>
                </a:solidFill>
                <a:latin typeface="Arial"/>
                <a:ea typeface="Arial"/>
                <a:cs typeface="Arial"/>
                <a:sym typeface="Arial"/>
              </a:rPr>
              <a:t>For more information about anchor institutions, see: http://democracycollaborative.org/content/anchor-dashboard-aligning-institutional-practice-meet-low-income-community-needs </a:t>
            </a:r>
          </a:p>
        </p:txBody>
      </p:sp>
      <p:sp>
        <p:nvSpPr>
          <p:cNvPr id="274" name="Shape 27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81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bwMode="auto">
          <a:noFill/>
          <a:ln>
            <a:miter lim="800000"/>
            <a:headEnd/>
            <a:tailEnd/>
          </a:ln>
        </p:spPr>
        <p:txBody>
          <a:bodyPr/>
          <a:lstStyle/>
          <a:p>
            <a:fld id="{4C148EBE-150A-7941-9996-1B0CA32C26F7}" type="slidenum">
              <a:rPr lang="en-US">
                <a:solidFill>
                  <a:srgbClr val="000000"/>
                </a:solidFill>
              </a:rPr>
              <a:pPr/>
              <a:t>7</a:t>
            </a:fld>
            <a:endParaRPr lang="en-US">
              <a:solidFill>
                <a:srgbClr val="000000"/>
              </a:solidFill>
            </a:endParaRPr>
          </a:p>
        </p:txBody>
      </p:sp>
      <p:sp>
        <p:nvSpPr>
          <p:cNvPr id="3256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56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374127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6" name="Shape 28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000" i="0" u="none" strike="noStrike" cap="none">
                <a:solidFill>
                  <a:schemeClr val="dk1"/>
                </a:solidFill>
                <a:latin typeface="Arial"/>
                <a:ea typeface="Arial"/>
                <a:cs typeface="Arial"/>
                <a:sym typeface="Arial"/>
              </a:rPr>
              <a:t>Hospitals and health systems can adopt an anchor mission to begin to address the upstream determinants of health. In effect, the leading health organizations are moving along a progression from: 1) doing good things for the community; to 2) intentionally addressing social determinants of health and measuring and reporting on the impact they are having in addressing community challenges; to 3) recognizing that their institutions must be accountable for all of their impacts on community health, and leveraging all of their assets to ensure the well-being of the community in which they are based.</a:t>
            </a:r>
          </a:p>
          <a:p>
            <a:pPr marL="0" marR="0" lvl="0" indent="0" algn="l" rtl="0">
              <a:spcBef>
                <a:spcPts val="0"/>
              </a:spcBef>
              <a:buSzPct val="25000"/>
              <a:buNone/>
            </a:pPr>
            <a:endParaRPr sz="1000" i="0" u="none" strike="noStrike" cap="none">
              <a:solidFill>
                <a:schemeClr val="dk1"/>
              </a:solidFill>
              <a:latin typeface="Arial"/>
              <a:ea typeface="Arial"/>
              <a:cs typeface="Arial"/>
              <a:sym typeface="Arial"/>
            </a:endParaRPr>
          </a:p>
          <a:p>
            <a:pPr marL="0" marR="0" lvl="0" indent="0" algn="l" rtl="0">
              <a:spcBef>
                <a:spcPts val="0"/>
              </a:spcBef>
              <a:buSzPct val="25000"/>
              <a:buNone/>
            </a:pPr>
            <a:r>
              <a:rPr lang="en-US" sz="1000" i="0" u="none" strike="noStrike" cap="none">
                <a:solidFill>
                  <a:schemeClr val="dk1"/>
                </a:solidFill>
                <a:latin typeface="Arial"/>
                <a:ea typeface="Arial"/>
                <a:cs typeface="Arial"/>
                <a:sym typeface="Arial"/>
              </a:rPr>
              <a:t>For more information about the anchor mission of healthcare, see: Tyler Norris and Ted Howard, </a:t>
            </a:r>
            <a:r>
              <a:rPr lang="en-US" sz="1000" i="1" u="sng" strike="noStrike" cap="none">
                <a:solidFill>
                  <a:schemeClr val="hlink"/>
                </a:solidFill>
                <a:latin typeface="Arial"/>
                <a:ea typeface="Arial"/>
                <a:cs typeface="Arial"/>
                <a:sym typeface="Arial"/>
                <a:hlinkClick r:id="rId3"/>
              </a:rPr>
              <a:t>Can Hospitals Heal America’s Communities? “All in for Mission” is the Emerging Model for Impact </a:t>
            </a:r>
            <a:r>
              <a:rPr lang="en-US" sz="1000" i="0" u="none" strike="noStrike" cap="none">
                <a:solidFill>
                  <a:schemeClr val="dk1"/>
                </a:solidFill>
                <a:latin typeface="Arial"/>
                <a:ea typeface="Arial"/>
                <a:cs typeface="Arial"/>
                <a:sym typeface="Arial"/>
              </a:rPr>
              <a:t>(Takoma Park, MD: The Democracy Collaborative, 2015)</a:t>
            </a:r>
          </a:p>
        </p:txBody>
      </p:sp>
      <p:sp>
        <p:nvSpPr>
          <p:cNvPr id="287" name="Shape 28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3519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4213"/>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9095" indent="-169095" defTabSz="897068">
              <a:buFont typeface="Arial" panose="020B0604020202020204" pitchFamily="34" charset="0"/>
              <a:buChar char="•"/>
              <a:defRPr/>
            </a:pPr>
            <a:r>
              <a:rPr lang="en-US" altLang="en-US" b="1" dirty="0">
                <a:latin typeface="Arial" panose="020B0604020202020204" pitchFamily="34" charset="0"/>
              </a:rPr>
              <a:t>Physical &amp; Mental Health Care</a:t>
            </a:r>
            <a:br>
              <a:rPr lang="en-US" altLang="en-US" b="1" dirty="0">
                <a:latin typeface="Arial" panose="020B0604020202020204" pitchFamily="34" charset="0"/>
              </a:rPr>
            </a:br>
            <a:r>
              <a:rPr lang="en-US" altLang="en-US" b="1" dirty="0">
                <a:latin typeface="Arial" panose="020B0604020202020204" pitchFamily="34" charset="0"/>
              </a:rPr>
              <a:t>“Body, Mind and Spirit”</a:t>
            </a:r>
          </a:p>
          <a:p>
            <a:pPr algn="l" fontAlgn="base">
              <a:spcBef>
                <a:spcPct val="50000"/>
              </a:spcBef>
              <a:spcAft>
                <a:spcPct val="0"/>
              </a:spcAft>
              <a:buFontTx/>
              <a:buNone/>
            </a:pPr>
            <a:r>
              <a:rPr lang="en-US" altLang="en-US" i="1" dirty="0">
                <a:latin typeface="Arial" panose="020B0604020202020204" pitchFamily="34" charset="0"/>
              </a:rPr>
              <a:t>Individual/Family          Home/School/Worksite               Neighborhood/Community              Society</a:t>
            </a:r>
          </a:p>
          <a:p>
            <a:pPr marL="169095" indent="-169095" defTabSz="897068">
              <a:buFont typeface="Arial" panose="020B0604020202020204" pitchFamily="34" charset="0"/>
              <a:buChar char="•"/>
              <a:defRPr/>
            </a:pPr>
            <a:endParaRPr lang="en-US" altLang="en-US" b="1" dirty="0">
              <a:latin typeface="Arial" panose="020B0604020202020204" pitchFamily="34" charset="0"/>
            </a:endParaRPr>
          </a:p>
          <a:p>
            <a:pPr marL="169095" indent="-169095">
              <a:buFont typeface="Arial" panose="020B0604020202020204" pitchFamily="34" charset="0"/>
              <a:buChar char="•"/>
            </a:pPr>
            <a:endParaRPr lang="en-US" dirty="0" smtClean="0"/>
          </a:p>
          <a:p>
            <a:pPr marL="169095" indent="-169095">
              <a:buFont typeface="Arial" panose="020B0604020202020204" pitchFamily="34" charset="0"/>
              <a:buChar char="•"/>
            </a:pPr>
            <a:r>
              <a:rPr lang="en-US" dirty="0" smtClean="0"/>
              <a:t>Purchasing </a:t>
            </a:r>
            <a:r>
              <a:rPr lang="en-US" dirty="0"/>
              <a:t>/ Procurement / Sourcing</a:t>
            </a:r>
          </a:p>
          <a:p>
            <a:pPr marL="169095" indent="-169095">
              <a:buFont typeface="Arial" panose="020B0604020202020204" pitchFamily="34" charset="0"/>
              <a:buChar char="•"/>
            </a:pPr>
            <a:r>
              <a:rPr lang="en-US" dirty="0"/>
              <a:t>Supplier Diversity ($1.3B with women &amp; minority-owned firms)</a:t>
            </a:r>
          </a:p>
          <a:p>
            <a:pPr marL="169095" indent="-169095">
              <a:buFont typeface="Arial" panose="020B0604020202020204" pitchFamily="34" charset="0"/>
              <a:buChar char="•"/>
            </a:pPr>
            <a:r>
              <a:rPr lang="en-US" dirty="0"/>
              <a:t>National Facility Services (80 million sq. feet + surrounding area)</a:t>
            </a:r>
          </a:p>
          <a:p>
            <a:pPr marL="169095" indent="-169095">
              <a:buFont typeface="Arial" panose="020B0604020202020204" pitchFamily="34" charset="0"/>
              <a:buChar char="•"/>
            </a:pPr>
            <a:r>
              <a:rPr lang="en-US" dirty="0"/>
              <a:t>Environmental Stewardship (materials, energy, toxics)</a:t>
            </a:r>
          </a:p>
          <a:p>
            <a:pPr marL="169095" indent="-169095">
              <a:buFont typeface="Arial" panose="020B0604020202020204" pitchFamily="34" charset="0"/>
              <a:buChar char="•"/>
            </a:pPr>
            <a:r>
              <a:rPr lang="en-US" dirty="0"/>
              <a:t>Workforce Development – diversity &amp; inclusion, pipeline , professional societies, training programs, youth potentiation</a:t>
            </a:r>
          </a:p>
          <a:p>
            <a:pPr marL="169095" indent="-169095">
              <a:buFont typeface="Arial" panose="020B0604020202020204" pitchFamily="34" charset="0"/>
              <a:buChar char="•"/>
            </a:pPr>
            <a:r>
              <a:rPr lang="en-US" dirty="0"/>
              <a:t>Community engagement / volunteerism (180,000 employees)</a:t>
            </a:r>
          </a:p>
          <a:p>
            <a:pPr marL="169095" indent="-169095">
              <a:buFont typeface="Arial" panose="020B0604020202020204" pitchFamily="34" charset="0"/>
              <a:buChar char="•"/>
            </a:pPr>
            <a:r>
              <a:rPr lang="en-US" dirty="0"/>
              <a:t>Charity Care and Coverage – Medicaid expansion</a:t>
            </a:r>
          </a:p>
          <a:p>
            <a:pPr marL="169095" indent="-169095">
              <a:buFont typeface="Arial" panose="020B0604020202020204" pitchFamily="34" charset="0"/>
              <a:buChar char="•"/>
            </a:pPr>
            <a:r>
              <a:rPr lang="en-US" dirty="0"/>
              <a:t>Health in all policies – engage physicians</a:t>
            </a:r>
          </a:p>
          <a:p>
            <a:pPr marL="169095" indent="-169095">
              <a:buFont typeface="Arial" panose="020B0604020202020204" pitchFamily="34" charset="0"/>
              <a:buChar char="•"/>
            </a:pPr>
            <a:r>
              <a:rPr lang="en-US" dirty="0"/>
              <a:t>Grant portfolio</a:t>
            </a:r>
          </a:p>
          <a:p>
            <a:pPr marL="169095" indent="-169095">
              <a:buFont typeface="Arial" panose="020B0604020202020204" pitchFamily="34" charset="0"/>
              <a:buChar char="•"/>
            </a:pPr>
            <a:r>
              <a:rPr lang="en-US" dirty="0"/>
              <a:t>Social Impact Investing (PRI / MRI) </a:t>
            </a:r>
            <a:endParaRPr lang="en-US" sz="1100" dirty="0"/>
          </a:p>
          <a:p>
            <a:pPr marL="169095" indent="-169095">
              <a:buFont typeface="Arial" panose="020B0604020202020204" pitchFamily="34" charset="0"/>
              <a:buChar char="•"/>
            </a:pPr>
            <a:r>
              <a:rPr lang="en-US" dirty="0"/>
              <a:t>Social well-being (violence prevention, community building, housing, transportation….VIA PARTNERSHIP) </a:t>
            </a:r>
          </a:p>
          <a:p>
            <a:pPr marL="169095" indent="-169095">
              <a:buFont typeface="Arial" panose="020B0604020202020204" pitchFamily="34" charset="0"/>
              <a:buChar char="•"/>
            </a:pPr>
            <a:endParaRPr lang="en-US" altLang="en-US" dirty="0" smtClean="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32738" indent="-281822">
              <a:spcBef>
                <a:spcPct val="30000"/>
              </a:spcBef>
              <a:defRPr sz="1200">
                <a:solidFill>
                  <a:schemeClr val="tx1"/>
                </a:solidFill>
                <a:latin typeface="Calibri" panose="020F0502020204030204" pitchFamily="34" charset="0"/>
                <a:ea typeface="MS PGothic" panose="020B0600070205080204" pitchFamily="34" charset="-128"/>
              </a:defRPr>
            </a:lvl2pPr>
            <a:lvl3pPr marL="1127289" indent="-225458">
              <a:spcBef>
                <a:spcPct val="30000"/>
              </a:spcBef>
              <a:defRPr sz="1200">
                <a:solidFill>
                  <a:schemeClr val="tx1"/>
                </a:solidFill>
                <a:latin typeface="Calibri" panose="020F0502020204030204" pitchFamily="34" charset="0"/>
                <a:ea typeface="MS PGothic" panose="020B0600070205080204" pitchFamily="34" charset="-128"/>
              </a:defRPr>
            </a:lvl3pPr>
            <a:lvl4pPr marL="1578205" indent="-225458">
              <a:spcBef>
                <a:spcPct val="30000"/>
              </a:spcBef>
              <a:defRPr sz="1200">
                <a:solidFill>
                  <a:schemeClr val="tx1"/>
                </a:solidFill>
                <a:latin typeface="Calibri" panose="020F0502020204030204" pitchFamily="34" charset="0"/>
                <a:ea typeface="MS PGothic" panose="020B0600070205080204" pitchFamily="34" charset="-128"/>
              </a:defRPr>
            </a:lvl4pPr>
            <a:lvl5pPr marL="2029121" indent="-225458">
              <a:spcBef>
                <a:spcPct val="30000"/>
              </a:spcBef>
              <a:defRPr sz="1200">
                <a:solidFill>
                  <a:schemeClr val="tx1"/>
                </a:solidFill>
                <a:latin typeface="Calibri" panose="020F0502020204030204" pitchFamily="34" charset="0"/>
                <a:ea typeface="MS PGothic" panose="020B0600070205080204" pitchFamily="34" charset="-128"/>
              </a:defRPr>
            </a:lvl5pPr>
            <a:lvl6pPr marL="2480035" indent="-22545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30953" indent="-22545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381866" indent="-22545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32783" indent="-225458"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920D23E-F139-4333-BDC3-3C2ADF30BD7D}" type="slidenum">
              <a:rPr lang="en-US" altLang="en-US">
                <a:solidFill>
                  <a:srgbClr val="000000"/>
                </a:solidFill>
              </a:rPr>
              <a:pPr>
                <a:spcBef>
                  <a:spcPct val="0"/>
                </a:spcBef>
              </a:pPr>
              <a:t>9</a:t>
            </a:fld>
            <a:endParaRPr lang="en-US" altLang="en-US" dirty="0">
              <a:solidFill>
                <a:srgbClr val="000000"/>
              </a:solidFill>
            </a:endParaRPr>
          </a:p>
        </p:txBody>
      </p:sp>
    </p:spTree>
    <p:extLst>
      <p:ext uri="{BB962C8B-B14F-4D97-AF65-F5344CB8AC3E}">
        <p14:creationId xmlns:p14="http://schemas.microsoft.com/office/powerpoint/2010/main" val="94404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Shape 6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648" name="Shape 6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1421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Logos</a:t>
            </a:r>
            <a:r>
              <a:rPr lang="en-US" baseline="0" dirty="0" smtClean="0"/>
              <a:t> reflect c</a:t>
            </a:r>
            <a:r>
              <a:rPr lang="en-US" dirty="0" smtClean="0"/>
              <a:t>urrent members as of July 2017. For</a:t>
            </a:r>
            <a:r>
              <a:rPr lang="en-US" baseline="0" dirty="0" smtClean="0"/>
              <a:t> more information about how to join, see: https://</a:t>
            </a:r>
            <a:r>
              <a:rPr lang="en-US" baseline="0" dirty="0" err="1" smtClean="0"/>
              <a:t>www.healthcareanchor.network</a:t>
            </a:r>
            <a:r>
              <a:rPr lang="en-US" baseline="0" dirty="0" smtClean="0"/>
              <a:t>/join-the-</a:t>
            </a:r>
            <a:r>
              <a:rPr lang="en-US" baseline="0" dirty="0" err="1" smtClean="0"/>
              <a:t>network.html</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2B96E0D-9F8F-C943-A7CF-77B50811BE38}" type="slidenum">
              <a:rPr lang="en-US" smtClean="0"/>
              <a:pPr/>
              <a:t>11</a:t>
            </a:fld>
            <a:endParaRPr lang="en-US"/>
          </a:p>
        </p:txBody>
      </p:sp>
    </p:spTree>
    <p:extLst>
      <p:ext uri="{BB962C8B-B14F-4D97-AF65-F5344CB8AC3E}">
        <p14:creationId xmlns:p14="http://schemas.microsoft.com/office/powerpoint/2010/main" val="1820385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1051F43-4197-3249-AE51-6FD2540533F1}" type="datetimeFigureOut">
              <a:rPr lang="en-US" smtClean="0"/>
              <a:pPr/>
              <a:t>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7CFB94-C16B-9D4B-AB57-5BEE70C0FB26}" type="slidenum">
              <a:rPr lang="en-US" smtClean="0"/>
              <a:pPr/>
              <a:t>‹#›</a:t>
            </a:fld>
            <a:endParaRPr lang="en-US"/>
          </a:p>
        </p:txBody>
      </p:sp>
    </p:spTree>
    <p:extLst>
      <p:ext uri="{BB962C8B-B14F-4D97-AF65-F5344CB8AC3E}">
        <p14:creationId xmlns:p14="http://schemas.microsoft.com/office/powerpoint/2010/main" val="654654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051F43-4197-3249-AE51-6FD2540533F1}" type="datetimeFigureOut">
              <a:rPr lang="en-US" smtClean="0"/>
              <a:pPr/>
              <a:t>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7CFB94-C16B-9D4B-AB57-5BEE70C0FB26}" type="slidenum">
              <a:rPr lang="en-US" smtClean="0"/>
              <a:pPr/>
              <a:t>‹#›</a:t>
            </a:fld>
            <a:endParaRPr lang="en-US"/>
          </a:p>
        </p:txBody>
      </p:sp>
    </p:spTree>
    <p:extLst>
      <p:ext uri="{BB962C8B-B14F-4D97-AF65-F5344CB8AC3E}">
        <p14:creationId xmlns:p14="http://schemas.microsoft.com/office/powerpoint/2010/main" val="694533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051F43-4197-3249-AE51-6FD2540533F1}" type="datetimeFigureOut">
              <a:rPr lang="en-US" smtClean="0"/>
              <a:pPr/>
              <a:t>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7CFB94-C16B-9D4B-AB57-5BEE70C0FB26}" type="slidenum">
              <a:rPr lang="en-US" smtClean="0"/>
              <a:pPr/>
              <a:t>‹#›</a:t>
            </a:fld>
            <a:endParaRPr lang="en-US"/>
          </a:p>
        </p:txBody>
      </p:sp>
    </p:spTree>
    <p:extLst>
      <p:ext uri="{BB962C8B-B14F-4D97-AF65-F5344CB8AC3E}">
        <p14:creationId xmlns:p14="http://schemas.microsoft.com/office/powerpoint/2010/main" val="1448240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Shape 41"/>
        <p:cNvGrpSpPr/>
        <p:nvPr/>
      </p:nvGrpSpPr>
      <p:grpSpPr>
        <a:xfrm>
          <a:off x="0" y="0"/>
          <a:ext cx="0" cy="0"/>
          <a:chOff x="0" y="0"/>
          <a:chExt cx="0" cy="0"/>
        </a:xfrm>
      </p:grpSpPr>
    </p:spTree>
    <p:extLst>
      <p:ext uri="{BB962C8B-B14F-4D97-AF65-F5344CB8AC3E}">
        <p14:creationId xmlns:p14="http://schemas.microsoft.com/office/powerpoint/2010/main" val="1386072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Definition Slide">
    <p:bg>
      <p:bgPr>
        <a:solidFill>
          <a:schemeClr val="lt1"/>
        </a:solidFill>
        <a:effectLst/>
      </p:bgPr>
    </p:bg>
    <p:spTree>
      <p:nvGrpSpPr>
        <p:cNvPr id="1" name="Shape 32"/>
        <p:cNvGrpSpPr/>
        <p:nvPr/>
      </p:nvGrpSpPr>
      <p:grpSpPr>
        <a:xfrm>
          <a:off x="0" y="0"/>
          <a:ext cx="0" cy="0"/>
          <a:chOff x="0" y="0"/>
          <a:chExt cx="0" cy="0"/>
        </a:xfrm>
      </p:grpSpPr>
      <p:sp>
        <p:nvSpPr>
          <p:cNvPr id="33" name="Shape 33"/>
          <p:cNvSpPr txBox="1">
            <a:spLocks noGrp="1"/>
          </p:cNvSpPr>
          <p:nvPr>
            <p:ph type="body" idx="1"/>
          </p:nvPr>
        </p:nvSpPr>
        <p:spPr>
          <a:xfrm>
            <a:off x="914400" y="878773"/>
            <a:ext cx="10363200" cy="854528"/>
          </a:xfrm>
          <a:prstGeom prst="rect">
            <a:avLst/>
          </a:prstGeom>
          <a:solidFill>
            <a:srgbClr val="246782"/>
          </a:solidFill>
          <a:ln>
            <a:noFill/>
          </a:ln>
        </p:spPr>
        <p:txBody>
          <a:bodyPr lIns="91425" tIns="91425" rIns="91425" bIns="91425" anchor="ctr" anchorCtr="0"/>
          <a:lstStyle>
            <a:lvl1pPr marL="0" marR="0" lvl="0" indent="0" algn="l" rtl="0">
              <a:lnSpc>
                <a:spcPct val="90000"/>
              </a:lnSpc>
              <a:spcBef>
                <a:spcPts val="1000"/>
              </a:spcBef>
              <a:buClr>
                <a:schemeClr val="lt1"/>
              </a:buClr>
              <a:buFont typeface="Arial"/>
              <a:buNone/>
              <a:defRPr sz="4400" b="0" i="0" u="none" strike="noStrike" cap="none">
                <a:solidFill>
                  <a:schemeClr val="lt1"/>
                </a:solidFill>
                <a:latin typeface="Trebuchet MS"/>
                <a:ea typeface="Trebuchet MS"/>
                <a:cs typeface="Trebuchet MS"/>
                <a:sym typeface="Trebuchet MS"/>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Helvetica Neue Light"/>
                <a:ea typeface="Helvetica Neue Light"/>
                <a:cs typeface="Helvetica Neue Light"/>
                <a:sym typeface="Helvetica Neue Light"/>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Helvetica Neue Light"/>
                <a:ea typeface="Helvetica Neue Light"/>
                <a:cs typeface="Helvetica Neue Light"/>
                <a:sym typeface="Helvetica Neue Light"/>
              </a:defRPr>
            </a:lvl3pPr>
            <a:lvl4pPr marL="1600200" marR="0" lvl="3" indent="-76200" algn="l" rtl="0">
              <a:lnSpc>
                <a:spcPct val="90000"/>
              </a:lnSpc>
              <a:spcBef>
                <a:spcPts val="500"/>
              </a:spcBef>
              <a:buClr>
                <a:schemeClr val="dk1"/>
              </a:buClr>
              <a:buSzPct val="100000"/>
              <a:buFont typeface="Arial"/>
              <a:buChar char="-"/>
              <a:defRPr sz="2400" b="0" i="0" u="none" strike="noStrike" cap="none">
                <a:solidFill>
                  <a:schemeClr val="dk1"/>
                </a:solidFill>
                <a:latin typeface="Helvetica Neue Light"/>
                <a:ea typeface="Helvetica Neue Light"/>
                <a:cs typeface="Helvetica Neue Light"/>
                <a:sym typeface="Helvetica Neue Light"/>
              </a:defRPr>
            </a:lvl4pPr>
            <a:lvl5pPr marL="2057400" marR="0" lvl="4" indent="-76200" algn="l" rtl="0">
              <a:lnSpc>
                <a:spcPct val="90000"/>
              </a:lnSpc>
              <a:spcBef>
                <a:spcPts val="500"/>
              </a:spcBef>
              <a:buClr>
                <a:schemeClr val="dk1"/>
              </a:buClr>
              <a:buSzPct val="100000"/>
              <a:buFont typeface="Arial"/>
              <a:buChar char="-"/>
              <a:defRPr sz="2400" b="0" i="0" u="none" strike="noStrike" cap="none">
                <a:solidFill>
                  <a:schemeClr val="dk1"/>
                </a:solidFill>
                <a:latin typeface="Helvetica Neue Light"/>
                <a:ea typeface="Helvetica Neue Light"/>
                <a:cs typeface="Helvetica Neue Light"/>
                <a:sym typeface="Helvetica Neue Light"/>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34" name="Shape 34"/>
          <p:cNvSpPr txBox="1">
            <a:spLocks noGrp="1"/>
          </p:cNvSpPr>
          <p:nvPr>
            <p:ph type="body" idx="2"/>
          </p:nvPr>
        </p:nvSpPr>
        <p:spPr>
          <a:xfrm>
            <a:off x="914400" y="2002476"/>
            <a:ext cx="10363200" cy="2220913"/>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400" b="0" i="0" u="none" strike="noStrike" cap="none">
                <a:solidFill>
                  <a:schemeClr val="dk1"/>
                </a:solidFill>
                <a:latin typeface="Helvetica Neue Light"/>
                <a:ea typeface="Helvetica Neue Light"/>
                <a:cs typeface="Helvetica Neue Light"/>
                <a:sym typeface="Helvetica Neue Light"/>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Helvetica Neue Light"/>
                <a:ea typeface="Helvetica Neue Light"/>
                <a:cs typeface="Helvetica Neue Light"/>
                <a:sym typeface="Helvetica Neue Light"/>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Helvetica Neue Light"/>
                <a:ea typeface="Helvetica Neue Light"/>
                <a:cs typeface="Helvetica Neue Light"/>
                <a:sym typeface="Helvetica Neue Light"/>
              </a:defRPr>
            </a:lvl3pPr>
            <a:lvl4pPr marL="1600200" marR="0" lvl="3" indent="-76200" algn="l" rtl="0">
              <a:lnSpc>
                <a:spcPct val="90000"/>
              </a:lnSpc>
              <a:spcBef>
                <a:spcPts val="500"/>
              </a:spcBef>
              <a:buClr>
                <a:schemeClr val="dk1"/>
              </a:buClr>
              <a:buSzPct val="100000"/>
              <a:buFont typeface="Arial"/>
              <a:buChar char="-"/>
              <a:defRPr sz="2400" b="0" i="0" u="none" strike="noStrike" cap="none">
                <a:solidFill>
                  <a:schemeClr val="dk1"/>
                </a:solidFill>
                <a:latin typeface="Helvetica Neue Light"/>
                <a:ea typeface="Helvetica Neue Light"/>
                <a:cs typeface="Helvetica Neue Light"/>
                <a:sym typeface="Helvetica Neue Light"/>
              </a:defRPr>
            </a:lvl4pPr>
            <a:lvl5pPr marL="2057400" marR="0" lvl="4" indent="-76200" algn="l" rtl="0">
              <a:lnSpc>
                <a:spcPct val="90000"/>
              </a:lnSpc>
              <a:spcBef>
                <a:spcPts val="500"/>
              </a:spcBef>
              <a:buClr>
                <a:schemeClr val="dk1"/>
              </a:buClr>
              <a:buSzPct val="100000"/>
              <a:buFont typeface="Arial"/>
              <a:buChar char="-"/>
              <a:defRPr sz="2400" b="0" i="0" u="none" strike="noStrike" cap="none">
                <a:solidFill>
                  <a:schemeClr val="dk1"/>
                </a:solidFill>
                <a:latin typeface="Helvetica Neue Light"/>
                <a:ea typeface="Helvetica Neue Light"/>
                <a:cs typeface="Helvetica Neue Light"/>
                <a:sym typeface="Helvetica Neue Light"/>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35" name="Shape 35"/>
          <p:cNvSpPr/>
          <p:nvPr/>
        </p:nvSpPr>
        <p:spPr>
          <a:xfrm>
            <a:off x="0" y="878773"/>
            <a:ext cx="285008" cy="811916"/>
          </a:xfrm>
          <a:prstGeom prst="rect">
            <a:avLst/>
          </a:prstGeom>
          <a:solidFill>
            <a:srgbClr val="246782"/>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Trebuchet MS"/>
              <a:ea typeface="Trebuchet MS"/>
              <a:cs typeface="Trebuchet MS"/>
              <a:sym typeface="Trebuchet MS"/>
            </a:endParaRPr>
          </a:p>
        </p:txBody>
      </p:sp>
      <p:pic>
        <p:nvPicPr>
          <p:cNvPr id="36" name="Shape 36"/>
          <p:cNvPicPr preferRelativeResize="0"/>
          <p:nvPr/>
        </p:nvPicPr>
        <p:blipFill rotWithShape="1">
          <a:blip r:embed="rId2">
            <a:alphaModFix/>
          </a:blip>
          <a:srcRect/>
          <a:stretch/>
        </p:blipFill>
        <p:spPr>
          <a:xfrm>
            <a:off x="10576956" y="6362873"/>
            <a:ext cx="1366688" cy="373012"/>
          </a:xfrm>
          <a:prstGeom prst="rect">
            <a:avLst/>
          </a:prstGeom>
          <a:noFill/>
          <a:ln>
            <a:noFill/>
          </a:ln>
        </p:spPr>
      </p:pic>
      <p:sp>
        <p:nvSpPr>
          <p:cNvPr id="37" name="Shape 37"/>
          <p:cNvSpPr txBox="1"/>
          <p:nvPr/>
        </p:nvSpPr>
        <p:spPr>
          <a:xfrm>
            <a:off x="8819409" y="237507"/>
            <a:ext cx="3124236" cy="273133"/>
          </a:xfrm>
          <a:prstGeom prst="rect">
            <a:avLst/>
          </a:prstGeom>
          <a:solidFill>
            <a:schemeClr val="accent6"/>
          </a:solid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Trebuchet MS"/>
              <a:buNone/>
            </a:pPr>
            <a:r>
              <a:rPr lang="en-US" sz="1295" b="1" i="0" u="none" strike="noStrike" cap="none">
                <a:solidFill>
                  <a:schemeClr val="lt1"/>
                </a:solidFill>
                <a:latin typeface="Trebuchet MS"/>
                <a:ea typeface="Trebuchet MS"/>
                <a:cs typeface="Trebuchet MS"/>
                <a:sym typeface="Trebuchet MS"/>
              </a:rPr>
              <a:t>Healthcare Anchor Network</a:t>
            </a:r>
          </a:p>
        </p:txBody>
      </p:sp>
    </p:spTree>
    <p:extLst>
      <p:ext uri="{BB962C8B-B14F-4D97-AF65-F5344CB8AC3E}">
        <p14:creationId xmlns:p14="http://schemas.microsoft.com/office/powerpoint/2010/main" val="1790261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Image &amp; Bullets Slide">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838200" y="878774"/>
            <a:ext cx="10515600" cy="811915"/>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Trebuchet MS"/>
              <a:buNone/>
              <a:defRPr sz="40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4" name="Shape 44"/>
          <p:cNvSpPr txBox="1">
            <a:spLocks noGrp="1"/>
          </p:cNvSpPr>
          <p:nvPr>
            <p:ph type="body" idx="1"/>
          </p:nvPr>
        </p:nvSpPr>
        <p:spPr>
          <a:xfrm>
            <a:off x="838200" y="1825625"/>
            <a:ext cx="5637811" cy="4351338"/>
          </a:xfrm>
          <a:prstGeom prst="rect">
            <a:avLst/>
          </a:prstGeom>
          <a:noFill/>
          <a:ln>
            <a:noFill/>
          </a:ln>
        </p:spPr>
        <p:txBody>
          <a:bodyPr lIns="91425" tIns="91425" rIns="91425" bIns="91425" anchor="t" anchorCtr="0"/>
          <a:lstStyle>
            <a:lvl1pPr marL="228600" marR="0" lvl="0" indent="-76200" algn="l" rtl="0">
              <a:lnSpc>
                <a:spcPct val="90000"/>
              </a:lnSpc>
              <a:spcBef>
                <a:spcPts val="1000"/>
              </a:spcBef>
              <a:buClr>
                <a:schemeClr val="dk1"/>
              </a:buClr>
              <a:buSzPct val="100000"/>
              <a:buFont typeface="Arial"/>
              <a:buChar char="•"/>
              <a:defRPr sz="2400" b="0" i="0" u="none" strike="noStrike" cap="none">
                <a:solidFill>
                  <a:schemeClr val="dk1"/>
                </a:solidFill>
                <a:latin typeface="Helvetica Neue Light"/>
                <a:ea typeface="Helvetica Neue Light"/>
                <a:cs typeface="Helvetica Neue Light"/>
                <a:sym typeface="Helvetica Neue Light"/>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Helvetica Neue Light"/>
                <a:ea typeface="Helvetica Neue Light"/>
                <a:cs typeface="Helvetica Neue Light"/>
                <a:sym typeface="Helvetica Neue Light"/>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Helvetica Neue Light"/>
                <a:ea typeface="Helvetica Neue Light"/>
                <a:cs typeface="Helvetica Neue Light"/>
                <a:sym typeface="Helvetica Neue Light"/>
              </a:defRPr>
            </a:lvl3pPr>
            <a:lvl4pPr marL="1600200" marR="0" lvl="3" indent="-76200" algn="l" rtl="0">
              <a:lnSpc>
                <a:spcPct val="90000"/>
              </a:lnSpc>
              <a:spcBef>
                <a:spcPts val="500"/>
              </a:spcBef>
              <a:buClr>
                <a:schemeClr val="dk1"/>
              </a:buClr>
              <a:buSzPct val="100000"/>
              <a:buFont typeface="Arial"/>
              <a:buChar char="-"/>
              <a:defRPr sz="2400" b="0" i="0" u="none" strike="noStrike" cap="none">
                <a:solidFill>
                  <a:schemeClr val="dk1"/>
                </a:solidFill>
                <a:latin typeface="Helvetica Neue Light"/>
                <a:ea typeface="Helvetica Neue Light"/>
                <a:cs typeface="Helvetica Neue Light"/>
                <a:sym typeface="Helvetica Neue Light"/>
              </a:defRPr>
            </a:lvl4pPr>
            <a:lvl5pPr marL="2057400" marR="0" lvl="4" indent="-76200" algn="l" rtl="0">
              <a:lnSpc>
                <a:spcPct val="90000"/>
              </a:lnSpc>
              <a:spcBef>
                <a:spcPts val="500"/>
              </a:spcBef>
              <a:buClr>
                <a:schemeClr val="dk1"/>
              </a:buClr>
              <a:buSzPct val="100000"/>
              <a:buFont typeface="Arial"/>
              <a:buChar char="-"/>
              <a:defRPr sz="2400" b="0" i="0" u="none" strike="noStrike" cap="none">
                <a:solidFill>
                  <a:schemeClr val="dk1"/>
                </a:solidFill>
                <a:latin typeface="Helvetica Neue Light"/>
                <a:ea typeface="Helvetica Neue Light"/>
                <a:cs typeface="Helvetica Neue Light"/>
                <a:sym typeface="Helvetica Neue Light"/>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45" name="Shape 45"/>
          <p:cNvSpPr/>
          <p:nvPr/>
        </p:nvSpPr>
        <p:spPr>
          <a:xfrm>
            <a:off x="0" y="878773"/>
            <a:ext cx="285008" cy="811916"/>
          </a:xfrm>
          <a:prstGeom prst="rect">
            <a:avLst/>
          </a:prstGeom>
          <a:solidFill>
            <a:srgbClr val="24678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Trebuchet MS"/>
              <a:ea typeface="Trebuchet MS"/>
              <a:cs typeface="Trebuchet MS"/>
              <a:sym typeface="Trebuchet MS"/>
            </a:endParaRPr>
          </a:p>
        </p:txBody>
      </p:sp>
      <p:pic>
        <p:nvPicPr>
          <p:cNvPr id="46" name="Shape 46"/>
          <p:cNvPicPr preferRelativeResize="0"/>
          <p:nvPr/>
        </p:nvPicPr>
        <p:blipFill rotWithShape="1">
          <a:blip r:embed="rId2">
            <a:alphaModFix/>
          </a:blip>
          <a:srcRect/>
          <a:stretch/>
        </p:blipFill>
        <p:spPr>
          <a:xfrm>
            <a:off x="10576956" y="6362873"/>
            <a:ext cx="1366688" cy="373012"/>
          </a:xfrm>
          <a:prstGeom prst="rect">
            <a:avLst/>
          </a:prstGeom>
          <a:noFill/>
          <a:ln>
            <a:noFill/>
          </a:ln>
        </p:spPr>
      </p:pic>
      <p:sp>
        <p:nvSpPr>
          <p:cNvPr id="47" name="Shape 47"/>
          <p:cNvSpPr txBox="1"/>
          <p:nvPr/>
        </p:nvSpPr>
        <p:spPr>
          <a:xfrm>
            <a:off x="8819409" y="237507"/>
            <a:ext cx="3124236" cy="273133"/>
          </a:xfrm>
          <a:prstGeom prst="rect">
            <a:avLst/>
          </a:prstGeom>
          <a:solidFill>
            <a:schemeClr val="accent6"/>
          </a:solid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Trebuchet MS"/>
              <a:buNone/>
            </a:pPr>
            <a:r>
              <a:rPr lang="en-US" sz="1295" b="1" i="0">
                <a:solidFill>
                  <a:schemeClr val="lt1"/>
                </a:solidFill>
                <a:latin typeface="Trebuchet MS"/>
                <a:ea typeface="Trebuchet MS"/>
                <a:cs typeface="Trebuchet MS"/>
                <a:sym typeface="Trebuchet MS"/>
              </a:rPr>
              <a:t>Healthcare Anchor Network</a:t>
            </a:r>
          </a:p>
        </p:txBody>
      </p:sp>
    </p:spTree>
    <p:extLst>
      <p:ext uri="{BB962C8B-B14F-4D97-AF65-F5344CB8AC3E}">
        <p14:creationId xmlns:p14="http://schemas.microsoft.com/office/powerpoint/2010/main" val="150749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Slide with logo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10576956" y="6362874"/>
            <a:ext cx="1366688" cy="373013"/>
          </a:xfrm>
          <a:prstGeom prst="rect">
            <a:avLst/>
          </a:prstGeom>
        </p:spPr>
      </p:pic>
      <p:sp>
        <p:nvSpPr>
          <p:cNvPr id="8" name="Title 1"/>
          <p:cNvSpPr txBox="1">
            <a:spLocks/>
          </p:cNvSpPr>
          <p:nvPr userDrawn="1"/>
        </p:nvSpPr>
        <p:spPr>
          <a:xfrm>
            <a:off x="8819409" y="237507"/>
            <a:ext cx="3124236" cy="273133"/>
          </a:xfrm>
          <a:prstGeom prst="rect">
            <a:avLst/>
          </a:prstGeom>
          <a:solidFill>
            <a:schemeClr val="accent6"/>
          </a:solidFill>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4400" b="0" i="0" kern="1200">
                <a:solidFill>
                  <a:schemeClr val="bg1"/>
                </a:solidFill>
                <a:latin typeface="Helvetica Neue Medium" charset="0"/>
                <a:ea typeface="Helvetica Neue Medium" charset="0"/>
                <a:cs typeface="Helvetica Neue Medium" charset="0"/>
              </a:defRPr>
            </a:lvl1pPr>
          </a:lstStyle>
          <a:p>
            <a:pPr algn="l"/>
            <a:r>
              <a:rPr lang="en-US" sz="1400" b="1" dirty="0" smtClean="0">
                <a:latin typeface="Trebuchet MS" charset="0"/>
                <a:ea typeface="Trebuchet MS" charset="0"/>
                <a:cs typeface="Trebuchet MS" charset="0"/>
              </a:rPr>
              <a:t>Healthcare Anchor Network</a:t>
            </a:r>
            <a:endParaRPr lang="en-US" sz="1400" b="1" dirty="0">
              <a:latin typeface="Trebuchet MS" charset="0"/>
              <a:ea typeface="Trebuchet MS" charset="0"/>
              <a:cs typeface="Trebuchet MS" charset="0"/>
            </a:endParaRPr>
          </a:p>
        </p:txBody>
      </p:sp>
    </p:spTree>
    <p:extLst>
      <p:ext uri="{BB962C8B-B14F-4D97-AF65-F5344CB8AC3E}">
        <p14:creationId xmlns:p14="http://schemas.microsoft.com/office/powerpoint/2010/main" val="18075261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878774"/>
            <a:ext cx="10515600" cy="811915"/>
          </a:xfrm>
        </p:spPr>
        <p:txBody>
          <a:bodyPr>
            <a:normAutofit/>
          </a:bodyPr>
          <a:lstStyle>
            <a:lvl1pPr>
              <a:defRPr sz="4000">
                <a:latin typeface="Trebuchet MS" charset="0"/>
                <a:ea typeface="Trebuchet MS" charset="0"/>
                <a:cs typeface="Trebuchet MS" charset="0"/>
              </a:defRPr>
            </a:lvl1pPr>
          </a:lstStyle>
          <a:p>
            <a:r>
              <a:rPr lang="en-US" dirty="0" smtClean="0"/>
              <a:t>Slide title</a:t>
            </a:r>
            <a:endParaRPr lang="en-US" dirty="0"/>
          </a:p>
        </p:txBody>
      </p:sp>
      <p:sp>
        <p:nvSpPr>
          <p:cNvPr id="5" name="Rectangle 4"/>
          <p:cNvSpPr/>
          <p:nvPr userDrawn="1"/>
        </p:nvSpPr>
        <p:spPr>
          <a:xfrm>
            <a:off x="1" y="878773"/>
            <a:ext cx="285008" cy="811916"/>
          </a:xfrm>
          <a:prstGeom prst="rect">
            <a:avLst/>
          </a:prstGeom>
          <a:solidFill>
            <a:srgbClr val="246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stretch>
            <a:fillRect/>
          </a:stretch>
        </p:blipFill>
        <p:spPr>
          <a:xfrm>
            <a:off x="10576956" y="6362874"/>
            <a:ext cx="1366688" cy="373013"/>
          </a:xfrm>
          <a:prstGeom prst="rect">
            <a:avLst/>
          </a:prstGeom>
        </p:spPr>
      </p:pic>
      <p:sp>
        <p:nvSpPr>
          <p:cNvPr id="8" name="Title 1"/>
          <p:cNvSpPr txBox="1">
            <a:spLocks/>
          </p:cNvSpPr>
          <p:nvPr userDrawn="1"/>
        </p:nvSpPr>
        <p:spPr>
          <a:xfrm>
            <a:off x="8819409" y="237507"/>
            <a:ext cx="3124236" cy="273133"/>
          </a:xfrm>
          <a:prstGeom prst="rect">
            <a:avLst/>
          </a:prstGeom>
          <a:solidFill>
            <a:schemeClr val="accent6"/>
          </a:solidFill>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4400" b="0" i="0" kern="1200">
                <a:solidFill>
                  <a:schemeClr val="bg1"/>
                </a:solidFill>
                <a:latin typeface="Helvetica Neue Medium" charset="0"/>
                <a:ea typeface="Helvetica Neue Medium" charset="0"/>
                <a:cs typeface="Helvetica Neue Medium" charset="0"/>
              </a:defRPr>
            </a:lvl1pPr>
          </a:lstStyle>
          <a:p>
            <a:pPr algn="l"/>
            <a:r>
              <a:rPr lang="en-US" sz="1400" b="1" dirty="0" smtClean="0">
                <a:latin typeface="Trebuchet MS" charset="0"/>
                <a:ea typeface="Trebuchet MS" charset="0"/>
                <a:cs typeface="Trebuchet MS" charset="0"/>
              </a:rPr>
              <a:t>Healthcare Anchor Network</a:t>
            </a:r>
            <a:endParaRPr lang="en-US" sz="1400" b="1" dirty="0">
              <a:latin typeface="Trebuchet MS" charset="0"/>
              <a:ea typeface="Trebuchet MS" charset="0"/>
              <a:cs typeface="Trebuchet MS" charset="0"/>
            </a:endParaRPr>
          </a:p>
        </p:txBody>
      </p:sp>
    </p:spTree>
    <p:extLst>
      <p:ext uri="{BB962C8B-B14F-4D97-AF65-F5344CB8AC3E}">
        <p14:creationId xmlns:p14="http://schemas.microsoft.com/office/powerpoint/2010/main" val="290857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oolkit Slide">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759029" y="807523"/>
            <a:ext cx="10515600" cy="952221"/>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Trebuchet MS"/>
              <a:buNone/>
              <a:defRPr sz="4000" b="1" i="0" u="none" strike="noStrike"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0" name="Shape 50"/>
          <p:cNvSpPr/>
          <p:nvPr/>
        </p:nvSpPr>
        <p:spPr>
          <a:xfrm>
            <a:off x="1" y="0"/>
            <a:ext cx="316087" cy="807522"/>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Trebuchet MS"/>
              <a:ea typeface="Trebuchet MS"/>
              <a:cs typeface="Trebuchet MS"/>
              <a:sym typeface="Trebuchet MS"/>
            </a:endParaRPr>
          </a:p>
        </p:txBody>
      </p:sp>
      <p:sp>
        <p:nvSpPr>
          <p:cNvPr id="51" name="Shape 51"/>
          <p:cNvSpPr/>
          <p:nvPr/>
        </p:nvSpPr>
        <p:spPr>
          <a:xfrm>
            <a:off x="1" y="856120"/>
            <a:ext cx="316087" cy="807522"/>
          </a:xfrm>
          <a:prstGeom prst="rect">
            <a:avLst/>
          </a:prstGeom>
          <a:solidFill>
            <a:srgbClr val="78B248"/>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Trebuchet MS"/>
              <a:ea typeface="Trebuchet MS"/>
              <a:cs typeface="Trebuchet MS"/>
              <a:sym typeface="Trebuchet MS"/>
            </a:endParaRPr>
          </a:p>
        </p:txBody>
      </p:sp>
      <p:sp>
        <p:nvSpPr>
          <p:cNvPr id="52" name="Shape 52"/>
          <p:cNvSpPr/>
          <p:nvPr/>
        </p:nvSpPr>
        <p:spPr>
          <a:xfrm>
            <a:off x="1" y="1712240"/>
            <a:ext cx="316087" cy="807522"/>
          </a:xfrm>
          <a:prstGeom prst="rect">
            <a:avLst/>
          </a:prstGeom>
          <a:solidFill>
            <a:srgbClr val="E98939"/>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Trebuchet MS"/>
              <a:ea typeface="Trebuchet MS"/>
              <a:cs typeface="Trebuchet MS"/>
              <a:sym typeface="Trebuchet MS"/>
            </a:endParaRPr>
          </a:p>
        </p:txBody>
      </p:sp>
      <p:pic>
        <p:nvPicPr>
          <p:cNvPr id="53" name="Shape 53"/>
          <p:cNvPicPr preferRelativeResize="0"/>
          <p:nvPr/>
        </p:nvPicPr>
        <p:blipFill rotWithShape="1">
          <a:blip r:embed="rId2">
            <a:alphaModFix/>
          </a:blip>
          <a:srcRect/>
          <a:stretch/>
        </p:blipFill>
        <p:spPr>
          <a:xfrm>
            <a:off x="10576956" y="6362873"/>
            <a:ext cx="1366688" cy="373012"/>
          </a:xfrm>
          <a:prstGeom prst="rect">
            <a:avLst/>
          </a:prstGeom>
          <a:noFill/>
          <a:ln>
            <a:noFill/>
          </a:ln>
        </p:spPr>
      </p:pic>
      <p:sp>
        <p:nvSpPr>
          <p:cNvPr id="54" name="Shape 54"/>
          <p:cNvSpPr txBox="1"/>
          <p:nvPr/>
        </p:nvSpPr>
        <p:spPr>
          <a:xfrm>
            <a:off x="8819409" y="237507"/>
            <a:ext cx="3124236" cy="273133"/>
          </a:xfrm>
          <a:prstGeom prst="rect">
            <a:avLst/>
          </a:prstGeom>
          <a:solidFill>
            <a:schemeClr val="accent6"/>
          </a:solidFill>
          <a:ln>
            <a:noFill/>
          </a:ln>
        </p:spPr>
        <p:txBody>
          <a:bodyPr lIns="91425" tIns="45700" rIns="91425" bIns="45700" anchor="ctr" anchorCtr="0">
            <a:noAutofit/>
          </a:bodyPr>
          <a:lstStyle/>
          <a:p>
            <a:pPr marL="0" marR="0" lvl="0" indent="0" algn="l" rtl="0">
              <a:lnSpc>
                <a:spcPct val="90000"/>
              </a:lnSpc>
              <a:spcBef>
                <a:spcPts val="0"/>
              </a:spcBef>
              <a:buClr>
                <a:schemeClr val="lt1"/>
              </a:buClr>
              <a:buSzPct val="25000"/>
              <a:buFont typeface="Trebuchet MS"/>
              <a:buNone/>
            </a:pPr>
            <a:r>
              <a:rPr lang="en-US" sz="1295" b="1" i="0">
                <a:solidFill>
                  <a:schemeClr val="lt1"/>
                </a:solidFill>
                <a:latin typeface="Trebuchet MS"/>
                <a:ea typeface="Trebuchet MS"/>
                <a:cs typeface="Trebuchet MS"/>
                <a:sym typeface="Trebuchet MS"/>
              </a:rPr>
              <a:t>Healthcare Anchor Network</a:t>
            </a:r>
          </a:p>
        </p:txBody>
      </p:sp>
    </p:spTree>
    <p:extLst>
      <p:ext uri="{BB962C8B-B14F-4D97-AF65-F5344CB8AC3E}">
        <p14:creationId xmlns:p14="http://schemas.microsoft.com/office/powerpoint/2010/main" val="4626677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229299" y="146865"/>
            <a:ext cx="11124501" cy="680452"/>
          </a:xfrm>
          <a:prstGeom prst="rect">
            <a:avLst/>
          </a:prstGeom>
        </p:spPr>
        <p:txBody>
          <a:bodyPr vert="horz" lIns="90317" tIns="45163" rIns="90317" bIns="45163" rtlCol="0" anchor="ctr">
            <a:normAutofit/>
          </a:bodyPr>
          <a:lstStyle>
            <a:lvl1pPr>
              <a:defRPr>
                <a:solidFill>
                  <a:schemeClr val="tx2"/>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9640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051F43-4197-3249-AE51-6FD2540533F1}" type="datetimeFigureOut">
              <a:rPr lang="en-US" smtClean="0"/>
              <a:pPr/>
              <a:t>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7CFB94-C16B-9D4B-AB57-5BEE70C0FB26}" type="slidenum">
              <a:rPr lang="en-US" smtClean="0"/>
              <a:pPr/>
              <a:t>‹#›</a:t>
            </a:fld>
            <a:endParaRPr lang="en-US"/>
          </a:p>
        </p:txBody>
      </p:sp>
    </p:spTree>
    <p:extLst>
      <p:ext uri="{BB962C8B-B14F-4D97-AF65-F5344CB8AC3E}">
        <p14:creationId xmlns:p14="http://schemas.microsoft.com/office/powerpoint/2010/main" val="1217340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051F43-4197-3249-AE51-6FD2540533F1}" type="datetimeFigureOut">
              <a:rPr lang="en-US" smtClean="0"/>
              <a:pPr/>
              <a:t>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7CFB94-C16B-9D4B-AB57-5BEE70C0FB26}" type="slidenum">
              <a:rPr lang="en-US" smtClean="0"/>
              <a:pPr/>
              <a:t>‹#›</a:t>
            </a:fld>
            <a:endParaRPr lang="en-US"/>
          </a:p>
        </p:txBody>
      </p:sp>
    </p:spTree>
    <p:extLst>
      <p:ext uri="{BB962C8B-B14F-4D97-AF65-F5344CB8AC3E}">
        <p14:creationId xmlns:p14="http://schemas.microsoft.com/office/powerpoint/2010/main" val="760658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1051F43-4197-3249-AE51-6FD2540533F1}" type="datetimeFigureOut">
              <a:rPr lang="en-US" smtClean="0"/>
              <a:pPr/>
              <a:t>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7CFB94-C16B-9D4B-AB57-5BEE70C0FB26}" type="slidenum">
              <a:rPr lang="en-US" smtClean="0"/>
              <a:pPr/>
              <a:t>‹#›</a:t>
            </a:fld>
            <a:endParaRPr lang="en-US"/>
          </a:p>
        </p:txBody>
      </p:sp>
    </p:spTree>
    <p:extLst>
      <p:ext uri="{BB962C8B-B14F-4D97-AF65-F5344CB8AC3E}">
        <p14:creationId xmlns:p14="http://schemas.microsoft.com/office/powerpoint/2010/main" val="413729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051F43-4197-3249-AE51-6FD2540533F1}" type="datetimeFigureOut">
              <a:rPr lang="en-US" smtClean="0"/>
              <a:pPr/>
              <a:t>12/8/2017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7CFB94-C16B-9D4B-AB57-5BEE70C0FB26}" type="slidenum">
              <a:rPr lang="en-US" smtClean="0"/>
              <a:pPr/>
              <a:t>‹#›</a:t>
            </a:fld>
            <a:endParaRPr lang="en-US"/>
          </a:p>
        </p:txBody>
      </p:sp>
    </p:spTree>
    <p:extLst>
      <p:ext uri="{BB962C8B-B14F-4D97-AF65-F5344CB8AC3E}">
        <p14:creationId xmlns:p14="http://schemas.microsoft.com/office/powerpoint/2010/main" val="2146115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051F43-4197-3249-AE51-6FD2540533F1}" type="datetimeFigureOut">
              <a:rPr lang="en-US" smtClean="0"/>
              <a:pPr/>
              <a:t>12/8/2017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7CFB94-C16B-9D4B-AB57-5BEE70C0FB26}" type="slidenum">
              <a:rPr lang="en-US" smtClean="0"/>
              <a:pPr/>
              <a:t>‹#›</a:t>
            </a:fld>
            <a:endParaRPr lang="en-US"/>
          </a:p>
        </p:txBody>
      </p:sp>
    </p:spTree>
    <p:extLst>
      <p:ext uri="{BB962C8B-B14F-4D97-AF65-F5344CB8AC3E}">
        <p14:creationId xmlns:p14="http://schemas.microsoft.com/office/powerpoint/2010/main" val="635167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051F43-4197-3249-AE51-6FD2540533F1}" type="datetimeFigureOut">
              <a:rPr lang="en-US" smtClean="0"/>
              <a:pPr/>
              <a:t>12/8/2017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7CFB94-C16B-9D4B-AB57-5BEE70C0FB26}" type="slidenum">
              <a:rPr lang="en-US" smtClean="0"/>
              <a:pPr/>
              <a:t>‹#›</a:t>
            </a:fld>
            <a:endParaRPr lang="en-US"/>
          </a:p>
        </p:txBody>
      </p:sp>
    </p:spTree>
    <p:extLst>
      <p:ext uri="{BB962C8B-B14F-4D97-AF65-F5344CB8AC3E}">
        <p14:creationId xmlns:p14="http://schemas.microsoft.com/office/powerpoint/2010/main" val="122761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051F43-4197-3249-AE51-6FD2540533F1}" type="datetimeFigureOut">
              <a:rPr lang="en-US" smtClean="0"/>
              <a:pPr/>
              <a:t>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7CFB94-C16B-9D4B-AB57-5BEE70C0FB26}" type="slidenum">
              <a:rPr lang="en-US" smtClean="0"/>
              <a:pPr/>
              <a:t>‹#›</a:t>
            </a:fld>
            <a:endParaRPr lang="en-US"/>
          </a:p>
        </p:txBody>
      </p:sp>
    </p:spTree>
    <p:extLst>
      <p:ext uri="{BB962C8B-B14F-4D97-AF65-F5344CB8AC3E}">
        <p14:creationId xmlns:p14="http://schemas.microsoft.com/office/powerpoint/2010/main" val="1670666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051F43-4197-3249-AE51-6FD2540533F1}" type="datetimeFigureOut">
              <a:rPr lang="en-US" smtClean="0"/>
              <a:pPr/>
              <a:t>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7CFB94-C16B-9D4B-AB57-5BEE70C0FB26}" type="slidenum">
              <a:rPr lang="en-US" smtClean="0"/>
              <a:pPr/>
              <a:t>‹#›</a:t>
            </a:fld>
            <a:endParaRPr lang="en-US"/>
          </a:p>
        </p:txBody>
      </p:sp>
    </p:spTree>
    <p:extLst>
      <p:ext uri="{BB962C8B-B14F-4D97-AF65-F5344CB8AC3E}">
        <p14:creationId xmlns:p14="http://schemas.microsoft.com/office/powerpoint/2010/main" val="541416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051F43-4197-3249-AE51-6FD2540533F1}" type="datetimeFigureOut">
              <a:rPr lang="en-US" smtClean="0"/>
              <a:pPr/>
              <a:t>12/8/2017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7CFB94-C16B-9D4B-AB57-5BEE70C0FB26}" type="slidenum">
              <a:rPr lang="en-US" smtClean="0"/>
              <a:pPr/>
              <a:t>‹#›</a:t>
            </a:fld>
            <a:endParaRPr lang="en-US"/>
          </a:p>
        </p:txBody>
      </p:sp>
    </p:spTree>
    <p:extLst>
      <p:ext uri="{BB962C8B-B14F-4D97-AF65-F5344CB8AC3E}">
        <p14:creationId xmlns:p14="http://schemas.microsoft.com/office/powerpoint/2010/main" val="2080536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78" r:id="rId15"/>
    <p:sldLayoutId id="2147483679" r:id="rId16"/>
    <p:sldLayoutId id="2147483680" r:id="rId17"/>
    <p:sldLayoutId id="2147483681"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jp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8" Type="http://schemas.openxmlformats.org/officeDocument/2006/relationships/image" Target="../media/image33.tiff"/><Relationship Id="rId13" Type="http://schemas.openxmlformats.org/officeDocument/2006/relationships/image" Target="../media/image38.tiff"/><Relationship Id="rId18" Type="http://schemas.openxmlformats.org/officeDocument/2006/relationships/image" Target="../media/image43.tiff"/><Relationship Id="rId26" Type="http://schemas.openxmlformats.org/officeDocument/2006/relationships/image" Target="../media/image51.tiff"/><Relationship Id="rId3" Type="http://schemas.openxmlformats.org/officeDocument/2006/relationships/image" Target="../media/image3.jpg"/><Relationship Id="rId21" Type="http://schemas.openxmlformats.org/officeDocument/2006/relationships/image" Target="../media/image46.tiff"/><Relationship Id="rId34" Type="http://schemas.openxmlformats.org/officeDocument/2006/relationships/image" Target="../media/image59.tiff"/><Relationship Id="rId7" Type="http://schemas.openxmlformats.org/officeDocument/2006/relationships/image" Target="../media/image32.tiff"/><Relationship Id="rId12" Type="http://schemas.openxmlformats.org/officeDocument/2006/relationships/image" Target="../media/image37.tiff"/><Relationship Id="rId17" Type="http://schemas.openxmlformats.org/officeDocument/2006/relationships/image" Target="../media/image42.tiff"/><Relationship Id="rId25" Type="http://schemas.openxmlformats.org/officeDocument/2006/relationships/image" Target="../media/image50.tiff"/><Relationship Id="rId33" Type="http://schemas.openxmlformats.org/officeDocument/2006/relationships/image" Target="../media/image58.tiff"/><Relationship Id="rId2" Type="http://schemas.openxmlformats.org/officeDocument/2006/relationships/notesSlide" Target="../notesSlides/notesSlide9.xml"/><Relationship Id="rId16" Type="http://schemas.openxmlformats.org/officeDocument/2006/relationships/image" Target="../media/image41.tiff"/><Relationship Id="rId20" Type="http://schemas.openxmlformats.org/officeDocument/2006/relationships/image" Target="../media/image45.tiff"/><Relationship Id="rId29" Type="http://schemas.openxmlformats.org/officeDocument/2006/relationships/image" Target="../media/image54.tiff"/><Relationship Id="rId1" Type="http://schemas.openxmlformats.org/officeDocument/2006/relationships/slideLayout" Target="../slideLayouts/slideLayout16.xml"/><Relationship Id="rId6" Type="http://schemas.openxmlformats.org/officeDocument/2006/relationships/image" Target="../media/image31.tiff"/><Relationship Id="rId11" Type="http://schemas.openxmlformats.org/officeDocument/2006/relationships/image" Target="../media/image36.tiff"/><Relationship Id="rId24" Type="http://schemas.openxmlformats.org/officeDocument/2006/relationships/image" Target="../media/image49.tiff"/><Relationship Id="rId32" Type="http://schemas.openxmlformats.org/officeDocument/2006/relationships/image" Target="../media/image57.tiff"/><Relationship Id="rId5" Type="http://schemas.openxmlformats.org/officeDocument/2006/relationships/image" Target="../media/image30.tiff"/><Relationship Id="rId15" Type="http://schemas.openxmlformats.org/officeDocument/2006/relationships/image" Target="../media/image40.tiff"/><Relationship Id="rId23" Type="http://schemas.openxmlformats.org/officeDocument/2006/relationships/image" Target="../media/image48.tiff"/><Relationship Id="rId28" Type="http://schemas.openxmlformats.org/officeDocument/2006/relationships/image" Target="../media/image53.tiff"/><Relationship Id="rId10" Type="http://schemas.openxmlformats.org/officeDocument/2006/relationships/image" Target="../media/image35.tiff"/><Relationship Id="rId19" Type="http://schemas.openxmlformats.org/officeDocument/2006/relationships/image" Target="../media/image44.tiff"/><Relationship Id="rId31" Type="http://schemas.openxmlformats.org/officeDocument/2006/relationships/image" Target="../media/image56.tiff"/><Relationship Id="rId4" Type="http://schemas.openxmlformats.org/officeDocument/2006/relationships/image" Target="../media/image6.png"/><Relationship Id="rId9" Type="http://schemas.openxmlformats.org/officeDocument/2006/relationships/image" Target="../media/image34.tiff"/><Relationship Id="rId14" Type="http://schemas.openxmlformats.org/officeDocument/2006/relationships/image" Target="../media/image39.tiff"/><Relationship Id="rId22" Type="http://schemas.openxmlformats.org/officeDocument/2006/relationships/image" Target="../media/image47.tiff"/><Relationship Id="rId27" Type="http://schemas.openxmlformats.org/officeDocument/2006/relationships/image" Target="../media/image52.tiff"/><Relationship Id="rId30" Type="http://schemas.openxmlformats.org/officeDocument/2006/relationships/image" Target="../media/image55.tiff"/><Relationship Id="rId35" Type="http://schemas.openxmlformats.org/officeDocument/2006/relationships/image" Target="../media/image60.tiff"/></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hyperlink" Target="https://www.youtube.com/watch?v=WG_0uxsbdjw&amp;feature=youtu.be" TargetMode="External"/><Relationship Id="rId7"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hyperlink" Target="https://www.youtube.com/watch?v=QN1EymIEQq4&amp;feature=youtu.be" TargetMode="External"/><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65.tiff"/></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66.tiff"/><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6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6.png"/><Relationship Id="rId5" Type="http://schemas.openxmlformats.org/officeDocument/2006/relationships/image" Target="../media/image9.png"/><Relationship Id="rId10" Type="http://schemas.openxmlformats.org/officeDocument/2006/relationships/image" Target="../media/image3.jp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image" Target="../media/image3.jpg"/><Relationship Id="rId4" Type="http://schemas.openxmlformats.org/officeDocument/2006/relationships/image" Target="../media/image15.tiff"/></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8" Type="http://schemas.openxmlformats.org/officeDocument/2006/relationships/image" Target="../media/image20.emf"/><Relationship Id="rId13" Type="http://schemas.openxmlformats.org/officeDocument/2006/relationships/image" Target="../media/image25.emf"/><Relationship Id="rId3" Type="http://schemas.openxmlformats.org/officeDocument/2006/relationships/image" Target="../media/image3.jpg"/><Relationship Id="rId7" Type="http://schemas.openxmlformats.org/officeDocument/2006/relationships/image" Target="../media/image19.emf"/><Relationship Id="rId12" Type="http://schemas.openxmlformats.org/officeDocument/2006/relationships/image" Target="../media/image24.emf"/><Relationship Id="rId2" Type="http://schemas.openxmlformats.org/officeDocument/2006/relationships/notesSlide" Target="../notesSlides/notesSlide7.xml"/><Relationship Id="rId16" Type="http://schemas.openxmlformats.org/officeDocument/2006/relationships/image" Target="../media/image28.emf"/><Relationship Id="rId1" Type="http://schemas.openxmlformats.org/officeDocument/2006/relationships/slideLayout" Target="../slideLayouts/slideLayout7.xml"/><Relationship Id="rId6" Type="http://schemas.openxmlformats.org/officeDocument/2006/relationships/image" Target="../media/image18.emf"/><Relationship Id="rId11" Type="http://schemas.openxmlformats.org/officeDocument/2006/relationships/image" Target="../media/image23.emf"/><Relationship Id="rId5" Type="http://schemas.openxmlformats.org/officeDocument/2006/relationships/image" Target="../media/image17.emf"/><Relationship Id="rId15" Type="http://schemas.openxmlformats.org/officeDocument/2006/relationships/image" Target="../media/image27.emf"/><Relationship Id="rId10" Type="http://schemas.openxmlformats.org/officeDocument/2006/relationships/image" Target="../media/image22.emf"/><Relationship Id="rId4" Type="http://schemas.openxmlformats.org/officeDocument/2006/relationships/image" Target="../media/image6.png"/><Relationship Id="rId9" Type="http://schemas.openxmlformats.org/officeDocument/2006/relationships/image" Target="../media/image21.emf"/><Relationship Id="rId14" Type="http://schemas.openxmlformats.org/officeDocument/2006/relationships/image" Target="../media/image2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orida-waterways-boats-resorts-highrise-1680x950.d22383f3.jpg"/>
          <p:cNvPicPr>
            <a:picLocks noChangeAspect="1"/>
          </p:cNvPicPr>
          <p:nvPr/>
        </p:nvPicPr>
        <p:blipFill rotWithShape="1">
          <a:blip r:embed="rId3">
            <a:extLst>
              <a:ext uri="{28A0092B-C50C-407E-A947-70E740481C1C}">
                <a14:useLocalDpi xmlns:a14="http://schemas.microsoft.com/office/drawing/2010/main" val="0"/>
              </a:ext>
            </a:extLst>
          </a:blip>
          <a:srcRect b="14286"/>
          <a:stretch/>
        </p:blipFill>
        <p:spPr>
          <a:xfrm>
            <a:off x="-1" y="0"/>
            <a:ext cx="12373429" cy="5878286"/>
          </a:xfrm>
          <a:prstGeom prst="rect">
            <a:avLst/>
          </a:prstGeom>
        </p:spPr>
      </p:pic>
      <p:pic>
        <p:nvPicPr>
          <p:cNvPr id="39939" name="Picture 3"/>
          <p:cNvPicPr>
            <a:picLocks noChangeAspect="1"/>
          </p:cNvPicPr>
          <p:nvPr/>
        </p:nvPicPr>
        <p:blipFill>
          <a:blip r:embed="rId4"/>
          <a:srcRect/>
          <a:stretch>
            <a:fillRect/>
          </a:stretch>
        </p:blipFill>
        <p:spPr bwMode="auto">
          <a:xfrm>
            <a:off x="10063264" y="6069012"/>
            <a:ext cx="1987550" cy="722313"/>
          </a:xfrm>
          <a:prstGeom prst="rect">
            <a:avLst/>
          </a:prstGeom>
          <a:noFill/>
          <a:ln w="9525">
            <a:noFill/>
            <a:miter lim="800000"/>
            <a:headEnd/>
            <a:tailEnd/>
          </a:ln>
        </p:spPr>
      </p:pic>
      <p:sp>
        <p:nvSpPr>
          <p:cNvPr id="39940" name="Title 1"/>
          <p:cNvSpPr txBox="1">
            <a:spLocks/>
          </p:cNvSpPr>
          <p:nvPr/>
        </p:nvSpPr>
        <p:spPr bwMode="auto">
          <a:xfrm>
            <a:off x="3456432" y="-1"/>
            <a:ext cx="8431022" cy="1306287"/>
          </a:xfrm>
          <a:prstGeom prst="rect">
            <a:avLst/>
          </a:prstGeom>
          <a:noFill/>
          <a:ln w="9525">
            <a:noFill/>
            <a:miter lim="800000"/>
            <a:headEnd/>
            <a:tailEnd/>
          </a:ln>
        </p:spPr>
        <p:txBody>
          <a:bodyPr anchor="ctr">
            <a:prstTxWarp prst="textNoShape">
              <a:avLst/>
            </a:prstTxWarp>
          </a:bodyPr>
          <a:lstStyle/>
          <a:p>
            <a:pPr algn="r">
              <a:lnSpc>
                <a:spcPts val="3100"/>
              </a:lnSpc>
            </a:pPr>
            <a:r>
              <a:rPr lang="en-US" sz="3200" b="1" dirty="0" smtClean="0">
                <a:ea typeface="Arial" pitchFamily="-102" charset="0"/>
                <a:cs typeface="Arial" pitchFamily="-102" charset="0"/>
              </a:rPr>
              <a:t>Community Wealth Building in South Florida</a:t>
            </a:r>
          </a:p>
          <a:p>
            <a:pPr algn="r">
              <a:lnSpc>
                <a:spcPts val="3100"/>
              </a:lnSpc>
            </a:pPr>
            <a:r>
              <a:rPr lang="en-US" sz="2800" b="1" dirty="0" smtClean="0">
                <a:ea typeface="Arial" pitchFamily="-102" charset="0"/>
                <a:cs typeface="Arial" pitchFamily="-102" charset="0"/>
              </a:rPr>
              <a:t>Leveraging institutional power to </a:t>
            </a:r>
          </a:p>
          <a:p>
            <a:pPr algn="r">
              <a:lnSpc>
                <a:spcPts val="3100"/>
              </a:lnSpc>
            </a:pPr>
            <a:r>
              <a:rPr lang="en-US" sz="2800" b="1" dirty="0" smtClean="0">
                <a:ea typeface="Arial" pitchFamily="-102" charset="0"/>
                <a:cs typeface="Arial" pitchFamily="-102" charset="0"/>
              </a:rPr>
              <a:t>build community wealth</a:t>
            </a:r>
            <a:endParaRPr lang="en-US" sz="1100" b="1" dirty="0" smtClean="0">
              <a:ea typeface="Arial" pitchFamily="-102" charset="0"/>
              <a:cs typeface="Arial" pitchFamily="-102" charset="0"/>
            </a:endParaRPr>
          </a:p>
        </p:txBody>
      </p:sp>
      <p:pic>
        <p:nvPicPr>
          <p:cNvPr id="39943" name="Picture 3" descr="C:\Users\benz\Desktop\Untitled-2.png"/>
          <p:cNvPicPr>
            <a:picLocks noChangeAspect="1" noChangeArrowheads="1"/>
          </p:cNvPicPr>
          <p:nvPr/>
        </p:nvPicPr>
        <p:blipFill>
          <a:blip r:embed="rId5"/>
          <a:srcRect/>
          <a:stretch>
            <a:fillRect/>
          </a:stretch>
        </p:blipFill>
        <p:spPr bwMode="auto">
          <a:xfrm>
            <a:off x="-2133600" y="6665913"/>
            <a:ext cx="204787" cy="125412"/>
          </a:xfrm>
          <a:prstGeom prst="rect">
            <a:avLst/>
          </a:prstGeom>
          <a:noFill/>
          <a:ln w="9525">
            <a:noFill/>
            <a:miter lim="800000"/>
            <a:headEnd/>
            <a:tailEnd/>
          </a:ln>
        </p:spPr>
      </p:pic>
    </p:spTree>
    <p:extLst>
      <p:ext uri="{BB962C8B-B14F-4D97-AF65-F5344CB8AC3E}">
        <p14:creationId xmlns:p14="http://schemas.microsoft.com/office/powerpoint/2010/main" val="231711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pic>
        <p:nvPicPr>
          <p:cNvPr id="650" name="Shape 650"/>
          <p:cNvPicPr preferRelativeResize="0"/>
          <p:nvPr/>
        </p:nvPicPr>
        <p:blipFill rotWithShape="1">
          <a:blip r:embed="rId3">
            <a:alphaModFix/>
          </a:blip>
          <a:srcRect b="1048"/>
          <a:stretch/>
        </p:blipFill>
        <p:spPr>
          <a:xfrm>
            <a:off x="1672470" y="466664"/>
            <a:ext cx="8390794" cy="4797485"/>
          </a:xfrm>
          <a:prstGeom prst="rect">
            <a:avLst/>
          </a:prstGeom>
          <a:noFill/>
          <a:ln>
            <a:noFill/>
          </a:ln>
        </p:spPr>
      </p:pic>
      <p:pic>
        <p:nvPicPr>
          <p:cNvPr id="6" name="Picture 3"/>
          <p:cNvPicPr>
            <a:picLocks noChangeAspect="1"/>
          </p:cNvPicPr>
          <p:nvPr/>
        </p:nvPicPr>
        <p:blipFill>
          <a:blip r:embed="rId4"/>
          <a:srcRect/>
          <a:stretch>
            <a:fillRect/>
          </a:stretch>
        </p:blipFill>
        <p:spPr bwMode="auto">
          <a:xfrm>
            <a:off x="10063264" y="6069012"/>
            <a:ext cx="1987550" cy="722313"/>
          </a:xfrm>
          <a:prstGeom prst="rect">
            <a:avLst/>
          </a:prstGeom>
          <a:noFill/>
          <a:ln w="9525">
            <a:noFill/>
            <a:miter lim="800000"/>
            <a:headEnd/>
            <a:tailEnd/>
          </a:ln>
        </p:spPr>
      </p:pic>
      <p:grpSp>
        <p:nvGrpSpPr>
          <p:cNvPr id="8" name="Group 7"/>
          <p:cNvGrpSpPr/>
          <p:nvPr/>
        </p:nvGrpSpPr>
        <p:grpSpPr>
          <a:xfrm>
            <a:off x="0" y="5497286"/>
            <a:ext cx="12210144" cy="1378857"/>
            <a:chOff x="0" y="5497286"/>
            <a:chExt cx="12210144" cy="1378857"/>
          </a:xfrm>
        </p:grpSpPr>
        <p:pic>
          <p:nvPicPr>
            <p:cNvPr id="9" name="Picture 8" descr="florida-waterways-boats-resorts-highrise-1680x950.d22383f3.jpg"/>
            <p:cNvPicPr>
              <a:picLocks noChangeAspect="1"/>
            </p:cNvPicPr>
            <p:nvPr/>
          </p:nvPicPr>
          <p:blipFill rotWithShape="1">
            <a:blip r:embed="rId5">
              <a:extLst>
                <a:ext uri="{28A0092B-C50C-407E-A947-70E740481C1C}">
                  <a14:useLocalDpi xmlns:a14="http://schemas.microsoft.com/office/drawing/2010/main" val="0"/>
                </a:ext>
              </a:extLst>
            </a:blip>
            <a:srcRect b="79895"/>
            <a:stretch/>
          </p:blipFill>
          <p:spPr>
            <a:xfrm>
              <a:off x="0" y="5497286"/>
              <a:ext cx="12210144" cy="1378857"/>
            </a:xfrm>
            <a:prstGeom prst="rect">
              <a:avLst/>
            </a:prstGeom>
          </p:spPr>
        </p:pic>
        <p:pic>
          <p:nvPicPr>
            <p:cNvPr id="10" name="Picture 9" descr="democracycollaborative_CMYK_H2_lowres_trans_vv.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65792" y="5660572"/>
              <a:ext cx="2384064" cy="905556"/>
            </a:xfrm>
            <a:prstGeom prst="rect">
              <a:avLst/>
            </a:prstGeom>
          </p:spPr>
        </p:pic>
      </p:grpSp>
    </p:spTree>
    <p:extLst>
      <p:ext uri="{BB962C8B-B14F-4D97-AF65-F5344CB8AC3E}">
        <p14:creationId xmlns:p14="http://schemas.microsoft.com/office/powerpoint/2010/main" val="1318676900"/>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0" y="5497286"/>
            <a:ext cx="12210144" cy="1378857"/>
            <a:chOff x="0" y="5497286"/>
            <a:chExt cx="12210144" cy="1378857"/>
          </a:xfrm>
        </p:grpSpPr>
        <p:pic>
          <p:nvPicPr>
            <p:cNvPr id="40" name="Picture 39" descr="florida-waterways-boats-resorts-highrise-1680x950.d22383f3.jpg"/>
            <p:cNvPicPr>
              <a:picLocks noChangeAspect="1"/>
            </p:cNvPicPr>
            <p:nvPr/>
          </p:nvPicPr>
          <p:blipFill rotWithShape="1">
            <a:blip r:embed="rId3">
              <a:extLst>
                <a:ext uri="{28A0092B-C50C-407E-A947-70E740481C1C}">
                  <a14:useLocalDpi xmlns:a14="http://schemas.microsoft.com/office/drawing/2010/main" val="0"/>
                </a:ext>
              </a:extLst>
            </a:blip>
            <a:srcRect b="79895"/>
            <a:stretch/>
          </p:blipFill>
          <p:spPr>
            <a:xfrm>
              <a:off x="0" y="5497286"/>
              <a:ext cx="12210144" cy="1378857"/>
            </a:xfrm>
            <a:prstGeom prst="rect">
              <a:avLst/>
            </a:prstGeom>
          </p:spPr>
        </p:pic>
        <p:pic>
          <p:nvPicPr>
            <p:cNvPr id="41" name="Picture 40" descr="democracycollaborative_CMYK_H2_lowres_trans_vv.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5792" y="5660572"/>
              <a:ext cx="2384064" cy="905556"/>
            </a:xfrm>
            <a:prstGeom prst="rect">
              <a:avLst/>
            </a:prstGeom>
          </p:spPr>
        </p:pic>
      </p:grpSp>
      <p:sp>
        <p:nvSpPr>
          <p:cNvPr id="2" name="Title 1"/>
          <p:cNvSpPr>
            <a:spLocks noGrp="1"/>
          </p:cNvSpPr>
          <p:nvPr>
            <p:ph type="title"/>
          </p:nvPr>
        </p:nvSpPr>
        <p:spPr>
          <a:xfrm>
            <a:off x="838199" y="-137234"/>
            <a:ext cx="11115855" cy="811915"/>
          </a:xfrm>
        </p:spPr>
        <p:txBody>
          <a:bodyPr>
            <a:normAutofit/>
          </a:bodyPr>
          <a:lstStyle/>
          <a:p>
            <a:r>
              <a:rPr lang="en-US" sz="3400" b="1" dirty="0" smtClean="0">
                <a:solidFill>
                  <a:srgbClr val="2F5597"/>
                </a:solidFill>
              </a:rPr>
              <a:t>Healthcare Anchor Network participants</a:t>
            </a:r>
            <a:endParaRPr lang="en-US" sz="3400" b="1" dirty="0">
              <a:solidFill>
                <a:srgbClr val="2F5597"/>
              </a:solidFill>
            </a:endParaRPr>
          </a:p>
        </p:txBody>
      </p:sp>
      <p:pic>
        <p:nvPicPr>
          <p:cNvPr id="4" name="Picture 3"/>
          <p:cNvPicPr>
            <a:picLocks noChangeAspect="1"/>
          </p:cNvPicPr>
          <p:nvPr/>
        </p:nvPicPr>
        <p:blipFill>
          <a:blip r:embed="rId5"/>
          <a:stretch>
            <a:fillRect/>
          </a:stretch>
        </p:blipFill>
        <p:spPr>
          <a:xfrm>
            <a:off x="291260" y="805343"/>
            <a:ext cx="2059675" cy="366925"/>
          </a:xfrm>
          <a:prstGeom prst="rect">
            <a:avLst/>
          </a:prstGeom>
        </p:spPr>
      </p:pic>
      <p:pic>
        <p:nvPicPr>
          <p:cNvPr id="5" name="Picture 4"/>
          <p:cNvPicPr>
            <a:picLocks noChangeAspect="1"/>
          </p:cNvPicPr>
          <p:nvPr/>
        </p:nvPicPr>
        <p:blipFill>
          <a:blip r:embed="rId6"/>
          <a:stretch>
            <a:fillRect/>
          </a:stretch>
        </p:blipFill>
        <p:spPr>
          <a:xfrm>
            <a:off x="2393159" y="742713"/>
            <a:ext cx="2910428" cy="509168"/>
          </a:xfrm>
          <a:prstGeom prst="rect">
            <a:avLst/>
          </a:prstGeom>
        </p:spPr>
      </p:pic>
      <p:pic>
        <p:nvPicPr>
          <p:cNvPr id="6" name="Picture 5"/>
          <p:cNvPicPr>
            <a:picLocks noChangeAspect="1"/>
          </p:cNvPicPr>
          <p:nvPr/>
        </p:nvPicPr>
        <p:blipFill>
          <a:blip r:embed="rId7"/>
          <a:stretch>
            <a:fillRect/>
          </a:stretch>
        </p:blipFill>
        <p:spPr>
          <a:xfrm>
            <a:off x="5363257" y="805343"/>
            <a:ext cx="1680116" cy="386427"/>
          </a:xfrm>
          <a:prstGeom prst="rect">
            <a:avLst/>
          </a:prstGeom>
        </p:spPr>
      </p:pic>
      <p:pic>
        <p:nvPicPr>
          <p:cNvPr id="7" name="Picture 6"/>
          <p:cNvPicPr>
            <a:picLocks noChangeAspect="1"/>
          </p:cNvPicPr>
          <p:nvPr/>
        </p:nvPicPr>
        <p:blipFill>
          <a:blip r:embed="rId8"/>
          <a:stretch>
            <a:fillRect/>
          </a:stretch>
        </p:blipFill>
        <p:spPr>
          <a:xfrm>
            <a:off x="7447871" y="674680"/>
            <a:ext cx="1735389" cy="622997"/>
          </a:xfrm>
          <a:prstGeom prst="rect">
            <a:avLst/>
          </a:prstGeom>
        </p:spPr>
      </p:pic>
      <p:pic>
        <p:nvPicPr>
          <p:cNvPr id="8" name="Picture 7"/>
          <p:cNvPicPr>
            <a:picLocks noChangeAspect="1"/>
          </p:cNvPicPr>
          <p:nvPr/>
        </p:nvPicPr>
        <p:blipFill>
          <a:blip r:embed="rId9"/>
          <a:stretch>
            <a:fillRect/>
          </a:stretch>
        </p:blipFill>
        <p:spPr>
          <a:xfrm>
            <a:off x="9413156" y="674681"/>
            <a:ext cx="2602171" cy="709183"/>
          </a:xfrm>
          <a:prstGeom prst="rect">
            <a:avLst/>
          </a:prstGeom>
        </p:spPr>
      </p:pic>
      <p:pic>
        <p:nvPicPr>
          <p:cNvPr id="9" name="Picture 8"/>
          <p:cNvPicPr>
            <a:picLocks noChangeAspect="1"/>
          </p:cNvPicPr>
          <p:nvPr/>
        </p:nvPicPr>
        <p:blipFill>
          <a:blip r:embed="rId10"/>
          <a:stretch>
            <a:fillRect/>
          </a:stretch>
        </p:blipFill>
        <p:spPr>
          <a:xfrm>
            <a:off x="291261" y="1398404"/>
            <a:ext cx="2036339" cy="671991"/>
          </a:xfrm>
          <a:prstGeom prst="rect">
            <a:avLst/>
          </a:prstGeom>
        </p:spPr>
      </p:pic>
      <p:pic>
        <p:nvPicPr>
          <p:cNvPr id="10" name="Picture 9"/>
          <p:cNvPicPr>
            <a:picLocks noChangeAspect="1"/>
          </p:cNvPicPr>
          <p:nvPr/>
        </p:nvPicPr>
        <p:blipFill>
          <a:blip r:embed="rId11"/>
          <a:stretch>
            <a:fillRect/>
          </a:stretch>
        </p:blipFill>
        <p:spPr>
          <a:xfrm>
            <a:off x="2651164" y="1610204"/>
            <a:ext cx="1987993" cy="304163"/>
          </a:xfrm>
          <a:prstGeom prst="rect">
            <a:avLst/>
          </a:prstGeom>
        </p:spPr>
      </p:pic>
      <p:pic>
        <p:nvPicPr>
          <p:cNvPr id="11" name="Picture 10"/>
          <p:cNvPicPr>
            <a:picLocks noChangeAspect="1"/>
          </p:cNvPicPr>
          <p:nvPr/>
        </p:nvPicPr>
        <p:blipFill>
          <a:blip r:embed="rId12"/>
          <a:stretch>
            <a:fillRect/>
          </a:stretch>
        </p:blipFill>
        <p:spPr>
          <a:xfrm>
            <a:off x="5124533" y="1610204"/>
            <a:ext cx="1962651" cy="347820"/>
          </a:xfrm>
          <a:prstGeom prst="rect">
            <a:avLst/>
          </a:prstGeom>
        </p:spPr>
      </p:pic>
      <p:pic>
        <p:nvPicPr>
          <p:cNvPr id="12" name="Picture 11"/>
          <p:cNvPicPr>
            <a:picLocks noChangeAspect="1"/>
          </p:cNvPicPr>
          <p:nvPr/>
        </p:nvPicPr>
        <p:blipFill>
          <a:blip r:embed="rId13"/>
          <a:stretch>
            <a:fillRect/>
          </a:stretch>
        </p:blipFill>
        <p:spPr>
          <a:xfrm>
            <a:off x="7243791" y="1671075"/>
            <a:ext cx="2585803" cy="244515"/>
          </a:xfrm>
          <a:prstGeom prst="rect">
            <a:avLst/>
          </a:prstGeom>
        </p:spPr>
      </p:pic>
      <p:pic>
        <p:nvPicPr>
          <p:cNvPr id="13" name="Picture 12"/>
          <p:cNvPicPr>
            <a:picLocks noChangeAspect="1"/>
          </p:cNvPicPr>
          <p:nvPr/>
        </p:nvPicPr>
        <p:blipFill>
          <a:blip r:embed="rId14"/>
          <a:stretch>
            <a:fillRect/>
          </a:stretch>
        </p:blipFill>
        <p:spPr>
          <a:xfrm>
            <a:off x="9998976" y="1610204"/>
            <a:ext cx="2193024" cy="409186"/>
          </a:xfrm>
          <a:prstGeom prst="rect">
            <a:avLst/>
          </a:prstGeom>
        </p:spPr>
      </p:pic>
      <p:pic>
        <p:nvPicPr>
          <p:cNvPr id="14" name="Picture 13"/>
          <p:cNvPicPr>
            <a:picLocks noChangeAspect="1"/>
          </p:cNvPicPr>
          <p:nvPr/>
        </p:nvPicPr>
        <p:blipFill>
          <a:blip r:embed="rId15"/>
          <a:stretch>
            <a:fillRect/>
          </a:stretch>
        </p:blipFill>
        <p:spPr>
          <a:xfrm>
            <a:off x="114621" y="1941564"/>
            <a:ext cx="2430988" cy="1117291"/>
          </a:xfrm>
          <a:prstGeom prst="rect">
            <a:avLst/>
          </a:prstGeom>
        </p:spPr>
      </p:pic>
      <p:pic>
        <p:nvPicPr>
          <p:cNvPr id="15" name="Picture 14"/>
          <p:cNvPicPr>
            <a:picLocks noChangeAspect="1"/>
          </p:cNvPicPr>
          <p:nvPr/>
        </p:nvPicPr>
        <p:blipFill>
          <a:blip r:embed="rId16"/>
          <a:stretch>
            <a:fillRect/>
          </a:stretch>
        </p:blipFill>
        <p:spPr>
          <a:xfrm>
            <a:off x="2575544" y="2296542"/>
            <a:ext cx="2062099" cy="421600"/>
          </a:xfrm>
          <a:prstGeom prst="rect">
            <a:avLst/>
          </a:prstGeom>
        </p:spPr>
      </p:pic>
      <p:pic>
        <p:nvPicPr>
          <p:cNvPr id="16" name="Picture 15"/>
          <p:cNvPicPr>
            <a:picLocks noChangeAspect="1"/>
          </p:cNvPicPr>
          <p:nvPr/>
        </p:nvPicPr>
        <p:blipFill>
          <a:blip r:embed="rId17"/>
          <a:stretch>
            <a:fillRect/>
          </a:stretch>
        </p:blipFill>
        <p:spPr>
          <a:xfrm>
            <a:off x="5049413" y="2317546"/>
            <a:ext cx="1987656" cy="401018"/>
          </a:xfrm>
          <a:prstGeom prst="rect">
            <a:avLst/>
          </a:prstGeom>
        </p:spPr>
      </p:pic>
      <p:pic>
        <p:nvPicPr>
          <p:cNvPr id="17" name="Picture 16"/>
          <p:cNvPicPr>
            <a:picLocks noChangeAspect="1"/>
          </p:cNvPicPr>
          <p:nvPr/>
        </p:nvPicPr>
        <p:blipFill>
          <a:blip r:embed="rId18"/>
          <a:stretch>
            <a:fillRect/>
          </a:stretch>
        </p:blipFill>
        <p:spPr>
          <a:xfrm>
            <a:off x="7364599" y="2164983"/>
            <a:ext cx="2241213" cy="750406"/>
          </a:xfrm>
          <a:prstGeom prst="rect">
            <a:avLst/>
          </a:prstGeom>
        </p:spPr>
      </p:pic>
      <p:pic>
        <p:nvPicPr>
          <p:cNvPr id="18" name="Picture 17"/>
          <p:cNvPicPr>
            <a:picLocks noChangeAspect="1"/>
          </p:cNvPicPr>
          <p:nvPr/>
        </p:nvPicPr>
        <p:blipFill>
          <a:blip r:embed="rId19"/>
          <a:stretch>
            <a:fillRect/>
          </a:stretch>
        </p:blipFill>
        <p:spPr>
          <a:xfrm>
            <a:off x="9942766" y="2199846"/>
            <a:ext cx="1963900" cy="587691"/>
          </a:xfrm>
          <a:prstGeom prst="rect">
            <a:avLst/>
          </a:prstGeom>
        </p:spPr>
      </p:pic>
      <p:pic>
        <p:nvPicPr>
          <p:cNvPr id="19" name="Picture 18"/>
          <p:cNvPicPr>
            <a:picLocks noChangeAspect="1"/>
          </p:cNvPicPr>
          <p:nvPr/>
        </p:nvPicPr>
        <p:blipFill>
          <a:blip r:embed="rId20"/>
          <a:stretch>
            <a:fillRect/>
          </a:stretch>
        </p:blipFill>
        <p:spPr>
          <a:xfrm>
            <a:off x="291260" y="2810269"/>
            <a:ext cx="2115371" cy="550327"/>
          </a:xfrm>
          <a:prstGeom prst="rect">
            <a:avLst/>
          </a:prstGeom>
        </p:spPr>
      </p:pic>
      <p:pic>
        <p:nvPicPr>
          <p:cNvPr id="20" name="Picture 19"/>
          <p:cNvPicPr>
            <a:picLocks noChangeAspect="1"/>
          </p:cNvPicPr>
          <p:nvPr/>
        </p:nvPicPr>
        <p:blipFill>
          <a:blip r:embed="rId21"/>
          <a:stretch>
            <a:fillRect/>
          </a:stretch>
        </p:blipFill>
        <p:spPr>
          <a:xfrm>
            <a:off x="2626645" y="2985335"/>
            <a:ext cx="2218412" cy="362983"/>
          </a:xfrm>
          <a:prstGeom prst="rect">
            <a:avLst/>
          </a:prstGeom>
        </p:spPr>
      </p:pic>
      <p:pic>
        <p:nvPicPr>
          <p:cNvPr id="21" name="Picture 20"/>
          <p:cNvPicPr>
            <a:picLocks noChangeAspect="1"/>
          </p:cNvPicPr>
          <p:nvPr/>
        </p:nvPicPr>
        <p:blipFill>
          <a:blip r:embed="rId22"/>
          <a:stretch>
            <a:fillRect/>
          </a:stretch>
        </p:blipFill>
        <p:spPr>
          <a:xfrm>
            <a:off x="5120892" y="2877793"/>
            <a:ext cx="2095435" cy="551010"/>
          </a:xfrm>
          <a:prstGeom prst="rect">
            <a:avLst/>
          </a:prstGeom>
        </p:spPr>
      </p:pic>
      <p:pic>
        <p:nvPicPr>
          <p:cNvPr id="22" name="Picture 21"/>
          <p:cNvPicPr>
            <a:picLocks noChangeAspect="1"/>
          </p:cNvPicPr>
          <p:nvPr/>
        </p:nvPicPr>
        <p:blipFill>
          <a:blip r:embed="rId23"/>
          <a:stretch>
            <a:fillRect/>
          </a:stretch>
        </p:blipFill>
        <p:spPr>
          <a:xfrm>
            <a:off x="7575223" y="2818405"/>
            <a:ext cx="1736468" cy="690135"/>
          </a:xfrm>
          <a:prstGeom prst="rect">
            <a:avLst/>
          </a:prstGeom>
        </p:spPr>
      </p:pic>
      <p:pic>
        <p:nvPicPr>
          <p:cNvPr id="23" name="Picture 22"/>
          <p:cNvPicPr>
            <a:picLocks noChangeAspect="1"/>
          </p:cNvPicPr>
          <p:nvPr/>
        </p:nvPicPr>
        <p:blipFill>
          <a:blip r:embed="rId24"/>
          <a:stretch>
            <a:fillRect/>
          </a:stretch>
        </p:blipFill>
        <p:spPr>
          <a:xfrm>
            <a:off x="246747" y="3758505"/>
            <a:ext cx="2036336" cy="220849"/>
          </a:xfrm>
          <a:prstGeom prst="rect">
            <a:avLst/>
          </a:prstGeom>
        </p:spPr>
      </p:pic>
      <p:pic>
        <p:nvPicPr>
          <p:cNvPr id="24" name="Picture 23"/>
          <p:cNvPicPr>
            <a:picLocks noChangeAspect="1"/>
          </p:cNvPicPr>
          <p:nvPr/>
        </p:nvPicPr>
        <p:blipFill>
          <a:blip r:embed="rId25"/>
          <a:stretch>
            <a:fillRect/>
          </a:stretch>
        </p:blipFill>
        <p:spPr>
          <a:xfrm>
            <a:off x="2494472" y="3477344"/>
            <a:ext cx="2141539" cy="798089"/>
          </a:xfrm>
          <a:prstGeom prst="rect">
            <a:avLst/>
          </a:prstGeom>
        </p:spPr>
      </p:pic>
      <p:pic>
        <p:nvPicPr>
          <p:cNvPr id="25" name="Picture 24"/>
          <p:cNvPicPr>
            <a:picLocks noChangeAspect="1"/>
          </p:cNvPicPr>
          <p:nvPr/>
        </p:nvPicPr>
        <p:blipFill>
          <a:blip r:embed="rId26"/>
          <a:stretch>
            <a:fillRect/>
          </a:stretch>
        </p:blipFill>
        <p:spPr>
          <a:xfrm>
            <a:off x="4931496" y="3728809"/>
            <a:ext cx="2340971" cy="305262"/>
          </a:xfrm>
          <a:prstGeom prst="rect">
            <a:avLst/>
          </a:prstGeom>
        </p:spPr>
      </p:pic>
      <p:pic>
        <p:nvPicPr>
          <p:cNvPr id="26" name="Picture 25"/>
          <p:cNvPicPr>
            <a:picLocks noChangeAspect="1"/>
          </p:cNvPicPr>
          <p:nvPr/>
        </p:nvPicPr>
        <p:blipFill>
          <a:blip r:embed="rId27"/>
          <a:stretch>
            <a:fillRect/>
          </a:stretch>
        </p:blipFill>
        <p:spPr>
          <a:xfrm>
            <a:off x="7547854" y="3523683"/>
            <a:ext cx="2071665" cy="570231"/>
          </a:xfrm>
          <a:prstGeom prst="rect">
            <a:avLst/>
          </a:prstGeom>
        </p:spPr>
      </p:pic>
      <p:pic>
        <p:nvPicPr>
          <p:cNvPr id="27" name="Picture 26"/>
          <p:cNvPicPr>
            <a:picLocks noChangeAspect="1"/>
          </p:cNvPicPr>
          <p:nvPr/>
        </p:nvPicPr>
        <p:blipFill>
          <a:blip r:embed="rId28"/>
          <a:stretch>
            <a:fillRect/>
          </a:stretch>
        </p:blipFill>
        <p:spPr>
          <a:xfrm>
            <a:off x="152215" y="4368829"/>
            <a:ext cx="2424720" cy="389335"/>
          </a:xfrm>
          <a:prstGeom prst="rect">
            <a:avLst/>
          </a:prstGeom>
        </p:spPr>
      </p:pic>
      <p:pic>
        <p:nvPicPr>
          <p:cNvPr id="28" name="Picture 27"/>
          <p:cNvPicPr>
            <a:picLocks noChangeAspect="1"/>
          </p:cNvPicPr>
          <p:nvPr/>
        </p:nvPicPr>
        <p:blipFill>
          <a:blip r:embed="rId29"/>
          <a:stretch>
            <a:fillRect/>
          </a:stretch>
        </p:blipFill>
        <p:spPr>
          <a:xfrm>
            <a:off x="2956018" y="4381122"/>
            <a:ext cx="2030165" cy="334977"/>
          </a:xfrm>
          <a:prstGeom prst="rect">
            <a:avLst/>
          </a:prstGeom>
        </p:spPr>
      </p:pic>
      <p:pic>
        <p:nvPicPr>
          <p:cNvPr id="29" name="Picture 28"/>
          <p:cNvPicPr>
            <a:picLocks noChangeAspect="1"/>
          </p:cNvPicPr>
          <p:nvPr/>
        </p:nvPicPr>
        <p:blipFill>
          <a:blip r:embed="rId30"/>
          <a:stretch>
            <a:fillRect/>
          </a:stretch>
        </p:blipFill>
        <p:spPr>
          <a:xfrm>
            <a:off x="10009446" y="2804063"/>
            <a:ext cx="1571241" cy="1034774"/>
          </a:xfrm>
          <a:prstGeom prst="rect">
            <a:avLst/>
          </a:prstGeom>
        </p:spPr>
      </p:pic>
      <p:pic>
        <p:nvPicPr>
          <p:cNvPr id="30" name="Picture 29"/>
          <p:cNvPicPr>
            <a:picLocks noChangeAspect="1"/>
          </p:cNvPicPr>
          <p:nvPr/>
        </p:nvPicPr>
        <p:blipFill>
          <a:blip r:embed="rId31"/>
          <a:stretch>
            <a:fillRect/>
          </a:stretch>
        </p:blipFill>
        <p:spPr>
          <a:xfrm>
            <a:off x="5169431" y="4188525"/>
            <a:ext cx="1850959" cy="742697"/>
          </a:xfrm>
          <a:prstGeom prst="rect">
            <a:avLst/>
          </a:prstGeom>
        </p:spPr>
      </p:pic>
      <p:pic>
        <p:nvPicPr>
          <p:cNvPr id="31" name="Picture 30"/>
          <p:cNvPicPr>
            <a:picLocks noChangeAspect="1"/>
          </p:cNvPicPr>
          <p:nvPr/>
        </p:nvPicPr>
        <p:blipFill>
          <a:blip r:embed="rId32"/>
          <a:stretch>
            <a:fillRect/>
          </a:stretch>
        </p:blipFill>
        <p:spPr>
          <a:xfrm>
            <a:off x="7498493" y="4302463"/>
            <a:ext cx="2110007" cy="458927"/>
          </a:xfrm>
          <a:prstGeom prst="rect">
            <a:avLst/>
          </a:prstGeom>
        </p:spPr>
      </p:pic>
      <p:pic>
        <p:nvPicPr>
          <p:cNvPr id="32" name="Picture 31"/>
          <p:cNvPicPr>
            <a:picLocks noChangeAspect="1"/>
          </p:cNvPicPr>
          <p:nvPr/>
        </p:nvPicPr>
        <p:blipFill>
          <a:blip r:embed="rId33"/>
          <a:stretch>
            <a:fillRect/>
          </a:stretch>
        </p:blipFill>
        <p:spPr>
          <a:xfrm>
            <a:off x="10091915" y="4189506"/>
            <a:ext cx="1490428" cy="680303"/>
          </a:xfrm>
          <a:prstGeom prst="rect">
            <a:avLst/>
          </a:prstGeom>
        </p:spPr>
      </p:pic>
      <p:pic>
        <p:nvPicPr>
          <p:cNvPr id="34" name="Picture 33"/>
          <p:cNvPicPr>
            <a:picLocks noChangeAspect="1"/>
          </p:cNvPicPr>
          <p:nvPr/>
        </p:nvPicPr>
        <p:blipFill>
          <a:blip r:embed="rId34"/>
          <a:stretch>
            <a:fillRect/>
          </a:stretch>
        </p:blipFill>
        <p:spPr>
          <a:xfrm>
            <a:off x="6037168" y="5111055"/>
            <a:ext cx="2395133" cy="403923"/>
          </a:xfrm>
          <a:prstGeom prst="rect">
            <a:avLst/>
          </a:prstGeom>
        </p:spPr>
      </p:pic>
      <p:sp>
        <p:nvSpPr>
          <p:cNvPr id="35" name="Rectangle 34"/>
          <p:cNvSpPr/>
          <p:nvPr/>
        </p:nvSpPr>
        <p:spPr>
          <a:xfrm flipH="1">
            <a:off x="8686800" y="128160"/>
            <a:ext cx="3291840" cy="481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35"/>
          <a:stretch>
            <a:fillRect/>
          </a:stretch>
        </p:blipFill>
        <p:spPr>
          <a:xfrm>
            <a:off x="3672187" y="4920536"/>
            <a:ext cx="2286900" cy="686070"/>
          </a:xfrm>
          <a:prstGeom prst="rect">
            <a:avLst/>
          </a:prstGeom>
        </p:spPr>
      </p:pic>
    </p:spTree>
    <p:extLst>
      <p:ext uri="{BB962C8B-B14F-4D97-AF65-F5344CB8AC3E}">
        <p14:creationId xmlns:p14="http://schemas.microsoft.com/office/powerpoint/2010/main" val="5464901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294967295"/>
          </p:nvPr>
        </p:nvSpPr>
        <p:spPr>
          <a:xfrm>
            <a:off x="914400" y="233118"/>
            <a:ext cx="11277600" cy="789140"/>
          </a:xfrm>
          <a:prstGeom prst="rect">
            <a:avLst/>
          </a:prstGeom>
          <a:noFill/>
        </p:spPr>
        <p:txBody>
          <a:bodyPr>
            <a:normAutofit/>
          </a:bodyPr>
          <a:lstStyle/>
          <a:p>
            <a:pPr marL="0" indent="0">
              <a:buNone/>
            </a:pPr>
            <a:r>
              <a:rPr lang="en-US" sz="4000" b="1" dirty="0" smtClean="0">
                <a:solidFill>
                  <a:srgbClr val="2F5597"/>
                </a:solidFill>
              </a:rPr>
              <a:t>Network Scale</a:t>
            </a:r>
            <a:endParaRPr lang="en-US" sz="4000" b="1" dirty="0">
              <a:solidFill>
                <a:srgbClr val="2F5597"/>
              </a:solidFill>
            </a:endParaRPr>
          </a:p>
        </p:txBody>
      </p:sp>
      <p:sp>
        <p:nvSpPr>
          <p:cNvPr id="3" name="TextBox 2"/>
          <p:cNvSpPr txBox="1"/>
          <p:nvPr/>
        </p:nvSpPr>
        <p:spPr>
          <a:xfrm>
            <a:off x="447555" y="1113727"/>
            <a:ext cx="4853315" cy="4154983"/>
          </a:xfrm>
          <a:prstGeom prst="rect">
            <a:avLst/>
          </a:prstGeom>
          <a:noFill/>
        </p:spPr>
        <p:txBody>
          <a:bodyPr wrap="square" rtlCol="0">
            <a:spAutoFit/>
          </a:bodyPr>
          <a:lstStyle/>
          <a:p>
            <a:pPr marL="342900" indent="-342900">
              <a:buFont typeface="Arial" charset="0"/>
              <a:buChar char="•"/>
            </a:pPr>
            <a:r>
              <a:rPr lang="en-US" sz="2400" dirty="0" smtClean="0">
                <a:latin typeface="Helvetica Neue Thin" charset="0"/>
                <a:ea typeface="Helvetica Neue Thin" charset="0"/>
                <a:cs typeface="Helvetica Neue Thin" charset="0"/>
              </a:rPr>
              <a:t>More than 30 health systems represented in the Network; representing more than</a:t>
            </a:r>
          </a:p>
          <a:p>
            <a:pPr marL="342900" indent="-342900">
              <a:buFont typeface="Arial" charset="0"/>
              <a:buChar char="•"/>
            </a:pPr>
            <a:r>
              <a:rPr lang="en-US" sz="2400" b="1" dirty="0" smtClean="0">
                <a:latin typeface="Helvetica Neue Thin" charset="0"/>
                <a:ea typeface="Helvetica Neue Thin" charset="0"/>
                <a:cs typeface="Helvetica Neue Thin" charset="0"/>
              </a:rPr>
              <a:t>500 hospitals</a:t>
            </a:r>
            <a:r>
              <a:rPr lang="en-US" sz="2400" dirty="0" smtClean="0">
                <a:latin typeface="Helvetica Neue Thin" charset="0"/>
                <a:ea typeface="Helvetica Neue Thin" charset="0"/>
                <a:cs typeface="Helvetica Neue Thin" charset="0"/>
              </a:rPr>
              <a:t>, approximately 1/10</a:t>
            </a:r>
            <a:r>
              <a:rPr lang="en-US" sz="2400" baseline="30000" dirty="0" smtClean="0">
                <a:latin typeface="Helvetica Neue Thin" charset="0"/>
                <a:ea typeface="Helvetica Neue Thin" charset="0"/>
                <a:cs typeface="Helvetica Neue Thin" charset="0"/>
              </a:rPr>
              <a:t>th</a:t>
            </a:r>
            <a:r>
              <a:rPr lang="en-US" sz="2400" dirty="0" smtClean="0">
                <a:latin typeface="Helvetica Neue Thin" charset="0"/>
                <a:ea typeface="Helvetica Neue Thin" charset="0"/>
                <a:cs typeface="Helvetica Neue Thin" charset="0"/>
              </a:rPr>
              <a:t> of the national total.</a:t>
            </a:r>
          </a:p>
          <a:p>
            <a:pPr marL="342900" indent="-342900">
              <a:buFont typeface="Arial" charset="0"/>
              <a:buChar char="•"/>
            </a:pPr>
            <a:endParaRPr lang="en-US" sz="2400" dirty="0" smtClean="0">
              <a:latin typeface="Helvetica Neue Thin" charset="0"/>
              <a:ea typeface="Helvetica Neue Thin" charset="0"/>
              <a:cs typeface="Helvetica Neue Thin" charset="0"/>
            </a:endParaRPr>
          </a:p>
          <a:p>
            <a:pPr marL="342900" indent="-342900">
              <a:buFont typeface="Arial" charset="0"/>
              <a:buChar char="•"/>
            </a:pPr>
            <a:r>
              <a:rPr lang="en-US" sz="2400" dirty="0" smtClean="0">
                <a:latin typeface="Helvetica Neue Thin" charset="0"/>
                <a:ea typeface="Helvetica Neue Thin" charset="0"/>
                <a:cs typeface="Helvetica Neue Thin" charset="0"/>
              </a:rPr>
              <a:t>Together, members employ more than </a:t>
            </a:r>
            <a:r>
              <a:rPr lang="en-US" sz="2400" b="1" dirty="0" smtClean="0">
                <a:latin typeface="Helvetica Neue Thin" charset="0"/>
                <a:ea typeface="Helvetica Neue Thin" charset="0"/>
                <a:cs typeface="Helvetica Neue Thin" charset="0"/>
              </a:rPr>
              <a:t>1 million people</a:t>
            </a:r>
            <a:r>
              <a:rPr lang="en-US" sz="2400" dirty="0" smtClean="0">
                <a:latin typeface="Helvetica Neue Thin" charset="0"/>
                <a:ea typeface="Helvetica Neue Thin" charset="0"/>
                <a:cs typeface="Helvetica Neue Thin" charset="0"/>
              </a:rPr>
              <a:t>,</a:t>
            </a:r>
            <a:r>
              <a:rPr lang="en-US" sz="2400" b="1" dirty="0" smtClean="0">
                <a:latin typeface="Helvetica Neue Thin" charset="0"/>
                <a:ea typeface="Helvetica Neue Thin" charset="0"/>
                <a:cs typeface="Helvetica Neue Thin" charset="0"/>
              </a:rPr>
              <a:t> </a:t>
            </a:r>
            <a:r>
              <a:rPr lang="en-US" sz="2400" dirty="0" smtClean="0">
                <a:latin typeface="Helvetica Neue Thin" charset="0"/>
                <a:ea typeface="Helvetica Neue Thin" charset="0"/>
                <a:cs typeface="Helvetica Neue Thin" charset="0"/>
              </a:rPr>
              <a:t>purchase over </a:t>
            </a:r>
            <a:r>
              <a:rPr lang="en-US" sz="2400" b="1" dirty="0" smtClean="0">
                <a:latin typeface="Helvetica Neue Thin" charset="0"/>
                <a:ea typeface="Helvetica Neue Thin" charset="0"/>
                <a:cs typeface="Helvetica Neue Thin" charset="0"/>
              </a:rPr>
              <a:t>$50 billion </a:t>
            </a:r>
            <a:r>
              <a:rPr lang="en-US" sz="2400" dirty="0" smtClean="0">
                <a:latin typeface="Helvetica Neue Thin" charset="0"/>
                <a:ea typeface="Helvetica Neue Thin" charset="0"/>
                <a:cs typeface="Helvetica Neue Thin" charset="0"/>
              </a:rPr>
              <a:t>annually, and have over </a:t>
            </a:r>
            <a:r>
              <a:rPr lang="en-US" sz="2400" b="1" dirty="0" smtClean="0">
                <a:latin typeface="Helvetica Neue Thin" charset="0"/>
                <a:ea typeface="Helvetica Neue Thin" charset="0"/>
                <a:cs typeface="Helvetica Neue Thin" charset="0"/>
              </a:rPr>
              <a:t>$150 billion</a:t>
            </a:r>
            <a:r>
              <a:rPr lang="en-US" sz="2400" dirty="0" smtClean="0">
                <a:latin typeface="Helvetica Neue Thin" charset="0"/>
                <a:ea typeface="Helvetica Neue Thin" charset="0"/>
                <a:cs typeface="Helvetica Neue Thin" charset="0"/>
              </a:rPr>
              <a:t> in investment assets.</a:t>
            </a:r>
            <a:endParaRPr lang="en-US" sz="2400" dirty="0">
              <a:latin typeface="Helvetica Neue Thin" charset="0"/>
              <a:ea typeface="Helvetica Neue Thin" charset="0"/>
              <a:cs typeface="Helvetica Neue Thin"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8901" y="1345222"/>
            <a:ext cx="6543676" cy="3091887"/>
          </a:xfrm>
          <a:prstGeom prst="rect">
            <a:avLst/>
          </a:prstGeom>
        </p:spPr>
      </p:pic>
      <p:sp>
        <p:nvSpPr>
          <p:cNvPr id="5" name="Rectangle 4"/>
          <p:cNvSpPr/>
          <p:nvPr/>
        </p:nvSpPr>
        <p:spPr>
          <a:xfrm flipH="1">
            <a:off x="8686800" y="146303"/>
            <a:ext cx="3291840" cy="481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0" y="5497286"/>
            <a:ext cx="12210144" cy="1378857"/>
            <a:chOff x="0" y="5497286"/>
            <a:chExt cx="12210144" cy="1378857"/>
          </a:xfrm>
        </p:grpSpPr>
        <p:pic>
          <p:nvPicPr>
            <p:cNvPr id="11" name="Picture 10" descr="florida-waterways-boats-resorts-highrise-1680x950.d22383f3.jpg"/>
            <p:cNvPicPr>
              <a:picLocks noChangeAspect="1"/>
            </p:cNvPicPr>
            <p:nvPr/>
          </p:nvPicPr>
          <p:blipFill rotWithShape="1">
            <a:blip r:embed="rId4">
              <a:extLst>
                <a:ext uri="{28A0092B-C50C-407E-A947-70E740481C1C}">
                  <a14:useLocalDpi xmlns:a14="http://schemas.microsoft.com/office/drawing/2010/main" val="0"/>
                </a:ext>
              </a:extLst>
            </a:blip>
            <a:srcRect b="79895"/>
            <a:stretch/>
          </p:blipFill>
          <p:spPr>
            <a:xfrm>
              <a:off x="0" y="5497286"/>
              <a:ext cx="12210144" cy="1378857"/>
            </a:xfrm>
            <a:prstGeom prst="rect">
              <a:avLst/>
            </a:prstGeom>
          </p:spPr>
        </p:pic>
        <p:pic>
          <p:nvPicPr>
            <p:cNvPr id="12" name="Picture 11" descr="democracycollaborative_CMYK_H2_lowres_trans_vv.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5792" y="5660572"/>
              <a:ext cx="2384064" cy="905556"/>
            </a:xfrm>
            <a:prstGeom prst="rect">
              <a:avLst/>
            </a:prstGeom>
          </p:spPr>
        </p:pic>
      </p:grpSp>
    </p:spTree>
    <p:extLst>
      <p:ext uri="{BB962C8B-B14F-4D97-AF65-F5344CB8AC3E}">
        <p14:creationId xmlns:p14="http://schemas.microsoft.com/office/powerpoint/2010/main" val="18939323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7" name="Rectangle 6"/>
          <p:cNvSpPr/>
          <p:nvPr/>
        </p:nvSpPr>
        <p:spPr>
          <a:xfrm flipH="1">
            <a:off x="8686800" y="146303"/>
            <a:ext cx="3291840" cy="481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 name="Shape 307">
            <a:hlinkClick r:id="rId3"/>
          </p:cNvPr>
          <p:cNvPicPr preferRelativeResize="0"/>
          <p:nvPr/>
        </p:nvPicPr>
        <p:blipFill rotWithShape="1">
          <a:blip r:embed="rId4">
            <a:alphaModFix/>
          </a:blip>
          <a:srcRect l="1332" b="734"/>
          <a:stretch/>
        </p:blipFill>
        <p:spPr>
          <a:xfrm>
            <a:off x="4516077" y="1268582"/>
            <a:ext cx="3159846" cy="4095227"/>
          </a:xfrm>
          <a:prstGeom prst="rect">
            <a:avLst/>
          </a:prstGeom>
          <a:noFill/>
          <a:ln>
            <a:noFill/>
          </a:ln>
        </p:spPr>
      </p:pic>
      <p:pic>
        <p:nvPicPr>
          <p:cNvPr id="308" name="Shape 308"/>
          <p:cNvPicPr preferRelativeResize="0"/>
          <p:nvPr/>
        </p:nvPicPr>
        <p:blipFill rotWithShape="1">
          <a:blip r:embed="rId5">
            <a:alphaModFix/>
          </a:blip>
          <a:srcRect l="634" b="497"/>
          <a:stretch/>
        </p:blipFill>
        <p:spPr>
          <a:xfrm>
            <a:off x="8577646" y="1281257"/>
            <a:ext cx="3159816" cy="4069817"/>
          </a:xfrm>
          <a:prstGeom prst="rect">
            <a:avLst/>
          </a:prstGeom>
          <a:noFill/>
          <a:ln>
            <a:noFill/>
          </a:ln>
        </p:spPr>
      </p:pic>
      <p:pic>
        <p:nvPicPr>
          <p:cNvPr id="309" name="Shape 309">
            <a:hlinkClick r:id="rId6"/>
          </p:cNvPr>
          <p:cNvPicPr preferRelativeResize="0"/>
          <p:nvPr/>
        </p:nvPicPr>
        <p:blipFill rotWithShape="1">
          <a:blip r:embed="rId7">
            <a:alphaModFix/>
          </a:blip>
          <a:srcRect l="576" t="336" b="326"/>
          <a:stretch/>
        </p:blipFill>
        <p:spPr>
          <a:xfrm>
            <a:off x="407363" y="1268582"/>
            <a:ext cx="3170415" cy="4095168"/>
          </a:xfrm>
          <a:prstGeom prst="rect">
            <a:avLst/>
          </a:prstGeom>
          <a:noFill/>
          <a:ln>
            <a:noFill/>
          </a:ln>
        </p:spPr>
      </p:pic>
      <p:sp>
        <p:nvSpPr>
          <p:cNvPr id="10" name="Rectangle 9"/>
          <p:cNvSpPr/>
          <p:nvPr/>
        </p:nvSpPr>
        <p:spPr>
          <a:xfrm>
            <a:off x="1" y="0"/>
            <a:ext cx="407362" cy="2688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p:nvPr>
        </p:nvSpPr>
        <p:spPr>
          <a:xfrm>
            <a:off x="838200" y="145669"/>
            <a:ext cx="10515600" cy="1325563"/>
          </a:xfrm>
        </p:spPr>
        <p:txBody>
          <a:bodyPr>
            <a:normAutofit/>
          </a:bodyPr>
          <a:lstStyle/>
          <a:p>
            <a:pPr algn="ctr"/>
            <a:r>
              <a:rPr lang="en-US" b="1" dirty="0" smtClean="0">
                <a:solidFill>
                  <a:schemeClr val="accent5">
                    <a:lumMod val="75000"/>
                  </a:schemeClr>
                </a:solidFill>
                <a:latin typeface="+mn-lt"/>
              </a:rPr>
              <a:t>Strategies for Deploying Economic Assets</a:t>
            </a:r>
            <a:endParaRPr lang="en-US" b="1" dirty="0">
              <a:solidFill>
                <a:schemeClr val="accent5">
                  <a:lumMod val="75000"/>
                </a:schemeClr>
              </a:solidFill>
              <a:latin typeface="+mn-lt"/>
            </a:endParaRPr>
          </a:p>
        </p:txBody>
      </p:sp>
      <p:grpSp>
        <p:nvGrpSpPr>
          <p:cNvPr id="11" name="Group 10"/>
          <p:cNvGrpSpPr/>
          <p:nvPr/>
        </p:nvGrpSpPr>
        <p:grpSpPr>
          <a:xfrm>
            <a:off x="0" y="5497286"/>
            <a:ext cx="12210144" cy="1378857"/>
            <a:chOff x="0" y="5497286"/>
            <a:chExt cx="12210144" cy="1378857"/>
          </a:xfrm>
        </p:grpSpPr>
        <p:pic>
          <p:nvPicPr>
            <p:cNvPr id="16" name="Picture 15" descr="florida-waterways-boats-resorts-highrise-1680x950.d22383f3.jpg"/>
            <p:cNvPicPr>
              <a:picLocks noChangeAspect="1"/>
            </p:cNvPicPr>
            <p:nvPr/>
          </p:nvPicPr>
          <p:blipFill rotWithShape="1">
            <a:blip r:embed="rId8">
              <a:extLst>
                <a:ext uri="{28A0092B-C50C-407E-A947-70E740481C1C}">
                  <a14:useLocalDpi xmlns:a14="http://schemas.microsoft.com/office/drawing/2010/main" val="0"/>
                </a:ext>
              </a:extLst>
            </a:blip>
            <a:srcRect b="79895"/>
            <a:stretch/>
          </p:blipFill>
          <p:spPr>
            <a:xfrm>
              <a:off x="0" y="5497286"/>
              <a:ext cx="12210144" cy="1378857"/>
            </a:xfrm>
            <a:prstGeom prst="rect">
              <a:avLst/>
            </a:prstGeom>
          </p:spPr>
        </p:pic>
        <p:pic>
          <p:nvPicPr>
            <p:cNvPr id="17" name="Picture 16" descr="democracycollaborative_CMYK_H2_lowres_trans_vv.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65792" y="5660572"/>
              <a:ext cx="2384064" cy="905556"/>
            </a:xfrm>
            <a:prstGeom prst="rect">
              <a:avLst/>
            </a:prstGeom>
          </p:spPr>
        </p:pic>
      </p:grpSp>
    </p:spTree>
    <p:extLst>
      <p:ext uri="{BB962C8B-B14F-4D97-AF65-F5344CB8AC3E}">
        <p14:creationId xmlns:p14="http://schemas.microsoft.com/office/powerpoint/2010/main" val="18806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5497286"/>
            <a:ext cx="12210144" cy="1378857"/>
            <a:chOff x="0" y="5497286"/>
            <a:chExt cx="12210144" cy="1378857"/>
          </a:xfrm>
        </p:grpSpPr>
        <p:pic>
          <p:nvPicPr>
            <p:cNvPr id="5" name="Picture 4" descr="florida-waterways-boats-resorts-highrise-1680x950.d22383f3.jpg"/>
            <p:cNvPicPr>
              <a:picLocks noChangeAspect="1"/>
            </p:cNvPicPr>
            <p:nvPr/>
          </p:nvPicPr>
          <p:blipFill rotWithShape="1">
            <a:blip r:embed="rId2">
              <a:extLst>
                <a:ext uri="{28A0092B-C50C-407E-A947-70E740481C1C}">
                  <a14:useLocalDpi xmlns:a14="http://schemas.microsoft.com/office/drawing/2010/main" val="0"/>
                </a:ext>
              </a:extLst>
            </a:blip>
            <a:srcRect b="79895"/>
            <a:stretch/>
          </p:blipFill>
          <p:spPr>
            <a:xfrm>
              <a:off x="0" y="5497286"/>
              <a:ext cx="12210144" cy="1378857"/>
            </a:xfrm>
            <a:prstGeom prst="rect">
              <a:avLst/>
            </a:prstGeom>
          </p:spPr>
        </p:pic>
        <p:pic>
          <p:nvPicPr>
            <p:cNvPr id="6" name="Picture 5" descr="democracycollaborative_CMYK_H2_lowres_trans_vv.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5792" y="5660572"/>
              <a:ext cx="2384064" cy="905556"/>
            </a:xfrm>
            <a:prstGeom prst="rect">
              <a:avLst/>
            </a:prstGeom>
          </p:spPr>
        </p:pic>
      </p:grpSp>
      <p:pic>
        <p:nvPicPr>
          <p:cNvPr id="4" name="Content Placeholder 3"/>
          <p:cNvPicPr>
            <a:picLocks noGrp="1" noChangeAspect="1"/>
          </p:cNvPicPr>
          <p:nvPr>
            <p:ph idx="1"/>
          </p:nvPr>
        </p:nvPicPr>
        <p:blipFill>
          <a:blip r:embed="rId4"/>
          <a:stretch>
            <a:fillRect/>
          </a:stretch>
        </p:blipFill>
        <p:spPr>
          <a:xfrm>
            <a:off x="2856090" y="274321"/>
            <a:ext cx="6479821" cy="6248400"/>
          </a:xfrm>
          <a:prstGeom prst="rect">
            <a:avLst/>
          </a:prstGeom>
        </p:spPr>
      </p:pic>
    </p:spTree>
    <p:extLst>
      <p:ext uri="{BB962C8B-B14F-4D97-AF65-F5344CB8AC3E}">
        <p14:creationId xmlns:p14="http://schemas.microsoft.com/office/powerpoint/2010/main" val="71100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5497286"/>
            <a:ext cx="12210144" cy="1378857"/>
            <a:chOff x="0" y="5497286"/>
            <a:chExt cx="12210144" cy="1378857"/>
          </a:xfrm>
        </p:grpSpPr>
        <p:pic>
          <p:nvPicPr>
            <p:cNvPr id="6" name="Picture 5" descr="florida-waterways-boats-resorts-highrise-1680x950.d22383f3.jpg"/>
            <p:cNvPicPr>
              <a:picLocks noChangeAspect="1"/>
            </p:cNvPicPr>
            <p:nvPr/>
          </p:nvPicPr>
          <p:blipFill rotWithShape="1">
            <a:blip r:embed="rId3">
              <a:extLst>
                <a:ext uri="{28A0092B-C50C-407E-A947-70E740481C1C}">
                  <a14:useLocalDpi xmlns:a14="http://schemas.microsoft.com/office/drawing/2010/main" val="0"/>
                </a:ext>
              </a:extLst>
            </a:blip>
            <a:srcRect b="79895"/>
            <a:stretch/>
          </p:blipFill>
          <p:spPr>
            <a:xfrm>
              <a:off x="0" y="5497286"/>
              <a:ext cx="12210144" cy="1378857"/>
            </a:xfrm>
            <a:prstGeom prst="rect">
              <a:avLst/>
            </a:prstGeom>
          </p:spPr>
        </p:pic>
        <p:pic>
          <p:nvPicPr>
            <p:cNvPr id="7" name="Picture 6" descr="democracycollaborative_CMYK_H2_lowres_trans_vv.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5792" y="5660572"/>
              <a:ext cx="2384064" cy="905556"/>
            </a:xfrm>
            <a:prstGeom prst="rect">
              <a:avLst/>
            </a:prstGeom>
          </p:spPr>
        </p:pic>
      </p:grpSp>
      <p:pic>
        <p:nvPicPr>
          <p:cNvPr id="3" name="Picture 2"/>
          <p:cNvPicPr>
            <a:picLocks noChangeAspect="1"/>
          </p:cNvPicPr>
          <p:nvPr/>
        </p:nvPicPr>
        <p:blipFill rotWithShape="1">
          <a:blip r:embed="rId5"/>
          <a:srcRect t="17396" b="-10163"/>
          <a:stretch/>
        </p:blipFill>
        <p:spPr>
          <a:xfrm>
            <a:off x="2275670" y="1233838"/>
            <a:ext cx="7965610" cy="5624163"/>
          </a:xfrm>
          <a:prstGeom prst="rect">
            <a:avLst/>
          </a:prstGeom>
        </p:spPr>
      </p:pic>
      <p:sp>
        <p:nvSpPr>
          <p:cNvPr id="4" name="TextBox 3"/>
          <p:cNvSpPr txBox="1"/>
          <p:nvPr/>
        </p:nvSpPr>
        <p:spPr>
          <a:xfrm>
            <a:off x="2275670" y="401697"/>
            <a:ext cx="7965610" cy="523220"/>
          </a:xfrm>
          <a:prstGeom prst="rect">
            <a:avLst/>
          </a:prstGeom>
          <a:noFill/>
        </p:spPr>
        <p:txBody>
          <a:bodyPr wrap="square" rtlCol="0">
            <a:spAutoFit/>
          </a:bodyPr>
          <a:lstStyle/>
          <a:p>
            <a:pPr algn="ctr"/>
            <a:r>
              <a:rPr lang="en-US" sz="2800" b="1" dirty="0">
                <a:solidFill>
                  <a:srgbClr val="000090"/>
                </a:solidFill>
              </a:rPr>
              <a:t>Chicago Anchors for a Strong Economy</a:t>
            </a:r>
          </a:p>
        </p:txBody>
      </p:sp>
    </p:spTree>
    <p:extLst>
      <p:ext uri="{BB962C8B-B14F-4D97-AF65-F5344CB8AC3E}">
        <p14:creationId xmlns:p14="http://schemas.microsoft.com/office/powerpoint/2010/main" val="6175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5497286"/>
            <a:ext cx="12210144" cy="1378857"/>
            <a:chOff x="0" y="5497286"/>
            <a:chExt cx="12210144" cy="1378857"/>
          </a:xfrm>
        </p:grpSpPr>
        <p:pic>
          <p:nvPicPr>
            <p:cNvPr id="4" name="Picture 3" descr="florida-waterways-boats-resorts-highrise-1680x950.d22383f3.jpg"/>
            <p:cNvPicPr>
              <a:picLocks noChangeAspect="1"/>
            </p:cNvPicPr>
            <p:nvPr/>
          </p:nvPicPr>
          <p:blipFill rotWithShape="1">
            <a:blip r:embed="rId3">
              <a:extLst>
                <a:ext uri="{28A0092B-C50C-407E-A947-70E740481C1C}">
                  <a14:useLocalDpi xmlns:a14="http://schemas.microsoft.com/office/drawing/2010/main" val="0"/>
                </a:ext>
              </a:extLst>
            </a:blip>
            <a:srcRect b="79895"/>
            <a:stretch/>
          </p:blipFill>
          <p:spPr>
            <a:xfrm>
              <a:off x="0" y="5497286"/>
              <a:ext cx="12210144" cy="1378857"/>
            </a:xfrm>
            <a:prstGeom prst="rect">
              <a:avLst/>
            </a:prstGeom>
          </p:spPr>
        </p:pic>
        <p:pic>
          <p:nvPicPr>
            <p:cNvPr id="5" name="Picture 4" descr="democracycollaborative_CMYK_H2_lowres_trans_vv.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5792" y="5660572"/>
              <a:ext cx="2384064" cy="905556"/>
            </a:xfrm>
            <a:prstGeom prst="rect">
              <a:avLst/>
            </a:prstGeom>
          </p:spPr>
        </p:pic>
      </p:gr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6893" y="130723"/>
            <a:ext cx="6776357" cy="5793526"/>
          </a:xfrm>
          <a:prstGeom prst="rect">
            <a:avLst/>
          </a:prstGeom>
        </p:spPr>
      </p:pic>
    </p:spTree>
    <p:extLst>
      <p:ext uri="{BB962C8B-B14F-4D97-AF65-F5344CB8AC3E}">
        <p14:creationId xmlns:p14="http://schemas.microsoft.com/office/powerpoint/2010/main" val="1796529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5532437"/>
          </a:xfrm>
          <a:prstGeom prst="rect">
            <a:avLst/>
          </a:prstGeom>
          <a:solidFill>
            <a:schemeClr val="bg1"/>
          </a:solidFill>
          <a:ln>
            <a:noFill/>
          </a:ln>
          <a:effectLst/>
        </p:spPr>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1" b="3031"/>
          <a:stretch/>
        </p:blipFill>
        <p:spPr>
          <a:xfrm>
            <a:off x="643467" y="519093"/>
            <a:ext cx="10905066" cy="4494251"/>
          </a:xfrm>
          <a:prstGeom prst="rect">
            <a:avLst/>
          </a:prstGeom>
        </p:spPr>
      </p:pic>
      <p:grpSp>
        <p:nvGrpSpPr>
          <p:cNvPr id="7" name="Group 6"/>
          <p:cNvGrpSpPr/>
          <p:nvPr/>
        </p:nvGrpSpPr>
        <p:grpSpPr>
          <a:xfrm>
            <a:off x="0" y="5497286"/>
            <a:ext cx="12210144" cy="1378857"/>
            <a:chOff x="0" y="5497286"/>
            <a:chExt cx="12210144" cy="1378857"/>
          </a:xfrm>
        </p:grpSpPr>
        <p:pic>
          <p:nvPicPr>
            <p:cNvPr id="8" name="Picture 7" descr="florida-waterways-boats-resorts-highrise-1680x950.d22383f3.jpg"/>
            <p:cNvPicPr>
              <a:picLocks noChangeAspect="1"/>
            </p:cNvPicPr>
            <p:nvPr/>
          </p:nvPicPr>
          <p:blipFill rotWithShape="1">
            <a:blip r:embed="rId3">
              <a:extLst>
                <a:ext uri="{28A0092B-C50C-407E-A947-70E740481C1C}">
                  <a14:useLocalDpi xmlns:a14="http://schemas.microsoft.com/office/drawing/2010/main" val="0"/>
                </a:ext>
              </a:extLst>
            </a:blip>
            <a:srcRect b="79895"/>
            <a:stretch/>
          </p:blipFill>
          <p:spPr>
            <a:xfrm>
              <a:off x="0" y="5497286"/>
              <a:ext cx="12210144" cy="1378857"/>
            </a:xfrm>
            <a:prstGeom prst="rect">
              <a:avLst/>
            </a:prstGeom>
          </p:spPr>
        </p:pic>
        <p:pic>
          <p:nvPicPr>
            <p:cNvPr id="9" name="Picture 8" descr="democracycollaborative_CMYK_H2_lowres_trans_vv.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5792" y="5660572"/>
              <a:ext cx="2384064" cy="905556"/>
            </a:xfrm>
            <a:prstGeom prst="rect">
              <a:avLst/>
            </a:prstGeom>
          </p:spPr>
        </p:pic>
      </p:grpSp>
    </p:spTree>
    <p:extLst>
      <p:ext uri="{BB962C8B-B14F-4D97-AF65-F5344CB8AC3E}">
        <p14:creationId xmlns:p14="http://schemas.microsoft.com/office/powerpoint/2010/main" val="3916024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53571"/>
            <a:ext cx="12192000" cy="4785361"/>
          </a:xfrm>
          <a:prstGeom prst="rect">
            <a:avLst/>
          </a:prstGeom>
        </p:spPr>
      </p:pic>
      <p:grpSp>
        <p:nvGrpSpPr>
          <p:cNvPr id="9" name="Group 8"/>
          <p:cNvGrpSpPr/>
          <p:nvPr/>
        </p:nvGrpSpPr>
        <p:grpSpPr>
          <a:xfrm>
            <a:off x="0" y="5497286"/>
            <a:ext cx="12210144" cy="1378857"/>
            <a:chOff x="0" y="5497286"/>
            <a:chExt cx="12210144" cy="1378857"/>
          </a:xfrm>
        </p:grpSpPr>
        <p:pic>
          <p:nvPicPr>
            <p:cNvPr id="10" name="Picture 9" descr="florida-waterways-boats-resorts-highrise-1680x950.d22383f3.jpg"/>
            <p:cNvPicPr>
              <a:picLocks noChangeAspect="1"/>
            </p:cNvPicPr>
            <p:nvPr/>
          </p:nvPicPr>
          <p:blipFill rotWithShape="1">
            <a:blip r:embed="rId3">
              <a:extLst>
                <a:ext uri="{28A0092B-C50C-407E-A947-70E740481C1C}">
                  <a14:useLocalDpi xmlns:a14="http://schemas.microsoft.com/office/drawing/2010/main" val="0"/>
                </a:ext>
              </a:extLst>
            </a:blip>
            <a:srcRect b="79895"/>
            <a:stretch/>
          </p:blipFill>
          <p:spPr>
            <a:xfrm>
              <a:off x="0" y="5497286"/>
              <a:ext cx="12210144" cy="1378857"/>
            </a:xfrm>
            <a:prstGeom prst="rect">
              <a:avLst/>
            </a:prstGeom>
          </p:spPr>
        </p:pic>
        <p:pic>
          <p:nvPicPr>
            <p:cNvPr id="11" name="Picture 10" descr="democracycollaborative_CMYK_H2_lowres_trans_vv.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5792" y="5660572"/>
              <a:ext cx="2384064" cy="905556"/>
            </a:xfrm>
            <a:prstGeom prst="rect">
              <a:avLst/>
            </a:prstGeom>
          </p:spPr>
        </p:pic>
      </p:grpSp>
    </p:spTree>
    <p:extLst>
      <p:ext uri="{BB962C8B-B14F-4D97-AF65-F5344CB8AC3E}">
        <p14:creationId xmlns:p14="http://schemas.microsoft.com/office/powerpoint/2010/main" val="8470171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chemeClr val="accent1">
                    <a:lumMod val="75000"/>
                  </a:schemeClr>
                </a:solidFill>
                <a:latin typeface="Arial"/>
                <a:cs typeface="Arial"/>
              </a:rPr>
              <a:t>The importance of asset-based approaches</a:t>
            </a:r>
          </a:p>
        </p:txBody>
      </p:sp>
      <p:sp>
        <p:nvSpPr>
          <p:cNvPr id="3" name="Content Placeholder 2"/>
          <p:cNvSpPr>
            <a:spLocks noGrp="1"/>
          </p:cNvSpPr>
          <p:nvPr>
            <p:ph idx="1"/>
          </p:nvPr>
        </p:nvSpPr>
        <p:spPr>
          <a:xfrm>
            <a:off x="838200" y="1664587"/>
            <a:ext cx="10515600" cy="4044063"/>
          </a:xfrm>
        </p:spPr>
        <p:txBody>
          <a:bodyPr>
            <a:normAutofit/>
          </a:bodyPr>
          <a:lstStyle/>
          <a:p>
            <a:r>
              <a:rPr lang="en-US" sz="2400" dirty="0">
                <a:latin typeface="Arial"/>
                <a:cs typeface="Arial"/>
              </a:rPr>
              <a:t>Income can start and stop.</a:t>
            </a:r>
          </a:p>
          <a:p>
            <a:r>
              <a:rPr lang="en-US" sz="2400" dirty="0">
                <a:latin typeface="Arial"/>
                <a:cs typeface="Arial"/>
              </a:rPr>
              <a:t>Income is subject to the whims of others.</a:t>
            </a:r>
          </a:p>
          <a:p>
            <a:r>
              <a:rPr lang="en-US" sz="2400" dirty="0">
                <a:latin typeface="Arial"/>
                <a:cs typeface="Arial"/>
              </a:rPr>
              <a:t>Assets create security and stability. </a:t>
            </a:r>
          </a:p>
          <a:p>
            <a:r>
              <a:rPr lang="en-US" sz="2400" dirty="0">
                <a:latin typeface="Arial"/>
                <a:cs typeface="Arial"/>
              </a:rPr>
              <a:t>It takes a job to get out of poverty, but it takes assets to stay out of poverty.</a:t>
            </a:r>
          </a:p>
          <a:p>
            <a:r>
              <a:rPr lang="en-US" sz="2400" dirty="0">
                <a:latin typeface="Arial"/>
                <a:cs typeface="Arial"/>
              </a:rPr>
              <a:t>When families possess assets – skills, social networks, a home, savings, an ownership stake in a business – </a:t>
            </a:r>
            <a:r>
              <a:rPr lang="en-US" sz="2400" b="1" dirty="0">
                <a:latin typeface="Arial"/>
                <a:cs typeface="Arial"/>
              </a:rPr>
              <a:t>they are better able to withstand shocks like unemployment or illness, to send a child to college, to plan for the future</a:t>
            </a:r>
            <a:r>
              <a:rPr lang="en-US" sz="2400" dirty="0">
                <a:latin typeface="Arial"/>
                <a:cs typeface="Arial"/>
              </a:rPr>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5120" y="5865789"/>
            <a:ext cx="1987027" cy="723098"/>
          </a:xfrm>
          <a:prstGeom prst="rect">
            <a:avLst/>
          </a:prstGeom>
        </p:spPr>
      </p:pic>
      <p:grpSp>
        <p:nvGrpSpPr>
          <p:cNvPr id="14" name="Group 13"/>
          <p:cNvGrpSpPr/>
          <p:nvPr/>
        </p:nvGrpSpPr>
        <p:grpSpPr>
          <a:xfrm>
            <a:off x="0" y="5497286"/>
            <a:ext cx="12210144" cy="1378857"/>
            <a:chOff x="0" y="5497286"/>
            <a:chExt cx="12210144" cy="1378857"/>
          </a:xfrm>
        </p:grpSpPr>
        <p:pic>
          <p:nvPicPr>
            <p:cNvPr id="15" name="Picture 14" descr="florida-waterways-boats-resorts-highrise-1680x950.d22383f3.jpg"/>
            <p:cNvPicPr>
              <a:picLocks noChangeAspect="1"/>
            </p:cNvPicPr>
            <p:nvPr/>
          </p:nvPicPr>
          <p:blipFill rotWithShape="1">
            <a:blip r:embed="rId3">
              <a:extLst>
                <a:ext uri="{28A0092B-C50C-407E-A947-70E740481C1C}">
                  <a14:useLocalDpi xmlns:a14="http://schemas.microsoft.com/office/drawing/2010/main" val="0"/>
                </a:ext>
              </a:extLst>
            </a:blip>
            <a:srcRect b="79895"/>
            <a:stretch/>
          </p:blipFill>
          <p:spPr>
            <a:xfrm>
              <a:off x="0" y="5497286"/>
              <a:ext cx="12210144" cy="1378857"/>
            </a:xfrm>
            <a:prstGeom prst="rect">
              <a:avLst/>
            </a:prstGeom>
          </p:spPr>
        </p:pic>
        <p:pic>
          <p:nvPicPr>
            <p:cNvPr id="16" name="Picture 15" descr="democracycollaborative_CMYK_H2_lowres_trans_vv.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5792" y="5660572"/>
              <a:ext cx="2384064" cy="905556"/>
            </a:xfrm>
            <a:prstGeom prst="rect">
              <a:avLst/>
            </a:prstGeom>
          </p:spPr>
        </p:pic>
      </p:grpSp>
    </p:spTree>
    <p:extLst>
      <p:ext uri="{BB962C8B-B14F-4D97-AF65-F5344CB8AC3E}">
        <p14:creationId xmlns:p14="http://schemas.microsoft.com/office/powerpoint/2010/main" val="4141092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solidFill>
                  <a:schemeClr val="accent5">
                    <a:lumMod val="75000"/>
                  </a:schemeClr>
                </a:solidFill>
                <a:latin typeface="+mn-lt"/>
              </a:rPr>
              <a:t>Community Wealth Building</a:t>
            </a:r>
            <a:endParaRPr lang="en-US" b="1" dirty="0">
              <a:solidFill>
                <a:schemeClr val="accent5">
                  <a:lumMod val="75000"/>
                </a:schemeClr>
              </a:solidFill>
              <a:latin typeface="+mn-lt"/>
            </a:endParaRPr>
          </a:p>
        </p:txBody>
      </p:sp>
      <p:sp>
        <p:nvSpPr>
          <p:cNvPr id="3" name="Content Placeholder 2"/>
          <p:cNvSpPr>
            <a:spLocks noGrp="1"/>
          </p:cNvSpPr>
          <p:nvPr>
            <p:ph idx="1"/>
          </p:nvPr>
        </p:nvSpPr>
        <p:spPr>
          <a:xfrm>
            <a:off x="838200" y="1290602"/>
            <a:ext cx="10515600" cy="4351338"/>
          </a:xfrm>
        </p:spPr>
        <p:txBody>
          <a:bodyPr>
            <a:normAutofit/>
          </a:bodyPr>
          <a:lstStyle/>
          <a:p>
            <a:pPr marL="0" indent="0">
              <a:buNone/>
            </a:pPr>
            <a:endParaRPr lang="en-US" sz="2925" dirty="0"/>
          </a:p>
          <a:p>
            <a:pPr marL="0" indent="0" algn="ctr">
              <a:buNone/>
            </a:pPr>
            <a:r>
              <a:rPr lang="en-US" dirty="0" smtClean="0"/>
              <a:t>A </a:t>
            </a:r>
            <a:r>
              <a:rPr lang="en-US" b="1" dirty="0" smtClean="0">
                <a:solidFill>
                  <a:srgbClr val="000090"/>
                </a:solidFill>
              </a:rPr>
              <a:t>systems approach </a:t>
            </a:r>
            <a:r>
              <a:rPr lang="en-US" dirty="0" smtClean="0"/>
              <a:t>to economic development built on locally rooted and broadly held ownership…</a:t>
            </a:r>
          </a:p>
          <a:p>
            <a:pPr marL="0" indent="0" algn="ctr">
              <a:buNone/>
            </a:pPr>
            <a:endParaRPr lang="en-US" dirty="0" smtClean="0"/>
          </a:p>
          <a:p>
            <a:pPr marL="0" indent="0" algn="ctr">
              <a:buNone/>
            </a:pPr>
            <a:r>
              <a:rPr lang="en-US" dirty="0" smtClean="0"/>
              <a:t>… So that reliable new outcomes </a:t>
            </a:r>
          </a:p>
          <a:p>
            <a:pPr marL="0" indent="0" algn="ctr">
              <a:buNone/>
            </a:pPr>
            <a:r>
              <a:rPr lang="en-US" dirty="0" smtClean="0"/>
              <a:t>– </a:t>
            </a:r>
            <a:r>
              <a:rPr lang="en-US" b="1" dirty="0" smtClean="0">
                <a:solidFill>
                  <a:srgbClr val="000090"/>
                </a:solidFill>
              </a:rPr>
              <a:t>equity, inclusion, economic stability, resilience </a:t>
            </a:r>
            <a:r>
              <a:rPr lang="en-US" dirty="0" smtClean="0"/>
              <a:t>– </a:t>
            </a:r>
          </a:p>
          <a:p>
            <a:pPr marL="0" indent="0" algn="ctr">
              <a:buNone/>
            </a:pPr>
            <a:r>
              <a:rPr lang="en-US" dirty="0" smtClean="0"/>
              <a:t>are produced as a natural consequence of the functioning of the economy… </a:t>
            </a:r>
          </a:p>
          <a:p>
            <a:pPr marL="0" indent="0">
              <a:buNone/>
            </a:pPr>
            <a:endParaRPr lang="en-US" sz="2925" dirty="0"/>
          </a:p>
          <a:p>
            <a:pPr lvl="1"/>
            <a:endParaRPr lang="en-US" dirty="0" smtClean="0"/>
          </a:p>
        </p:txBody>
      </p:sp>
      <p:grpSp>
        <p:nvGrpSpPr>
          <p:cNvPr id="9" name="Group 8"/>
          <p:cNvGrpSpPr/>
          <p:nvPr/>
        </p:nvGrpSpPr>
        <p:grpSpPr>
          <a:xfrm>
            <a:off x="0" y="5497286"/>
            <a:ext cx="12210144" cy="1378857"/>
            <a:chOff x="0" y="5497286"/>
            <a:chExt cx="12210144" cy="1378857"/>
          </a:xfrm>
        </p:grpSpPr>
        <p:pic>
          <p:nvPicPr>
            <p:cNvPr id="10" name="Picture 9" descr="florida-waterways-boats-resorts-highrise-1680x950.d22383f3.jpg"/>
            <p:cNvPicPr>
              <a:picLocks noChangeAspect="1"/>
            </p:cNvPicPr>
            <p:nvPr/>
          </p:nvPicPr>
          <p:blipFill rotWithShape="1">
            <a:blip r:embed="rId2">
              <a:extLst>
                <a:ext uri="{28A0092B-C50C-407E-A947-70E740481C1C}">
                  <a14:useLocalDpi xmlns:a14="http://schemas.microsoft.com/office/drawing/2010/main" val="0"/>
                </a:ext>
              </a:extLst>
            </a:blip>
            <a:srcRect b="79895"/>
            <a:stretch/>
          </p:blipFill>
          <p:spPr>
            <a:xfrm>
              <a:off x="0" y="5497286"/>
              <a:ext cx="12210144" cy="1378857"/>
            </a:xfrm>
            <a:prstGeom prst="rect">
              <a:avLst/>
            </a:prstGeom>
          </p:spPr>
        </p:pic>
        <p:pic>
          <p:nvPicPr>
            <p:cNvPr id="11" name="Picture 10" descr="democracycollaborative_CMYK_H2_lowres_trans_vv.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5792" y="5660572"/>
              <a:ext cx="2384064" cy="905556"/>
            </a:xfrm>
            <a:prstGeom prst="rect">
              <a:avLst/>
            </a:prstGeom>
          </p:spPr>
        </p:pic>
      </p:grpSp>
    </p:spTree>
    <p:extLst>
      <p:ext uri="{BB962C8B-B14F-4D97-AF65-F5344CB8AC3E}">
        <p14:creationId xmlns:p14="http://schemas.microsoft.com/office/powerpoint/2010/main" val="7641660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grpSp>
        <p:nvGrpSpPr>
          <p:cNvPr id="8" name="Group 7"/>
          <p:cNvGrpSpPr/>
          <p:nvPr/>
        </p:nvGrpSpPr>
        <p:grpSpPr>
          <a:xfrm>
            <a:off x="4051232" y="998804"/>
            <a:ext cx="4398426" cy="1208328"/>
            <a:chOff x="850731" y="2297428"/>
            <a:chExt cx="4398426" cy="1208328"/>
          </a:xfrm>
        </p:grpSpPr>
        <p:sp>
          <p:nvSpPr>
            <p:cNvPr id="248" name="Shape 248"/>
            <p:cNvSpPr txBox="1"/>
            <p:nvPr/>
          </p:nvSpPr>
          <p:spPr>
            <a:xfrm>
              <a:off x="2609007" y="2361483"/>
              <a:ext cx="2640150" cy="1077217"/>
            </a:xfrm>
            <a:prstGeom prst="rect">
              <a:avLst/>
            </a:prstGeom>
            <a:noFill/>
            <a:ln>
              <a:noFill/>
            </a:ln>
          </p:spPr>
          <p:txBody>
            <a:bodyPr lIns="91425" tIns="45700" rIns="91425" bIns="45700" anchor="t" anchorCtr="0">
              <a:noAutofit/>
            </a:bodyPr>
            <a:lstStyle/>
            <a:p>
              <a:pPr>
                <a:buSzPct val="25000"/>
              </a:pPr>
              <a:r>
                <a:rPr lang="en-US" sz="1600" dirty="0">
                  <a:solidFill>
                    <a:schemeClr val="dk1"/>
                  </a:solidFill>
                  <a:latin typeface="Helvetica Neue Light"/>
                  <a:ea typeface="Helvetica Neue Light"/>
                  <a:cs typeface="Helvetica Neue Light"/>
                  <a:sym typeface="Helvetica Neue Light"/>
                </a:rPr>
                <a:t>Promotes local, broad-based ownership as the foundation of a thriving economy</a:t>
              </a:r>
            </a:p>
          </p:txBody>
        </p:sp>
        <p:sp>
          <p:nvSpPr>
            <p:cNvPr id="254" name="Shape 254"/>
            <p:cNvSpPr txBox="1"/>
            <p:nvPr/>
          </p:nvSpPr>
          <p:spPr>
            <a:xfrm>
              <a:off x="850731" y="3167202"/>
              <a:ext cx="1800706" cy="338554"/>
            </a:xfrm>
            <a:prstGeom prst="rect">
              <a:avLst/>
            </a:prstGeom>
            <a:noFill/>
            <a:ln>
              <a:noFill/>
            </a:ln>
          </p:spPr>
          <p:txBody>
            <a:bodyPr lIns="91425" tIns="45700" rIns="91425" bIns="45700" anchor="t" anchorCtr="0">
              <a:noAutofit/>
            </a:bodyPr>
            <a:lstStyle/>
            <a:p>
              <a:pPr algn="ctr">
                <a:buSzPct val="25000"/>
              </a:pPr>
              <a:r>
                <a:rPr lang="en-US" sz="1600" b="1" dirty="0">
                  <a:solidFill>
                    <a:srgbClr val="246782"/>
                  </a:solidFill>
                  <a:latin typeface="Trebuchet MS"/>
                  <a:ea typeface="Trebuchet MS"/>
                  <a:cs typeface="Trebuchet MS"/>
                  <a:sym typeface="Trebuchet MS"/>
                </a:rPr>
                <a:t>OWNERSHIP</a:t>
              </a:r>
            </a:p>
          </p:txBody>
        </p:sp>
        <p:pic>
          <p:nvPicPr>
            <p:cNvPr id="261" name="Shape 261"/>
            <p:cNvPicPr preferRelativeResize="0"/>
            <p:nvPr/>
          </p:nvPicPr>
          <p:blipFill rotWithShape="1">
            <a:blip r:embed="rId3">
              <a:alphaModFix/>
            </a:blip>
            <a:srcRect/>
            <a:stretch/>
          </p:blipFill>
          <p:spPr>
            <a:xfrm>
              <a:off x="1025996" y="2297428"/>
              <a:ext cx="1338495" cy="882683"/>
            </a:xfrm>
            <a:prstGeom prst="rect">
              <a:avLst/>
            </a:prstGeom>
            <a:noFill/>
            <a:ln>
              <a:noFill/>
            </a:ln>
          </p:spPr>
        </p:pic>
      </p:grpSp>
      <p:grpSp>
        <p:nvGrpSpPr>
          <p:cNvPr id="6" name="Group 5"/>
          <p:cNvGrpSpPr/>
          <p:nvPr/>
        </p:nvGrpSpPr>
        <p:grpSpPr>
          <a:xfrm>
            <a:off x="7854277" y="911443"/>
            <a:ext cx="4329019" cy="1237813"/>
            <a:chOff x="812260" y="3526034"/>
            <a:chExt cx="4329019" cy="1237813"/>
          </a:xfrm>
        </p:grpSpPr>
        <p:pic>
          <p:nvPicPr>
            <p:cNvPr id="262" name="Shape 262"/>
            <p:cNvPicPr preferRelativeResize="0"/>
            <p:nvPr/>
          </p:nvPicPr>
          <p:blipFill rotWithShape="1">
            <a:blip r:embed="rId4">
              <a:alphaModFix/>
            </a:blip>
            <a:srcRect/>
            <a:stretch/>
          </p:blipFill>
          <p:spPr>
            <a:xfrm>
              <a:off x="966583" y="3526034"/>
              <a:ext cx="1457320" cy="991894"/>
            </a:xfrm>
            <a:prstGeom prst="rect">
              <a:avLst/>
            </a:prstGeom>
            <a:noFill/>
            <a:ln>
              <a:noFill/>
            </a:ln>
          </p:spPr>
        </p:pic>
        <p:sp>
          <p:nvSpPr>
            <p:cNvPr id="249" name="Shape 249"/>
            <p:cNvSpPr txBox="1"/>
            <p:nvPr/>
          </p:nvSpPr>
          <p:spPr>
            <a:xfrm>
              <a:off x="2649999" y="3631898"/>
              <a:ext cx="2491280" cy="1077217"/>
            </a:xfrm>
            <a:prstGeom prst="rect">
              <a:avLst/>
            </a:prstGeom>
            <a:noFill/>
            <a:ln>
              <a:noFill/>
            </a:ln>
          </p:spPr>
          <p:txBody>
            <a:bodyPr lIns="91425" tIns="45700" rIns="91425" bIns="45700" anchor="t" anchorCtr="0">
              <a:noAutofit/>
            </a:bodyPr>
            <a:lstStyle/>
            <a:p>
              <a:pPr>
                <a:buSzPct val="25000"/>
              </a:pPr>
              <a:r>
                <a:rPr lang="en-US" sz="1600" dirty="0">
                  <a:solidFill>
                    <a:schemeClr val="dk1"/>
                  </a:solidFill>
                  <a:latin typeface="Helvetica Neue Light"/>
                  <a:ea typeface="Helvetica Neue Light"/>
                  <a:cs typeface="Helvetica Neue Light"/>
                  <a:sym typeface="Helvetica Neue Light"/>
                </a:rPr>
                <a:t>Encourages institutional buy-local strategies to keep money </a:t>
              </a:r>
              <a:r>
                <a:rPr lang="en-US" sz="1600" dirty="0" smtClean="0">
                  <a:solidFill>
                    <a:schemeClr val="dk1"/>
                  </a:solidFill>
                  <a:latin typeface="Helvetica Neue Light"/>
                  <a:ea typeface="Helvetica Neue Light"/>
                  <a:cs typeface="Helvetica Neue Light"/>
                  <a:sym typeface="Helvetica Neue Light"/>
                </a:rPr>
                <a:t> circulating </a:t>
              </a:r>
              <a:r>
                <a:rPr lang="en-US" sz="1600" dirty="0">
                  <a:solidFill>
                    <a:schemeClr val="dk1"/>
                  </a:solidFill>
                  <a:latin typeface="Helvetica Neue Light"/>
                  <a:ea typeface="Helvetica Neue Light"/>
                  <a:cs typeface="Helvetica Neue Light"/>
                  <a:sym typeface="Helvetica Neue Light"/>
                </a:rPr>
                <a:t>locally</a:t>
              </a:r>
            </a:p>
          </p:txBody>
        </p:sp>
        <p:sp>
          <p:nvSpPr>
            <p:cNvPr id="255" name="Shape 255"/>
            <p:cNvSpPr txBox="1"/>
            <p:nvPr/>
          </p:nvSpPr>
          <p:spPr>
            <a:xfrm>
              <a:off x="812260" y="4425293"/>
              <a:ext cx="1800706" cy="338554"/>
            </a:xfrm>
            <a:prstGeom prst="rect">
              <a:avLst/>
            </a:prstGeom>
            <a:noFill/>
            <a:ln>
              <a:noFill/>
            </a:ln>
          </p:spPr>
          <p:txBody>
            <a:bodyPr lIns="91425" tIns="45700" rIns="91425" bIns="45700" anchor="t" anchorCtr="0">
              <a:noAutofit/>
            </a:bodyPr>
            <a:lstStyle/>
            <a:p>
              <a:pPr algn="ctr">
                <a:buSzPct val="25000"/>
              </a:pPr>
              <a:r>
                <a:rPr lang="en-US" sz="1600" b="1">
                  <a:solidFill>
                    <a:srgbClr val="246782"/>
                  </a:solidFill>
                  <a:latin typeface="Trebuchet MS"/>
                  <a:ea typeface="Trebuchet MS"/>
                  <a:cs typeface="Trebuchet MS"/>
                  <a:sym typeface="Trebuchet MS"/>
                </a:rPr>
                <a:t>MULTIPLIERS</a:t>
              </a:r>
            </a:p>
          </p:txBody>
        </p:sp>
      </p:grpSp>
      <p:grpSp>
        <p:nvGrpSpPr>
          <p:cNvPr id="2" name="Group 1"/>
          <p:cNvGrpSpPr/>
          <p:nvPr/>
        </p:nvGrpSpPr>
        <p:grpSpPr>
          <a:xfrm>
            <a:off x="4032268" y="3896100"/>
            <a:ext cx="4613714" cy="1406509"/>
            <a:chOff x="5706814" y="1254353"/>
            <a:chExt cx="4613714" cy="1406509"/>
          </a:xfrm>
        </p:grpSpPr>
        <p:sp>
          <p:nvSpPr>
            <p:cNvPr id="251" name="Shape 251"/>
            <p:cNvSpPr txBox="1"/>
            <p:nvPr/>
          </p:nvSpPr>
          <p:spPr>
            <a:xfrm>
              <a:off x="7525810" y="1388943"/>
              <a:ext cx="2794718" cy="1077217"/>
            </a:xfrm>
            <a:prstGeom prst="rect">
              <a:avLst/>
            </a:prstGeom>
            <a:noFill/>
            <a:ln>
              <a:noFill/>
            </a:ln>
          </p:spPr>
          <p:txBody>
            <a:bodyPr lIns="91425" tIns="45700" rIns="91425" bIns="45700" anchor="t" anchorCtr="0">
              <a:noAutofit/>
            </a:bodyPr>
            <a:lstStyle/>
            <a:p>
              <a:pPr>
                <a:buSzPct val="25000"/>
              </a:pPr>
              <a:r>
                <a:rPr lang="en-US" sz="1600" dirty="0">
                  <a:solidFill>
                    <a:schemeClr val="dk1"/>
                  </a:solidFill>
                  <a:latin typeface="Helvetica Neue Light"/>
                  <a:ea typeface="Helvetica Neue Light"/>
                  <a:cs typeface="Helvetica Neue Light"/>
                  <a:sym typeface="Helvetica Neue Light"/>
                </a:rPr>
                <a:t>Aims to create inclusive, living wage jobs that help all families enjoy economic security</a:t>
              </a:r>
            </a:p>
          </p:txBody>
        </p:sp>
        <p:sp>
          <p:nvSpPr>
            <p:cNvPr id="257" name="Shape 257"/>
            <p:cNvSpPr txBox="1"/>
            <p:nvPr/>
          </p:nvSpPr>
          <p:spPr>
            <a:xfrm>
              <a:off x="5706814" y="2322308"/>
              <a:ext cx="1896635" cy="338554"/>
            </a:xfrm>
            <a:prstGeom prst="rect">
              <a:avLst/>
            </a:prstGeom>
            <a:noFill/>
            <a:ln>
              <a:noFill/>
            </a:ln>
          </p:spPr>
          <p:txBody>
            <a:bodyPr lIns="91425" tIns="45700" rIns="91425" bIns="45700" anchor="t" anchorCtr="0">
              <a:noAutofit/>
            </a:bodyPr>
            <a:lstStyle/>
            <a:p>
              <a:pPr algn="ctr">
                <a:buSzPct val="25000"/>
              </a:pPr>
              <a:r>
                <a:rPr lang="en-US" sz="1600" b="1" dirty="0">
                  <a:solidFill>
                    <a:srgbClr val="246782"/>
                  </a:solidFill>
                  <a:latin typeface="Trebuchet MS"/>
                  <a:ea typeface="Trebuchet MS"/>
                  <a:cs typeface="Trebuchet MS"/>
                  <a:sym typeface="Trebuchet MS"/>
                </a:rPr>
                <a:t>INCLUSION</a:t>
              </a:r>
            </a:p>
          </p:txBody>
        </p:sp>
        <p:pic>
          <p:nvPicPr>
            <p:cNvPr id="264" name="Shape 264"/>
            <p:cNvPicPr preferRelativeResize="0"/>
            <p:nvPr/>
          </p:nvPicPr>
          <p:blipFill rotWithShape="1">
            <a:blip r:embed="rId5">
              <a:alphaModFix/>
            </a:blip>
            <a:srcRect/>
            <a:stretch/>
          </p:blipFill>
          <p:spPr>
            <a:xfrm>
              <a:off x="5869772" y="1254353"/>
              <a:ext cx="1607294" cy="994441"/>
            </a:xfrm>
            <a:prstGeom prst="rect">
              <a:avLst/>
            </a:prstGeom>
            <a:noFill/>
            <a:ln>
              <a:noFill/>
            </a:ln>
          </p:spPr>
        </p:pic>
      </p:grpSp>
      <p:grpSp>
        <p:nvGrpSpPr>
          <p:cNvPr id="3" name="Group 2"/>
          <p:cNvGrpSpPr/>
          <p:nvPr/>
        </p:nvGrpSpPr>
        <p:grpSpPr>
          <a:xfrm>
            <a:off x="4032268" y="2326818"/>
            <a:ext cx="3898907" cy="1440590"/>
            <a:chOff x="5649829" y="2765716"/>
            <a:chExt cx="3898907" cy="1440590"/>
          </a:xfrm>
        </p:grpSpPr>
        <p:pic>
          <p:nvPicPr>
            <p:cNvPr id="265" name="Shape 265"/>
            <p:cNvPicPr preferRelativeResize="0"/>
            <p:nvPr/>
          </p:nvPicPr>
          <p:blipFill rotWithShape="1">
            <a:blip r:embed="rId6">
              <a:alphaModFix/>
            </a:blip>
            <a:srcRect/>
            <a:stretch/>
          </p:blipFill>
          <p:spPr>
            <a:xfrm>
              <a:off x="5860547" y="2765716"/>
              <a:ext cx="1595508" cy="983759"/>
            </a:xfrm>
            <a:prstGeom prst="rect">
              <a:avLst/>
            </a:prstGeom>
            <a:noFill/>
            <a:ln>
              <a:noFill/>
            </a:ln>
          </p:spPr>
        </p:pic>
        <p:sp>
          <p:nvSpPr>
            <p:cNvPr id="252" name="Shape 252"/>
            <p:cNvSpPr txBox="1"/>
            <p:nvPr/>
          </p:nvSpPr>
          <p:spPr>
            <a:xfrm>
              <a:off x="7493091" y="2837116"/>
              <a:ext cx="2055645" cy="1077217"/>
            </a:xfrm>
            <a:prstGeom prst="rect">
              <a:avLst/>
            </a:prstGeom>
            <a:noFill/>
            <a:ln>
              <a:noFill/>
            </a:ln>
          </p:spPr>
          <p:txBody>
            <a:bodyPr lIns="91425" tIns="45700" rIns="91425" bIns="45700" anchor="t" anchorCtr="0">
              <a:noAutofit/>
            </a:bodyPr>
            <a:lstStyle/>
            <a:p>
              <a:pPr>
                <a:buSzPct val="25000"/>
              </a:pPr>
              <a:r>
                <a:rPr lang="en-US" sz="1600" dirty="0">
                  <a:solidFill>
                    <a:schemeClr val="dk1"/>
                  </a:solidFill>
                  <a:latin typeface="Helvetica Neue Light"/>
                  <a:ea typeface="Helvetica Neue Light"/>
                  <a:cs typeface="Helvetica Neue Light"/>
                  <a:sym typeface="Helvetica Neue Light"/>
                </a:rPr>
                <a:t>Links training to employment and focuses on jobs for those with barriers to employment</a:t>
              </a:r>
            </a:p>
          </p:txBody>
        </p:sp>
        <p:sp>
          <p:nvSpPr>
            <p:cNvPr id="258" name="Shape 258"/>
            <p:cNvSpPr txBox="1"/>
            <p:nvPr/>
          </p:nvSpPr>
          <p:spPr>
            <a:xfrm>
              <a:off x="5649829" y="3867752"/>
              <a:ext cx="2012748" cy="338554"/>
            </a:xfrm>
            <a:prstGeom prst="rect">
              <a:avLst/>
            </a:prstGeom>
            <a:noFill/>
            <a:ln>
              <a:noFill/>
            </a:ln>
          </p:spPr>
          <p:txBody>
            <a:bodyPr lIns="91425" tIns="45700" rIns="91425" bIns="45700" anchor="t" anchorCtr="0">
              <a:noAutofit/>
            </a:bodyPr>
            <a:lstStyle/>
            <a:p>
              <a:pPr algn="ctr">
                <a:buSzPct val="25000"/>
              </a:pPr>
              <a:r>
                <a:rPr lang="en-US" sz="1600" b="1">
                  <a:solidFill>
                    <a:srgbClr val="246782"/>
                  </a:solidFill>
                  <a:latin typeface="Trebuchet MS"/>
                  <a:ea typeface="Trebuchet MS"/>
                  <a:cs typeface="Trebuchet MS"/>
                  <a:sym typeface="Trebuchet MS"/>
                </a:rPr>
                <a:t>WORKFORCE</a:t>
              </a:r>
            </a:p>
          </p:txBody>
        </p:sp>
      </p:grpSp>
      <p:grpSp>
        <p:nvGrpSpPr>
          <p:cNvPr id="4" name="Group 3"/>
          <p:cNvGrpSpPr/>
          <p:nvPr/>
        </p:nvGrpSpPr>
        <p:grpSpPr>
          <a:xfrm>
            <a:off x="7694003" y="2322800"/>
            <a:ext cx="4680877" cy="1388951"/>
            <a:chOff x="5606931" y="4262007"/>
            <a:chExt cx="4680877" cy="1388951"/>
          </a:xfrm>
        </p:grpSpPr>
        <p:sp>
          <p:nvSpPr>
            <p:cNvPr id="253" name="Shape 253"/>
            <p:cNvSpPr txBox="1"/>
            <p:nvPr/>
          </p:nvSpPr>
          <p:spPr>
            <a:xfrm>
              <a:off x="7493090" y="4262007"/>
              <a:ext cx="2794718" cy="1077217"/>
            </a:xfrm>
            <a:prstGeom prst="rect">
              <a:avLst/>
            </a:prstGeom>
            <a:noFill/>
            <a:ln>
              <a:noFill/>
            </a:ln>
          </p:spPr>
          <p:txBody>
            <a:bodyPr lIns="91425" tIns="45700" rIns="91425" bIns="45700" anchor="t" anchorCtr="0">
              <a:noAutofit/>
            </a:bodyPr>
            <a:lstStyle/>
            <a:p>
              <a:pPr>
                <a:buSzPct val="25000"/>
              </a:pPr>
              <a:r>
                <a:rPr lang="en-US" sz="1600" dirty="0">
                  <a:solidFill>
                    <a:schemeClr val="dk1"/>
                  </a:solidFill>
                  <a:latin typeface="Helvetica Neue Light"/>
                  <a:ea typeface="Helvetica Neue Light"/>
                  <a:cs typeface="Helvetica Neue Light"/>
                  <a:sym typeface="Helvetica Neue Light"/>
                </a:rPr>
                <a:t>Develops institutions and supportive ecosystems to create a new normal of economic activity </a:t>
              </a:r>
            </a:p>
          </p:txBody>
        </p:sp>
        <p:sp>
          <p:nvSpPr>
            <p:cNvPr id="259" name="Shape 259"/>
            <p:cNvSpPr txBox="1"/>
            <p:nvPr/>
          </p:nvSpPr>
          <p:spPr>
            <a:xfrm>
              <a:off x="5606931" y="5312404"/>
              <a:ext cx="2061298" cy="338554"/>
            </a:xfrm>
            <a:prstGeom prst="rect">
              <a:avLst/>
            </a:prstGeom>
            <a:noFill/>
            <a:ln>
              <a:noFill/>
            </a:ln>
          </p:spPr>
          <p:txBody>
            <a:bodyPr lIns="91425" tIns="45700" rIns="91425" bIns="45700" anchor="t" anchorCtr="0">
              <a:noAutofit/>
            </a:bodyPr>
            <a:lstStyle/>
            <a:p>
              <a:pPr algn="ctr">
                <a:buSzPct val="25000"/>
              </a:pPr>
              <a:r>
                <a:rPr lang="en-US" sz="1600" b="1" dirty="0">
                  <a:solidFill>
                    <a:srgbClr val="246782"/>
                  </a:solidFill>
                  <a:latin typeface="Trebuchet MS"/>
                  <a:ea typeface="Trebuchet MS"/>
                  <a:cs typeface="Trebuchet MS"/>
                  <a:sym typeface="Trebuchet MS"/>
                </a:rPr>
                <a:t>SYSTEM</a:t>
              </a:r>
            </a:p>
          </p:txBody>
        </p:sp>
        <p:pic>
          <p:nvPicPr>
            <p:cNvPr id="266" name="Shape 266"/>
            <p:cNvPicPr preferRelativeResize="0"/>
            <p:nvPr/>
          </p:nvPicPr>
          <p:blipFill rotWithShape="1">
            <a:blip r:embed="rId7">
              <a:alphaModFix/>
            </a:blip>
            <a:srcRect/>
            <a:stretch/>
          </p:blipFill>
          <p:spPr>
            <a:xfrm>
              <a:off x="6051474" y="4300556"/>
              <a:ext cx="1208788" cy="860492"/>
            </a:xfrm>
            <a:prstGeom prst="rect">
              <a:avLst/>
            </a:prstGeom>
            <a:noFill/>
            <a:ln>
              <a:noFill/>
            </a:ln>
          </p:spPr>
        </p:pic>
      </p:grpSp>
      <p:grpSp>
        <p:nvGrpSpPr>
          <p:cNvPr id="5" name="Group 4"/>
          <p:cNvGrpSpPr/>
          <p:nvPr/>
        </p:nvGrpSpPr>
        <p:grpSpPr>
          <a:xfrm>
            <a:off x="-220286" y="911443"/>
            <a:ext cx="4426948" cy="1289386"/>
            <a:chOff x="772423" y="894520"/>
            <a:chExt cx="4426948" cy="1289386"/>
          </a:xfrm>
        </p:grpSpPr>
        <p:sp>
          <p:nvSpPr>
            <p:cNvPr id="247" name="Shape 247"/>
            <p:cNvSpPr txBox="1"/>
            <p:nvPr/>
          </p:nvSpPr>
          <p:spPr>
            <a:xfrm>
              <a:off x="2609007" y="1212914"/>
              <a:ext cx="2590364" cy="830996"/>
            </a:xfrm>
            <a:prstGeom prst="rect">
              <a:avLst/>
            </a:prstGeom>
            <a:noFill/>
            <a:ln>
              <a:noFill/>
            </a:ln>
          </p:spPr>
          <p:txBody>
            <a:bodyPr lIns="91425" tIns="45700" rIns="91425" bIns="45700" anchor="t" anchorCtr="0">
              <a:noAutofit/>
            </a:bodyPr>
            <a:lstStyle/>
            <a:p>
              <a:pPr>
                <a:buSzPct val="25000"/>
              </a:pPr>
              <a:r>
                <a:rPr lang="en-US" sz="1600" dirty="0">
                  <a:solidFill>
                    <a:schemeClr val="dk1"/>
                  </a:solidFill>
                  <a:latin typeface="Helvetica Neue Light"/>
                  <a:ea typeface="Helvetica Neue Light"/>
                  <a:cs typeface="Helvetica Neue Light"/>
                  <a:sym typeface="Helvetica Neue Light"/>
                </a:rPr>
                <a:t>Develops under-utilized local assets of many kinds for benefit of local residents</a:t>
              </a:r>
            </a:p>
          </p:txBody>
        </p:sp>
        <p:pic>
          <p:nvPicPr>
            <p:cNvPr id="260" name="Shape 260"/>
            <p:cNvPicPr preferRelativeResize="0"/>
            <p:nvPr/>
          </p:nvPicPr>
          <p:blipFill rotWithShape="1">
            <a:blip r:embed="rId8">
              <a:alphaModFix/>
            </a:blip>
            <a:srcRect/>
            <a:stretch/>
          </p:blipFill>
          <p:spPr>
            <a:xfrm>
              <a:off x="1080574" y="894520"/>
              <a:ext cx="1264079" cy="985071"/>
            </a:xfrm>
            <a:prstGeom prst="rect">
              <a:avLst/>
            </a:prstGeom>
            <a:noFill/>
            <a:ln>
              <a:noFill/>
            </a:ln>
          </p:spPr>
        </p:pic>
        <p:sp>
          <p:nvSpPr>
            <p:cNvPr id="267" name="Shape 267"/>
            <p:cNvSpPr txBox="1"/>
            <p:nvPr/>
          </p:nvSpPr>
          <p:spPr>
            <a:xfrm>
              <a:off x="772423" y="1845352"/>
              <a:ext cx="1800706" cy="338554"/>
            </a:xfrm>
            <a:prstGeom prst="rect">
              <a:avLst/>
            </a:prstGeom>
            <a:noFill/>
            <a:ln>
              <a:noFill/>
            </a:ln>
          </p:spPr>
          <p:txBody>
            <a:bodyPr lIns="91425" tIns="45700" rIns="91425" bIns="45700" anchor="t" anchorCtr="0">
              <a:noAutofit/>
            </a:bodyPr>
            <a:lstStyle/>
            <a:p>
              <a:pPr algn="ctr">
                <a:buSzPct val="25000"/>
              </a:pPr>
              <a:r>
                <a:rPr lang="en-US" sz="1600" b="1">
                  <a:solidFill>
                    <a:srgbClr val="246782"/>
                  </a:solidFill>
                  <a:latin typeface="Trebuchet MS"/>
                  <a:ea typeface="Trebuchet MS"/>
                  <a:cs typeface="Trebuchet MS"/>
                  <a:sym typeface="Trebuchet MS"/>
                </a:rPr>
                <a:t>PLACE</a:t>
              </a:r>
            </a:p>
          </p:txBody>
        </p:sp>
      </p:grpSp>
      <p:grpSp>
        <p:nvGrpSpPr>
          <p:cNvPr id="7" name="Group 6"/>
          <p:cNvGrpSpPr/>
          <p:nvPr/>
        </p:nvGrpSpPr>
        <p:grpSpPr>
          <a:xfrm>
            <a:off x="-72356" y="2492235"/>
            <a:ext cx="4596167" cy="1219516"/>
            <a:chOff x="714028" y="4906251"/>
            <a:chExt cx="4596167" cy="1219516"/>
          </a:xfrm>
        </p:grpSpPr>
        <p:sp>
          <p:nvSpPr>
            <p:cNvPr id="250" name="Shape 250"/>
            <p:cNvSpPr txBox="1"/>
            <p:nvPr/>
          </p:nvSpPr>
          <p:spPr>
            <a:xfrm>
              <a:off x="2651438" y="5055406"/>
              <a:ext cx="2658757" cy="830996"/>
            </a:xfrm>
            <a:prstGeom prst="rect">
              <a:avLst/>
            </a:prstGeom>
            <a:solidFill>
              <a:schemeClr val="lt1"/>
            </a:solidFill>
            <a:ln>
              <a:noFill/>
            </a:ln>
          </p:spPr>
          <p:txBody>
            <a:bodyPr lIns="91425" tIns="45700" rIns="91425" bIns="45700" anchor="ctr" anchorCtr="0">
              <a:noAutofit/>
            </a:bodyPr>
            <a:lstStyle/>
            <a:p>
              <a:pPr>
                <a:buSzPct val="25000"/>
              </a:pPr>
              <a:r>
                <a:rPr lang="en-US" sz="1600" dirty="0">
                  <a:solidFill>
                    <a:schemeClr val="dk1"/>
                  </a:solidFill>
                  <a:latin typeface="Helvetica Neue Light"/>
                  <a:ea typeface="Helvetica Neue Light"/>
                  <a:cs typeface="Helvetica Neue Light"/>
                  <a:sym typeface="Helvetica Neue Light"/>
                </a:rPr>
                <a:t>Brings many players to the table: nonprofits, anchors, philanthropy, and cities</a:t>
              </a:r>
            </a:p>
          </p:txBody>
        </p:sp>
        <p:sp>
          <p:nvSpPr>
            <p:cNvPr id="256" name="Shape 256"/>
            <p:cNvSpPr txBox="1"/>
            <p:nvPr/>
          </p:nvSpPr>
          <p:spPr>
            <a:xfrm>
              <a:off x="714028" y="5787213"/>
              <a:ext cx="2012186" cy="338554"/>
            </a:xfrm>
            <a:prstGeom prst="rect">
              <a:avLst/>
            </a:prstGeom>
            <a:noFill/>
            <a:ln>
              <a:noFill/>
            </a:ln>
          </p:spPr>
          <p:txBody>
            <a:bodyPr lIns="91425" tIns="45700" rIns="91425" bIns="45700" anchor="t" anchorCtr="0">
              <a:noAutofit/>
            </a:bodyPr>
            <a:lstStyle/>
            <a:p>
              <a:pPr>
                <a:buSzPct val="25000"/>
              </a:pPr>
              <a:r>
                <a:rPr lang="en-US" sz="1600" b="1">
                  <a:solidFill>
                    <a:srgbClr val="246782"/>
                  </a:solidFill>
                  <a:latin typeface="Trebuchet MS"/>
                  <a:ea typeface="Trebuchet MS"/>
                  <a:cs typeface="Trebuchet MS"/>
                  <a:sym typeface="Trebuchet MS"/>
                </a:rPr>
                <a:t>COLLABORATION</a:t>
              </a:r>
            </a:p>
          </p:txBody>
        </p:sp>
        <p:pic>
          <p:nvPicPr>
            <p:cNvPr id="263" name="Shape 263"/>
            <p:cNvPicPr preferRelativeResize="0"/>
            <p:nvPr/>
          </p:nvPicPr>
          <p:blipFill rotWithShape="1">
            <a:blip r:embed="rId9">
              <a:alphaModFix/>
            </a:blip>
            <a:srcRect/>
            <a:stretch/>
          </p:blipFill>
          <p:spPr>
            <a:xfrm>
              <a:off x="892801" y="4906251"/>
              <a:ext cx="1604882" cy="880961"/>
            </a:xfrm>
            <a:prstGeom prst="rect">
              <a:avLst/>
            </a:prstGeom>
            <a:noFill/>
            <a:ln>
              <a:noFill/>
            </a:ln>
          </p:spPr>
        </p:pic>
      </p:grpSp>
      <p:sp>
        <p:nvSpPr>
          <p:cNvPr id="34" name="Title 1"/>
          <p:cNvSpPr txBox="1">
            <a:spLocks/>
          </p:cNvSpPr>
          <p:nvPr/>
        </p:nvSpPr>
        <p:spPr>
          <a:xfrm>
            <a:off x="838200" y="145669"/>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accent5">
                    <a:lumMod val="75000"/>
                  </a:schemeClr>
                </a:solidFill>
                <a:latin typeface="+mn-lt"/>
              </a:rPr>
              <a:t>Drivers of Community Wealth Building</a:t>
            </a:r>
            <a:endParaRPr lang="en-US" b="1" dirty="0">
              <a:solidFill>
                <a:schemeClr val="accent5">
                  <a:lumMod val="75000"/>
                </a:schemeClr>
              </a:solidFill>
              <a:latin typeface="+mn-lt"/>
            </a:endParaRPr>
          </a:p>
        </p:txBody>
      </p:sp>
      <p:grpSp>
        <p:nvGrpSpPr>
          <p:cNvPr id="35" name="Group 34"/>
          <p:cNvGrpSpPr/>
          <p:nvPr/>
        </p:nvGrpSpPr>
        <p:grpSpPr>
          <a:xfrm>
            <a:off x="0" y="5497286"/>
            <a:ext cx="12210144" cy="1378857"/>
            <a:chOff x="0" y="5497286"/>
            <a:chExt cx="12210144" cy="1378857"/>
          </a:xfrm>
        </p:grpSpPr>
        <p:pic>
          <p:nvPicPr>
            <p:cNvPr id="36" name="Picture 35" descr="florida-waterways-boats-resorts-highrise-1680x950.d22383f3.jpg"/>
            <p:cNvPicPr>
              <a:picLocks noChangeAspect="1"/>
            </p:cNvPicPr>
            <p:nvPr/>
          </p:nvPicPr>
          <p:blipFill rotWithShape="1">
            <a:blip r:embed="rId10">
              <a:extLst>
                <a:ext uri="{28A0092B-C50C-407E-A947-70E740481C1C}">
                  <a14:useLocalDpi xmlns:a14="http://schemas.microsoft.com/office/drawing/2010/main" val="0"/>
                </a:ext>
              </a:extLst>
            </a:blip>
            <a:srcRect b="79895"/>
            <a:stretch/>
          </p:blipFill>
          <p:spPr>
            <a:xfrm>
              <a:off x="0" y="5497286"/>
              <a:ext cx="12210144" cy="1378857"/>
            </a:xfrm>
            <a:prstGeom prst="rect">
              <a:avLst/>
            </a:prstGeom>
          </p:spPr>
        </p:pic>
        <p:pic>
          <p:nvPicPr>
            <p:cNvPr id="37" name="Picture 36" descr="democracycollaborative_CMYK_H2_lowres_trans_vv.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65792" y="5660572"/>
              <a:ext cx="2384064" cy="905556"/>
            </a:xfrm>
            <a:prstGeom prst="rect">
              <a:avLst/>
            </a:prstGeom>
          </p:spPr>
        </p:pic>
      </p:grpSp>
    </p:spTree>
    <p:extLst>
      <p:ext uri="{BB962C8B-B14F-4D97-AF65-F5344CB8AC3E}">
        <p14:creationId xmlns:p14="http://schemas.microsoft.com/office/powerpoint/2010/main" val="19615733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21161" b="1"/>
          <a:stretch/>
        </p:blipFill>
        <p:spPr>
          <a:xfrm>
            <a:off x="1" y="355268"/>
            <a:ext cx="11669548" cy="5407981"/>
          </a:xfrm>
          <a:prstGeom prst="rect">
            <a:avLst/>
          </a:prstGeom>
        </p:spPr>
      </p:pic>
      <p:grpSp>
        <p:nvGrpSpPr>
          <p:cNvPr id="3" name="Group 2"/>
          <p:cNvGrpSpPr/>
          <p:nvPr/>
        </p:nvGrpSpPr>
        <p:grpSpPr>
          <a:xfrm>
            <a:off x="4716198" y="355267"/>
            <a:ext cx="6275076" cy="1572768"/>
            <a:chOff x="3980494" y="535856"/>
            <a:chExt cx="4706307" cy="1572768"/>
          </a:xfrm>
        </p:grpSpPr>
        <p:sp>
          <p:nvSpPr>
            <p:cNvPr id="4" name="Rectangle 3"/>
            <p:cNvSpPr/>
            <p:nvPr/>
          </p:nvSpPr>
          <p:spPr>
            <a:xfrm>
              <a:off x="4292953" y="817418"/>
              <a:ext cx="4393848" cy="484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171670" y="1482436"/>
              <a:ext cx="4335022" cy="472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4">
              <a:clrChange>
                <a:clrFrom>
                  <a:srgbClr val="FFFFFF"/>
                </a:clrFrom>
                <a:clrTo>
                  <a:srgbClr val="FFFFFF">
                    <a:alpha val="0"/>
                  </a:srgbClr>
                </a:clrTo>
              </a:clrChange>
            </a:blip>
            <a:srcRect l="4799" t="-1" r="49391" b="78997"/>
            <a:stretch/>
          </p:blipFill>
          <p:spPr>
            <a:xfrm>
              <a:off x="3980494" y="535856"/>
              <a:ext cx="4373797" cy="1572768"/>
            </a:xfrm>
            <a:prstGeom prst="rect">
              <a:avLst/>
            </a:prstGeom>
          </p:spPr>
        </p:pic>
      </p:grpSp>
      <p:sp>
        <p:nvSpPr>
          <p:cNvPr id="7" name="Rectangle 6"/>
          <p:cNvSpPr/>
          <p:nvPr/>
        </p:nvSpPr>
        <p:spPr>
          <a:xfrm>
            <a:off x="4975921" y="556662"/>
            <a:ext cx="5572007" cy="620408"/>
          </a:xfrm>
          <a:prstGeom prst="rect">
            <a:avLst/>
          </a:prstGeom>
          <a:solidFill>
            <a:srgbClr val="246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smtClean="0">
                <a:latin typeface="Trebuchet MS" charset="0"/>
                <a:ea typeface="Trebuchet MS" charset="0"/>
                <a:cs typeface="Trebuchet MS" charset="0"/>
              </a:rPr>
              <a:t>Community Wealth</a:t>
            </a:r>
            <a:endParaRPr lang="en-US" sz="3400" b="1" dirty="0">
              <a:latin typeface="Trebuchet MS" charset="0"/>
              <a:ea typeface="Trebuchet MS" charset="0"/>
              <a:cs typeface="Trebuchet MS" charset="0"/>
            </a:endParaRPr>
          </a:p>
        </p:txBody>
      </p:sp>
      <p:sp>
        <p:nvSpPr>
          <p:cNvPr id="10" name="Rectangle 9"/>
          <p:cNvSpPr/>
          <p:nvPr/>
        </p:nvSpPr>
        <p:spPr>
          <a:xfrm>
            <a:off x="4975921" y="1257237"/>
            <a:ext cx="5572007" cy="620408"/>
          </a:xfrm>
          <a:prstGeom prst="rect">
            <a:avLst/>
          </a:prstGeom>
          <a:solidFill>
            <a:srgbClr val="246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smtClean="0">
                <a:latin typeface="Trebuchet MS" charset="0"/>
                <a:ea typeface="Trebuchet MS" charset="0"/>
                <a:cs typeface="Trebuchet MS" charset="0"/>
              </a:rPr>
              <a:t>Building Ecosystem</a:t>
            </a:r>
            <a:endParaRPr lang="en-US" sz="3400" b="1" dirty="0">
              <a:latin typeface="Trebuchet MS" charset="0"/>
              <a:ea typeface="Trebuchet MS" charset="0"/>
              <a:cs typeface="Trebuchet MS" charset="0"/>
            </a:endParaRPr>
          </a:p>
        </p:txBody>
      </p:sp>
      <p:grpSp>
        <p:nvGrpSpPr>
          <p:cNvPr id="13" name="Group 12"/>
          <p:cNvGrpSpPr/>
          <p:nvPr/>
        </p:nvGrpSpPr>
        <p:grpSpPr>
          <a:xfrm>
            <a:off x="0" y="5497286"/>
            <a:ext cx="12210144" cy="1378857"/>
            <a:chOff x="0" y="5497286"/>
            <a:chExt cx="12210144" cy="1378857"/>
          </a:xfrm>
        </p:grpSpPr>
        <p:pic>
          <p:nvPicPr>
            <p:cNvPr id="14" name="Picture 13" descr="florida-waterways-boats-resorts-highrise-1680x950.d22383f3.jpg"/>
            <p:cNvPicPr>
              <a:picLocks noChangeAspect="1"/>
            </p:cNvPicPr>
            <p:nvPr/>
          </p:nvPicPr>
          <p:blipFill rotWithShape="1">
            <a:blip r:embed="rId5">
              <a:extLst>
                <a:ext uri="{28A0092B-C50C-407E-A947-70E740481C1C}">
                  <a14:useLocalDpi xmlns:a14="http://schemas.microsoft.com/office/drawing/2010/main" val="0"/>
                </a:ext>
              </a:extLst>
            </a:blip>
            <a:srcRect b="79895"/>
            <a:stretch/>
          </p:blipFill>
          <p:spPr>
            <a:xfrm>
              <a:off x="0" y="5497286"/>
              <a:ext cx="12210144" cy="1378857"/>
            </a:xfrm>
            <a:prstGeom prst="rect">
              <a:avLst/>
            </a:prstGeom>
          </p:spPr>
        </p:pic>
        <p:pic>
          <p:nvPicPr>
            <p:cNvPr id="15" name="Picture 14" descr="democracycollaborative_CMYK_H2_lowres_trans_vv.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65792" y="5660572"/>
              <a:ext cx="2384064" cy="905556"/>
            </a:xfrm>
            <a:prstGeom prst="rect">
              <a:avLst/>
            </a:prstGeom>
          </p:spPr>
        </p:pic>
      </p:grpSp>
      <p:sp>
        <p:nvSpPr>
          <p:cNvPr id="8" name="Rectangle 7"/>
          <p:cNvSpPr/>
          <p:nvPr/>
        </p:nvSpPr>
        <p:spPr>
          <a:xfrm>
            <a:off x="8467344" y="146304"/>
            <a:ext cx="3682512" cy="410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06164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7" name="Shape 277"/>
          <p:cNvSpPr txBox="1">
            <a:spLocks noGrp="1"/>
          </p:cNvSpPr>
          <p:nvPr>
            <p:ph type="body" idx="1"/>
          </p:nvPr>
        </p:nvSpPr>
        <p:spPr>
          <a:xfrm>
            <a:off x="1701558" y="1471232"/>
            <a:ext cx="3980926" cy="3781776"/>
          </a:xfrm>
          <a:prstGeom prst="rect">
            <a:avLst/>
          </a:prstGeom>
          <a:noFill/>
          <a:ln>
            <a:noFill/>
          </a:ln>
        </p:spPr>
        <p:txBody>
          <a:bodyPr vert="horz" lIns="91425" tIns="45700" rIns="91425" bIns="45700" rtlCol="0" anchor="t" anchorCtr="0">
            <a:noAutofit/>
          </a:bodyPr>
          <a:lstStyle/>
          <a:p>
            <a:pPr indent="-228600">
              <a:spcBef>
                <a:spcPts val="0"/>
              </a:spcBef>
            </a:pPr>
            <a:r>
              <a:rPr lang="en-US" sz="2600" dirty="0"/>
              <a:t>Nonprofit or public institutions</a:t>
            </a:r>
          </a:p>
          <a:p>
            <a:pPr marL="0" indent="0">
              <a:buSzPct val="25000"/>
              <a:buNone/>
            </a:pPr>
            <a:endParaRPr sz="1200" dirty="0"/>
          </a:p>
          <a:p>
            <a:pPr indent="-228600"/>
            <a:r>
              <a:rPr lang="en-US" sz="2600" dirty="0"/>
              <a:t>Rooted in place-    “sticky capital”</a:t>
            </a:r>
          </a:p>
          <a:p>
            <a:pPr marL="0" indent="0">
              <a:buSzPct val="25000"/>
              <a:buNone/>
            </a:pPr>
            <a:endParaRPr sz="1200" dirty="0"/>
          </a:p>
          <a:p>
            <a:pPr indent="-228600"/>
            <a:r>
              <a:rPr lang="en-US" sz="2600" dirty="0"/>
              <a:t>Economic engines-  large purchasers, employers &amp; investors</a:t>
            </a:r>
          </a:p>
          <a:p>
            <a:pPr indent="-228600">
              <a:buNone/>
            </a:pPr>
            <a:endParaRPr dirty="0"/>
          </a:p>
        </p:txBody>
      </p:sp>
      <p:grpSp>
        <p:nvGrpSpPr>
          <p:cNvPr id="278" name="Shape 278"/>
          <p:cNvGrpSpPr/>
          <p:nvPr/>
        </p:nvGrpSpPr>
        <p:grpSpPr>
          <a:xfrm>
            <a:off x="5795752" y="1316837"/>
            <a:ext cx="4267512" cy="3744705"/>
            <a:chOff x="4722846" y="1934276"/>
            <a:chExt cx="4267512" cy="3744705"/>
          </a:xfrm>
        </p:grpSpPr>
        <p:pic>
          <p:nvPicPr>
            <p:cNvPr id="279" name="Shape 279"/>
            <p:cNvPicPr preferRelativeResize="0"/>
            <p:nvPr/>
          </p:nvPicPr>
          <p:blipFill rotWithShape="1">
            <a:blip r:embed="rId3">
              <a:alphaModFix/>
            </a:blip>
            <a:srcRect/>
            <a:stretch/>
          </p:blipFill>
          <p:spPr>
            <a:xfrm>
              <a:off x="4722846" y="1934276"/>
              <a:ext cx="4267512" cy="3739061"/>
            </a:xfrm>
            <a:prstGeom prst="rect">
              <a:avLst/>
            </a:prstGeom>
            <a:noFill/>
            <a:ln>
              <a:noFill/>
            </a:ln>
          </p:spPr>
        </p:pic>
        <p:sp>
          <p:nvSpPr>
            <p:cNvPr id="280" name="Shape 280"/>
            <p:cNvSpPr txBox="1"/>
            <p:nvPr/>
          </p:nvSpPr>
          <p:spPr>
            <a:xfrm>
              <a:off x="4942389" y="3217760"/>
              <a:ext cx="1469985" cy="461664"/>
            </a:xfrm>
            <a:prstGeom prst="rect">
              <a:avLst/>
            </a:prstGeom>
            <a:solidFill>
              <a:schemeClr val="lt1"/>
            </a:solidFill>
            <a:ln>
              <a:noFill/>
            </a:ln>
          </p:spPr>
          <p:txBody>
            <a:bodyPr lIns="91425" tIns="45700" rIns="91425" bIns="45700" anchor="t" anchorCtr="0">
              <a:noAutofit/>
            </a:bodyPr>
            <a:lstStyle/>
            <a:p>
              <a:pPr algn="ctr">
                <a:buSzPct val="25000"/>
              </a:pPr>
              <a:r>
                <a:rPr lang="en-US" sz="1200">
                  <a:solidFill>
                    <a:schemeClr val="dk1"/>
                  </a:solidFill>
                  <a:latin typeface="Arial"/>
                  <a:ea typeface="Arial"/>
                  <a:cs typeface="Arial"/>
                  <a:sym typeface="Arial"/>
                </a:rPr>
                <a:t>LOCAL GOVERNMENT</a:t>
              </a:r>
            </a:p>
          </p:txBody>
        </p:sp>
        <p:sp>
          <p:nvSpPr>
            <p:cNvPr id="281" name="Shape 281"/>
            <p:cNvSpPr txBox="1"/>
            <p:nvPr/>
          </p:nvSpPr>
          <p:spPr>
            <a:xfrm>
              <a:off x="6920075" y="3329244"/>
              <a:ext cx="1469985" cy="461664"/>
            </a:xfrm>
            <a:prstGeom prst="rect">
              <a:avLst/>
            </a:prstGeom>
            <a:solidFill>
              <a:schemeClr val="lt1"/>
            </a:solidFill>
            <a:ln>
              <a:noFill/>
            </a:ln>
          </p:spPr>
          <p:txBody>
            <a:bodyPr lIns="91425" tIns="45700" rIns="91425" bIns="45700" anchor="t" anchorCtr="0">
              <a:noAutofit/>
            </a:bodyPr>
            <a:lstStyle/>
            <a:p>
              <a:pPr algn="ctr">
                <a:buSzPct val="25000"/>
              </a:pPr>
              <a:r>
                <a:rPr lang="en-US" sz="1200">
                  <a:solidFill>
                    <a:schemeClr val="dk1"/>
                  </a:solidFill>
                  <a:latin typeface="Arial"/>
                  <a:ea typeface="Arial"/>
                  <a:cs typeface="Arial"/>
                  <a:sym typeface="Arial"/>
                </a:rPr>
                <a:t>UNIVERSITIES</a:t>
              </a:r>
            </a:p>
            <a:p>
              <a:pPr algn="ctr"/>
              <a:endParaRPr sz="1200">
                <a:solidFill>
                  <a:schemeClr val="dk1"/>
                </a:solidFill>
                <a:latin typeface="Arial"/>
                <a:ea typeface="Arial"/>
                <a:cs typeface="Arial"/>
                <a:sym typeface="Arial"/>
              </a:endParaRPr>
            </a:p>
          </p:txBody>
        </p:sp>
        <p:sp>
          <p:nvSpPr>
            <p:cNvPr id="282" name="Shape 282"/>
            <p:cNvSpPr txBox="1"/>
            <p:nvPr/>
          </p:nvSpPr>
          <p:spPr>
            <a:xfrm>
              <a:off x="4896433" y="5032651"/>
              <a:ext cx="1608537" cy="646331"/>
            </a:xfrm>
            <a:prstGeom prst="rect">
              <a:avLst/>
            </a:prstGeom>
            <a:solidFill>
              <a:schemeClr val="lt1"/>
            </a:solidFill>
            <a:ln>
              <a:noFill/>
            </a:ln>
          </p:spPr>
          <p:txBody>
            <a:bodyPr lIns="91425" tIns="45700" rIns="91425" bIns="45700" anchor="t" anchorCtr="0">
              <a:noAutofit/>
            </a:bodyPr>
            <a:lstStyle/>
            <a:p>
              <a:pPr algn="ctr">
                <a:buSzPct val="25000"/>
              </a:pPr>
              <a:r>
                <a:rPr lang="en-US" sz="1200">
                  <a:solidFill>
                    <a:schemeClr val="dk1"/>
                  </a:solidFill>
                  <a:latin typeface="Arial"/>
                  <a:ea typeface="Arial"/>
                  <a:cs typeface="Arial"/>
                  <a:sym typeface="Arial"/>
                </a:rPr>
                <a:t>HOSPITALS &amp; </a:t>
              </a:r>
            </a:p>
            <a:p>
              <a:pPr algn="ctr">
                <a:buSzPct val="25000"/>
              </a:pPr>
              <a:r>
                <a:rPr lang="en-US" sz="1200">
                  <a:solidFill>
                    <a:schemeClr val="dk1"/>
                  </a:solidFill>
                  <a:latin typeface="Arial"/>
                  <a:ea typeface="Arial"/>
                  <a:cs typeface="Arial"/>
                  <a:sym typeface="Arial"/>
                </a:rPr>
                <a:t>HEALTH SYSTEMS</a:t>
              </a:r>
            </a:p>
            <a:p>
              <a:pPr algn="ctr"/>
              <a:endParaRPr sz="1200">
                <a:solidFill>
                  <a:schemeClr val="dk1"/>
                </a:solidFill>
                <a:latin typeface="Arial"/>
                <a:ea typeface="Arial"/>
                <a:cs typeface="Arial"/>
                <a:sym typeface="Arial"/>
              </a:endParaRPr>
            </a:p>
          </p:txBody>
        </p:sp>
        <p:sp>
          <p:nvSpPr>
            <p:cNvPr id="283" name="Shape 283"/>
            <p:cNvSpPr txBox="1"/>
            <p:nvPr/>
          </p:nvSpPr>
          <p:spPr>
            <a:xfrm>
              <a:off x="6699229" y="5026601"/>
              <a:ext cx="1947058" cy="461664"/>
            </a:xfrm>
            <a:prstGeom prst="rect">
              <a:avLst/>
            </a:prstGeom>
            <a:solidFill>
              <a:schemeClr val="lt1"/>
            </a:solidFill>
            <a:ln>
              <a:noFill/>
            </a:ln>
          </p:spPr>
          <p:txBody>
            <a:bodyPr lIns="91425" tIns="45700" rIns="91425" bIns="45700" anchor="t" anchorCtr="0">
              <a:noAutofit/>
            </a:bodyPr>
            <a:lstStyle/>
            <a:p>
              <a:pPr algn="ctr">
                <a:buSzPct val="25000"/>
              </a:pPr>
              <a:r>
                <a:rPr lang="en-US" sz="1200">
                  <a:solidFill>
                    <a:schemeClr val="dk1"/>
                  </a:solidFill>
                  <a:latin typeface="Arial"/>
                  <a:ea typeface="Arial"/>
                  <a:cs typeface="Arial"/>
                  <a:sym typeface="Arial"/>
                </a:rPr>
                <a:t>COMMUNITY &amp; PLACE-BASED FOUNDATIONS</a:t>
              </a:r>
            </a:p>
          </p:txBody>
        </p:sp>
      </p:grpSp>
      <p:sp>
        <p:nvSpPr>
          <p:cNvPr id="12" name="Rectangle 11"/>
          <p:cNvSpPr/>
          <p:nvPr/>
        </p:nvSpPr>
        <p:spPr>
          <a:xfrm flipH="1">
            <a:off x="8686800" y="146303"/>
            <a:ext cx="3291840" cy="481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p:cNvSpPr txBox="1">
            <a:spLocks/>
          </p:cNvSpPr>
          <p:nvPr/>
        </p:nvSpPr>
        <p:spPr>
          <a:xfrm>
            <a:off x="838200" y="145669"/>
            <a:ext cx="10515600" cy="1325563"/>
          </a:xfrm>
          <a:prstGeom prst="rect">
            <a:avLst/>
          </a:prstGeom>
          <a:noFill/>
          <a:ln>
            <a:noFill/>
          </a:ln>
        </p:spPr>
        <p:txBody>
          <a:bodyPr vert="horz" lIns="91425" tIns="91425" rIns="91425" bIns="91425" rtlCol="0" anchor="ctr" anchorCtr="0">
            <a:normAutofit/>
          </a:bodyPr>
          <a:lstStyle>
            <a:lvl1pPr marL="0" marR="0" lvl="0" indent="0" algn="l" defTabSz="914400" rtl="0" eaLnBrk="1" latinLnBrk="0" hangingPunct="1">
              <a:lnSpc>
                <a:spcPct val="90000"/>
              </a:lnSpc>
              <a:spcBef>
                <a:spcPts val="0"/>
              </a:spcBef>
              <a:buClr>
                <a:schemeClr val="dk1"/>
              </a:buClr>
              <a:buFont typeface="Trebuchet MS"/>
              <a:buNone/>
              <a:defRPr sz="4000" b="1" i="0" u="none" strike="noStrike" kern="1200" cap="none">
                <a:solidFill>
                  <a:schemeClr val="dk1"/>
                </a:solidFill>
                <a:latin typeface="Trebuchet MS"/>
                <a:ea typeface="Trebuchet MS"/>
                <a:cs typeface="Trebuchet MS"/>
                <a:sym typeface="Trebuchet MS"/>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ctr"/>
            <a:r>
              <a:rPr lang="en-US" dirty="0" smtClean="0">
                <a:solidFill>
                  <a:schemeClr val="accent5">
                    <a:lumMod val="75000"/>
                  </a:schemeClr>
                </a:solidFill>
                <a:latin typeface="+mn-lt"/>
              </a:rPr>
              <a:t>What are anchor institutions?</a:t>
            </a:r>
            <a:endParaRPr lang="en-US" dirty="0">
              <a:solidFill>
                <a:schemeClr val="accent5">
                  <a:lumMod val="75000"/>
                </a:schemeClr>
              </a:solidFill>
              <a:latin typeface="+mn-lt"/>
            </a:endParaRPr>
          </a:p>
        </p:txBody>
      </p:sp>
      <p:sp>
        <p:nvSpPr>
          <p:cNvPr id="17" name="Rectangle 16"/>
          <p:cNvSpPr/>
          <p:nvPr/>
        </p:nvSpPr>
        <p:spPr>
          <a:xfrm>
            <a:off x="0" y="786384"/>
            <a:ext cx="713232" cy="1252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0" y="5497286"/>
            <a:ext cx="12210144" cy="1378857"/>
            <a:chOff x="0" y="5497286"/>
            <a:chExt cx="12210144" cy="1378857"/>
          </a:xfrm>
        </p:grpSpPr>
        <p:pic>
          <p:nvPicPr>
            <p:cNvPr id="22" name="Picture 21" descr="florida-waterways-boats-resorts-highrise-1680x950.d22383f3.jpg"/>
            <p:cNvPicPr>
              <a:picLocks noChangeAspect="1"/>
            </p:cNvPicPr>
            <p:nvPr/>
          </p:nvPicPr>
          <p:blipFill rotWithShape="1">
            <a:blip r:embed="rId4">
              <a:extLst>
                <a:ext uri="{28A0092B-C50C-407E-A947-70E740481C1C}">
                  <a14:useLocalDpi xmlns:a14="http://schemas.microsoft.com/office/drawing/2010/main" val="0"/>
                </a:ext>
              </a:extLst>
            </a:blip>
            <a:srcRect b="79895"/>
            <a:stretch/>
          </p:blipFill>
          <p:spPr>
            <a:xfrm>
              <a:off x="0" y="5497286"/>
              <a:ext cx="12210144" cy="1378857"/>
            </a:xfrm>
            <a:prstGeom prst="rect">
              <a:avLst/>
            </a:prstGeom>
          </p:spPr>
        </p:pic>
        <p:pic>
          <p:nvPicPr>
            <p:cNvPr id="23" name="Picture 22" descr="democracycollaborative_CMYK_H2_lowres_trans_vv.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5792" y="5660572"/>
              <a:ext cx="2384064" cy="905556"/>
            </a:xfrm>
            <a:prstGeom prst="rect">
              <a:avLst/>
            </a:prstGeom>
          </p:spPr>
        </p:pic>
      </p:grpSp>
    </p:spTree>
    <p:extLst>
      <p:ext uri="{BB962C8B-B14F-4D97-AF65-F5344CB8AC3E}">
        <p14:creationId xmlns:p14="http://schemas.microsoft.com/office/powerpoint/2010/main" val="1763525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2194985" y="2060575"/>
          <a:ext cx="7613649" cy="3273426"/>
        </p:xfrm>
        <a:graphic>
          <a:graphicData uri="http://schemas.openxmlformats.org/drawingml/2006/table">
            <a:tbl>
              <a:tblPr/>
              <a:tblGrid>
                <a:gridCol w="4102100"/>
                <a:gridCol w="3511549"/>
              </a:tblGrid>
              <a:tr h="855663">
                <a:tc>
                  <a:txBody>
                    <a:bodyPr/>
                    <a:lstStyle>
                      <a:lvl1pPr eaLnBrk="0" hangingPunct="0">
                        <a:spcBef>
                          <a:spcPct val="20000"/>
                        </a:spcBef>
                        <a:buFont typeface="Arial" charset="0"/>
                        <a:defRPr sz="2800">
                          <a:solidFill>
                            <a:schemeClr val="tx1"/>
                          </a:solidFill>
                          <a:latin typeface="Calibri" pitchFamily="-104" charset="0"/>
                          <a:ea typeface="ＭＳ Ｐゴシック" pitchFamily="-104" charset="-128"/>
                        </a:defRPr>
                      </a:lvl1pPr>
                      <a:lvl2pPr marL="37931725" indent="-37474525" eaLnBrk="0" hangingPunct="0">
                        <a:spcBef>
                          <a:spcPct val="20000"/>
                        </a:spcBef>
                        <a:buFont typeface="Arial" charset="0"/>
                        <a:defRPr sz="2400">
                          <a:solidFill>
                            <a:schemeClr val="tx1"/>
                          </a:solidFill>
                          <a:latin typeface="Calibri" pitchFamily="-104" charset="0"/>
                          <a:ea typeface="ＭＳ Ｐゴシック" pitchFamily="-104" charset="-128"/>
                        </a:defRPr>
                      </a:lvl2pPr>
                      <a:lvl3pPr eaLnBrk="0" hangingPunct="0">
                        <a:spcBef>
                          <a:spcPct val="20000"/>
                        </a:spcBef>
                        <a:defRPr sz="2000">
                          <a:solidFill>
                            <a:schemeClr val="tx1"/>
                          </a:solidFill>
                          <a:latin typeface="Calibri" pitchFamily="-104" charset="0"/>
                          <a:ea typeface="ＭＳ Ｐゴシック" pitchFamily="-104" charset="-128"/>
                        </a:defRPr>
                      </a:lvl3pPr>
                      <a:lvl4pPr eaLnBrk="0" hangingPunct="0">
                        <a:spcBef>
                          <a:spcPct val="20000"/>
                        </a:spcBef>
                        <a:defRPr>
                          <a:solidFill>
                            <a:schemeClr val="tx1"/>
                          </a:solidFill>
                          <a:latin typeface="Calibri" pitchFamily="-104" charset="0"/>
                          <a:ea typeface="ＭＳ Ｐゴシック" pitchFamily="-104" charset="-128"/>
                        </a:defRPr>
                      </a:lvl4pPr>
                      <a:lvl5pPr eaLnBrk="0" hangingPunct="0">
                        <a:spcBef>
                          <a:spcPct val="20000"/>
                        </a:spcBef>
                        <a:defRPr>
                          <a:solidFill>
                            <a:schemeClr val="tx1"/>
                          </a:solidFill>
                          <a:latin typeface="Calibri" pitchFamily="-104" charset="0"/>
                          <a:ea typeface="ＭＳ Ｐゴシック" pitchFamily="-104" charset="-128"/>
                        </a:defRPr>
                      </a:lvl5pPr>
                      <a:lvl6pPr marL="457200" eaLnBrk="0" fontAlgn="base" hangingPunct="0">
                        <a:spcBef>
                          <a:spcPct val="20000"/>
                        </a:spcBef>
                        <a:spcAft>
                          <a:spcPct val="0"/>
                        </a:spcAft>
                        <a:defRPr>
                          <a:solidFill>
                            <a:schemeClr val="tx1"/>
                          </a:solidFill>
                          <a:latin typeface="Calibri" pitchFamily="-104" charset="0"/>
                          <a:ea typeface="ＭＳ Ｐゴシック" pitchFamily="-104" charset="-128"/>
                        </a:defRPr>
                      </a:lvl6pPr>
                      <a:lvl7pPr marL="914400" eaLnBrk="0" fontAlgn="base" hangingPunct="0">
                        <a:spcBef>
                          <a:spcPct val="20000"/>
                        </a:spcBef>
                        <a:spcAft>
                          <a:spcPct val="0"/>
                        </a:spcAft>
                        <a:defRPr>
                          <a:solidFill>
                            <a:schemeClr val="tx1"/>
                          </a:solidFill>
                          <a:latin typeface="Calibri" pitchFamily="-104" charset="0"/>
                          <a:ea typeface="ＭＳ Ｐゴシック" pitchFamily="-104" charset="-128"/>
                        </a:defRPr>
                      </a:lvl7pPr>
                      <a:lvl8pPr marL="1371600" eaLnBrk="0" fontAlgn="base" hangingPunct="0">
                        <a:spcBef>
                          <a:spcPct val="20000"/>
                        </a:spcBef>
                        <a:spcAft>
                          <a:spcPct val="0"/>
                        </a:spcAft>
                        <a:defRPr>
                          <a:solidFill>
                            <a:schemeClr val="tx1"/>
                          </a:solidFill>
                          <a:latin typeface="Calibri" pitchFamily="-104" charset="0"/>
                          <a:ea typeface="ＭＳ Ｐゴシック" pitchFamily="-104" charset="-128"/>
                        </a:defRPr>
                      </a:lvl8pPr>
                      <a:lvl9pPr marL="1828800" eaLnBrk="0" fontAlgn="base" hangingPunct="0">
                        <a:spcBef>
                          <a:spcPct val="20000"/>
                        </a:spcBef>
                        <a:spcAft>
                          <a:spcPct val="0"/>
                        </a:spcAft>
                        <a:defRPr>
                          <a:solidFill>
                            <a:schemeClr val="tx1"/>
                          </a:solidFill>
                          <a:latin typeface="Calibri" pitchFamily="-104" charset="0"/>
                          <a:ea typeface="ＭＳ Ｐゴシック" pitchFamily="-10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dirty="0" smtClean="0">
                          <a:ln>
                            <a:noFill/>
                          </a:ln>
                          <a:solidFill>
                            <a:schemeClr val="tx1"/>
                          </a:solidFill>
                          <a:effectLst/>
                          <a:latin typeface="Arial" charset="0"/>
                          <a:ea typeface="ＭＳ Ｐゴシック" pitchFamily="-104" charset="-128"/>
                          <a:cs typeface="Arial" charset="0"/>
                        </a:rPr>
                        <a:t>Employment</a:t>
                      </a:r>
                    </a:p>
                  </a:txBody>
                  <a:tcPr marL="119472" marR="119472" marT="44802" marB="44802"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104" charset="0"/>
                          <a:ea typeface="ＭＳ Ｐゴシック" pitchFamily="-104" charset="-128"/>
                        </a:defRPr>
                      </a:lvl1pPr>
                      <a:lvl2pPr marL="37931725" indent="-37474525" eaLnBrk="0" hangingPunct="0">
                        <a:spcBef>
                          <a:spcPct val="20000"/>
                        </a:spcBef>
                        <a:buFont typeface="Arial" charset="0"/>
                        <a:defRPr sz="2400">
                          <a:solidFill>
                            <a:schemeClr val="tx1"/>
                          </a:solidFill>
                          <a:latin typeface="Calibri" pitchFamily="-104" charset="0"/>
                          <a:ea typeface="ＭＳ Ｐゴシック" pitchFamily="-104" charset="-128"/>
                        </a:defRPr>
                      </a:lvl2pPr>
                      <a:lvl3pPr eaLnBrk="0" hangingPunct="0">
                        <a:spcBef>
                          <a:spcPct val="20000"/>
                        </a:spcBef>
                        <a:defRPr sz="2000">
                          <a:solidFill>
                            <a:schemeClr val="tx1"/>
                          </a:solidFill>
                          <a:latin typeface="Calibri" pitchFamily="-104" charset="0"/>
                          <a:ea typeface="ＭＳ Ｐゴシック" pitchFamily="-104" charset="-128"/>
                        </a:defRPr>
                      </a:lvl3pPr>
                      <a:lvl4pPr eaLnBrk="0" hangingPunct="0">
                        <a:spcBef>
                          <a:spcPct val="20000"/>
                        </a:spcBef>
                        <a:defRPr>
                          <a:solidFill>
                            <a:schemeClr val="tx1"/>
                          </a:solidFill>
                          <a:latin typeface="Calibri" pitchFamily="-104" charset="0"/>
                          <a:ea typeface="ＭＳ Ｐゴシック" pitchFamily="-104" charset="-128"/>
                        </a:defRPr>
                      </a:lvl4pPr>
                      <a:lvl5pPr eaLnBrk="0" hangingPunct="0">
                        <a:spcBef>
                          <a:spcPct val="20000"/>
                        </a:spcBef>
                        <a:defRPr>
                          <a:solidFill>
                            <a:schemeClr val="tx1"/>
                          </a:solidFill>
                          <a:latin typeface="Calibri" pitchFamily="-104" charset="0"/>
                          <a:ea typeface="ＭＳ Ｐゴシック" pitchFamily="-104" charset="-128"/>
                        </a:defRPr>
                      </a:lvl5pPr>
                      <a:lvl6pPr marL="457200" eaLnBrk="0" fontAlgn="base" hangingPunct="0">
                        <a:spcBef>
                          <a:spcPct val="20000"/>
                        </a:spcBef>
                        <a:spcAft>
                          <a:spcPct val="0"/>
                        </a:spcAft>
                        <a:defRPr>
                          <a:solidFill>
                            <a:schemeClr val="tx1"/>
                          </a:solidFill>
                          <a:latin typeface="Calibri" pitchFamily="-104" charset="0"/>
                          <a:ea typeface="ＭＳ Ｐゴシック" pitchFamily="-104" charset="-128"/>
                        </a:defRPr>
                      </a:lvl6pPr>
                      <a:lvl7pPr marL="914400" eaLnBrk="0" fontAlgn="base" hangingPunct="0">
                        <a:spcBef>
                          <a:spcPct val="20000"/>
                        </a:spcBef>
                        <a:spcAft>
                          <a:spcPct val="0"/>
                        </a:spcAft>
                        <a:defRPr>
                          <a:solidFill>
                            <a:schemeClr val="tx1"/>
                          </a:solidFill>
                          <a:latin typeface="Calibri" pitchFamily="-104" charset="0"/>
                          <a:ea typeface="ＭＳ Ｐゴシック" pitchFamily="-104" charset="-128"/>
                        </a:defRPr>
                      </a:lvl7pPr>
                      <a:lvl8pPr marL="1371600" eaLnBrk="0" fontAlgn="base" hangingPunct="0">
                        <a:spcBef>
                          <a:spcPct val="20000"/>
                        </a:spcBef>
                        <a:spcAft>
                          <a:spcPct val="0"/>
                        </a:spcAft>
                        <a:defRPr>
                          <a:solidFill>
                            <a:schemeClr val="tx1"/>
                          </a:solidFill>
                          <a:latin typeface="Calibri" pitchFamily="-104" charset="0"/>
                          <a:ea typeface="ＭＳ Ｐゴシック" pitchFamily="-104" charset="-128"/>
                        </a:defRPr>
                      </a:lvl8pPr>
                      <a:lvl9pPr marL="1828800" eaLnBrk="0" fontAlgn="base" hangingPunct="0">
                        <a:spcBef>
                          <a:spcPct val="20000"/>
                        </a:spcBef>
                        <a:spcAft>
                          <a:spcPct val="0"/>
                        </a:spcAft>
                        <a:defRPr>
                          <a:solidFill>
                            <a:schemeClr val="tx1"/>
                          </a:solidFill>
                          <a:latin typeface="Calibri" pitchFamily="-104" charset="0"/>
                          <a:ea typeface="ＭＳ Ｐゴシック" pitchFamily="-10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smtClean="0">
                          <a:ln>
                            <a:noFill/>
                          </a:ln>
                          <a:solidFill>
                            <a:schemeClr val="tx1"/>
                          </a:solidFill>
                          <a:effectLst/>
                          <a:latin typeface="Arial" charset="0"/>
                          <a:ea typeface="ＭＳ Ｐゴシック" pitchFamily="-104" charset="-128"/>
                          <a:cs typeface="Arial" charset="0"/>
                        </a:rPr>
                        <a:t>9 million+</a:t>
                      </a:r>
                    </a:p>
                  </a:txBody>
                  <a:tcPr marL="119472" marR="119472" marT="44802" marB="44802"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5400" cap="flat" cmpd="sng" algn="ctr">
                      <a:solidFill>
                        <a:schemeClr val="accent1"/>
                      </a:solidFill>
                      <a:prstDash val="solid"/>
                      <a:round/>
                      <a:headEnd type="none" w="med" len="med"/>
                      <a:tailEnd type="none" w="med" len="med"/>
                    </a:lnB>
                    <a:lnTlToBr>
                      <a:noFill/>
                    </a:lnTlToBr>
                    <a:lnBlToTr>
                      <a:noFill/>
                    </a:lnBlToTr>
                    <a:noFill/>
                  </a:tcPr>
                </a:tc>
              </a:tr>
              <a:tr h="760413">
                <a:tc>
                  <a:txBody>
                    <a:bodyPr/>
                    <a:lstStyle>
                      <a:lvl1pPr eaLnBrk="0" hangingPunct="0">
                        <a:spcBef>
                          <a:spcPct val="20000"/>
                        </a:spcBef>
                        <a:buFont typeface="Arial" charset="0"/>
                        <a:defRPr sz="2800">
                          <a:solidFill>
                            <a:schemeClr val="tx1"/>
                          </a:solidFill>
                          <a:latin typeface="Calibri" pitchFamily="-104" charset="0"/>
                          <a:ea typeface="ＭＳ Ｐゴシック" pitchFamily="-104" charset="-128"/>
                        </a:defRPr>
                      </a:lvl1pPr>
                      <a:lvl2pPr marL="37931725" indent="-37474525" eaLnBrk="0" hangingPunct="0">
                        <a:spcBef>
                          <a:spcPct val="20000"/>
                        </a:spcBef>
                        <a:buFont typeface="Arial" charset="0"/>
                        <a:defRPr sz="2400">
                          <a:solidFill>
                            <a:schemeClr val="tx1"/>
                          </a:solidFill>
                          <a:latin typeface="Calibri" pitchFamily="-104" charset="0"/>
                          <a:ea typeface="ＭＳ Ｐゴシック" pitchFamily="-104" charset="-128"/>
                        </a:defRPr>
                      </a:lvl2pPr>
                      <a:lvl3pPr eaLnBrk="0" hangingPunct="0">
                        <a:spcBef>
                          <a:spcPct val="20000"/>
                        </a:spcBef>
                        <a:defRPr sz="2000">
                          <a:solidFill>
                            <a:schemeClr val="tx1"/>
                          </a:solidFill>
                          <a:latin typeface="Calibri" pitchFamily="-104" charset="0"/>
                          <a:ea typeface="ＭＳ Ｐゴシック" pitchFamily="-104" charset="-128"/>
                        </a:defRPr>
                      </a:lvl3pPr>
                      <a:lvl4pPr eaLnBrk="0" hangingPunct="0">
                        <a:spcBef>
                          <a:spcPct val="20000"/>
                        </a:spcBef>
                        <a:defRPr>
                          <a:solidFill>
                            <a:schemeClr val="tx1"/>
                          </a:solidFill>
                          <a:latin typeface="Calibri" pitchFamily="-104" charset="0"/>
                          <a:ea typeface="ＭＳ Ｐゴシック" pitchFamily="-104" charset="-128"/>
                        </a:defRPr>
                      </a:lvl4pPr>
                      <a:lvl5pPr eaLnBrk="0" hangingPunct="0">
                        <a:spcBef>
                          <a:spcPct val="20000"/>
                        </a:spcBef>
                        <a:defRPr>
                          <a:solidFill>
                            <a:schemeClr val="tx1"/>
                          </a:solidFill>
                          <a:latin typeface="Calibri" pitchFamily="-104" charset="0"/>
                          <a:ea typeface="ＭＳ Ｐゴシック" pitchFamily="-104" charset="-128"/>
                        </a:defRPr>
                      </a:lvl5pPr>
                      <a:lvl6pPr marL="457200" eaLnBrk="0" fontAlgn="base" hangingPunct="0">
                        <a:spcBef>
                          <a:spcPct val="20000"/>
                        </a:spcBef>
                        <a:spcAft>
                          <a:spcPct val="0"/>
                        </a:spcAft>
                        <a:defRPr>
                          <a:solidFill>
                            <a:schemeClr val="tx1"/>
                          </a:solidFill>
                          <a:latin typeface="Calibri" pitchFamily="-104" charset="0"/>
                          <a:ea typeface="ＭＳ Ｐゴシック" pitchFamily="-104" charset="-128"/>
                        </a:defRPr>
                      </a:lvl6pPr>
                      <a:lvl7pPr marL="914400" eaLnBrk="0" fontAlgn="base" hangingPunct="0">
                        <a:spcBef>
                          <a:spcPct val="20000"/>
                        </a:spcBef>
                        <a:spcAft>
                          <a:spcPct val="0"/>
                        </a:spcAft>
                        <a:defRPr>
                          <a:solidFill>
                            <a:schemeClr val="tx1"/>
                          </a:solidFill>
                          <a:latin typeface="Calibri" pitchFamily="-104" charset="0"/>
                          <a:ea typeface="ＭＳ Ｐゴシック" pitchFamily="-104" charset="-128"/>
                        </a:defRPr>
                      </a:lvl7pPr>
                      <a:lvl8pPr marL="1371600" eaLnBrk="0" fontAlgn="base" hangingPunct="0">
                        <a:spcBef>
                          <a:spcPct val="20000"/>
                        </a:spcBef>
                        <a:spcAft>
                          <a:spcPct val="0"/>
                        </a:spcAft>
                        <a:defRPr>
                          <a:solidFill>
                            <a:schemeClr val="tx1"/>
                          </a:solidFill>
                          <a:latin typeface="Calibri" pitchFamily="-104" charset="0"/>
                          <a:ea typeface="ＭＳ Ｐゴシック" pitchFamily="-104" charset="-128"/>
                        </a:defRPr>
                      </a:lvl8pPr>
                      <a:lvl9pPr marL="1828800" eaLnBrk="0" fontAlgn="base" hangingPunct="0">
                        <a:spcBef>
                          <a:spcPct val="20000"/>
                        </a:spcBef>
                        <a:spcAft>
                          <a:spcPct val="0"/>
                        </a:spcAft>
                        <a:defRPr>
                          <a:solidFill>
                            <a:schemeClr val="tx1"/>
                          </a:solidFill>
                          <a:latin typeface="Calibri" pitchFamily="-104" charset="0"/>
                          <a:ea typeface="ＭＳ Ｐゴシック" pitchFamily="-10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dirty="0" smtClean="0">
                          <a:ln>
                            <a:noFill/>
                          </a:ln>
                          <a:solidFill>
                            <a:schemeClr val="tx1"/>
                          </a:solidFill>
                          <a:effectLst/>
                          <a:latin typeface="Arial" charset="0"/>
                          <a:ea typeface="ＭＳ Ｐゴシック" pitchFamily="-104" charset="-128"/>
                          <a:cs typeface="Arial" charset="0"/>
                        </a:rPr>
                        <a:t>Annual Expenditures</a:t>
                      </a:r>
                    </a:p>
                  </a:txBody>
                  <a:tcPr marL="119472" marR="119472" marT="44802" marB="44802"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tc>
                  <a:txBody>
                    <a:bodyPr/>
                    <a:lstStyle>
                      <a:lvl1pPr eaLnBrk="0" hangingPunct="0">
                        <a:spcBef>
                          <a:spcPct val="20000"/>
                        </a:spcBef>
                        <a:buFont typeface="Arial" charset="0"/>
                        <a:defRPr sz="2800">
                          <a:solidFill>
                            <a:schemeClr val="tx1"/>
                          </a:solidFill>
                          <a:latin typeface="Calibri" pitchFamily="-104" charset="0"/>
                          <a:ea typeface="ＭＳ Ｐゴシック" pitchFamily="-104" charset="-128"/>
                        </a:defRPr>
                      </a:lvl1pPr>
                      <a:lvl2pPr marL="37931725" indent="-37474525" eaLnBrk="0" hangingPunct="0">
                        <a:spcBef>
                          <a:spcPct val="20000"/>
                        </a:spcBef>
                        <a:buFont typeface="Arial" charset="0"/>
                        <a:defRPr sz="2400">
                          <a:solidFill>
                            <a:schemeClr val="tx1"/>
                          </a:solidFill>
                          <a:latin typeface="Calibri" pitchFamily="-104" charset="0"/>
                          <a:ea typeface="ＭＳ Ｐゴシック" pitchFamily="-104" charset="-128"/>
                        </a:defRPr>
                      </a:lvl2pPr>
                      <a:lvl3pPr eaLnBrk="0" hangingPunct="0">
                        <a:spcBef>
                          <a:spcPct val="20000"/>
                        </a:spcBef>
                        <a:defRPr sz="2000">
                          <a:solidFill>
                            <a:schemeClr val="tx1"/>
                          </a:solidFill>
                          <a:latin typeface="Calibri" pitchFamily="-104" charset="0"/>
                          <a:ea typeface="ＭＳ Ｐゴシック" pitchFamily="-104" charset="-128"/>
                        </a:defRPr>
                      </a:lvl3pPr>
                      <a:lvl4pPr eaLnBrk="0" hangingPunct="0">
                        <a:spcBef>
                          <a:spcPct val="20000"/>
                        </a:spcBef>
                        <a:defRPr>
                          <a:solidFill>
                            <a:schemeClr val="tx1"/>
                          </a:solidFill>
                          <a:latin typeface="Calibri" pitchFamily="-104" charset="0"/>
                          <a:ea typeface="ＭＳ Ｐゴシック" pitchFamily="-104" charset="-128"/>
                        </a:defRPr>
                      </a:lvl4pPr>
                      <a:lvl5pPr eaLnBrk="0" hangingPunct="0">
                        <a:spcBef>
                          <a:spcPct val="20000"/>
                        </a:spcBef>
                        <a:defRPr>
                          <a:solidFill>
                            <a:schemeClr val="tx1"/>
                          </a:solidFill>
                          <a:latin typeface="Calibri" pitchFamily="-104" charset="0"/>
                          <a:ea typeface="ＭＳ Ｐゴシック" pitchFamily="-104" charset="-128"/>
                        </a:defRPr>
                      </a:lvl5pPr>
                      <a:lvl6pPr marL="457200" eaLnBrk="0" fontAlgn="base" hangingPunct="0">
                        <a:spcBef>
                          <a:spcPct val="20000"/>
                        </a:spcBef>
                        <a:spcAft>
                          <a:spcPct val="0"/>
                        </a:spcAft>
                        <a:defRPr>
                          <a:solidFill>
                            <a:schemeClr val="tx1"/>
                          </a:solidFill>
                          <a:latin typeface="Calibri" pitchFamily="-104" charset="0"/>
                          <a:ea typeface="ＭＳ Ｐゴシック" pitchFamily="-104" charset="-128"/>
                        </a:defRPr>
                      </a:lvl6pPr>
                      <a:lvl7pPr marL="914400" eaLnBrk="0" fontAlgn="base" hangingPunct="0">
                        <a:spcBef>
                          <a:spcPct val="20000"/>
                        </a:spcBef>
                        <a:spcAft>
                          <a:spcPct val="0"/>
                        </a:spcAft>
                        <a:defRPr>
                          <a:solidFill>
                            <a:schemeClr val="tx1"/>
                          </a:solidFill>
                          <a:latin typeface="Calibri" pitchFamily="-104" charset="0"/>
                          <a:ea typeface="ＭＳ Ｐゴシック" pitchFamily="-104" charset="-128"/>
                        </a:defRPr>
                      </a:lvl7pPr>
                      <a:lvl8pPr marL="1371600" eaLnBrk="0" fontAlgn="base" hangingPunct="0">
                        <a:spcBef>
                          <a:spcPct val="20000"/>
                        </a:spcBef>
                        <a:spcAft>
                          <a:spcPct val="0"/>
                        </a:spcAft>
                        <a:defRPr>
                          <a:solidFill>
                            <a:schemeClr val="tx1"/>
                          </a:solidFill>
                          <a:latin typeface="Calibri" pitchFamily="-104" charset="0"/>
                          <a:ea typeface="ＭＳ Ｐゴシック" pitchFamily="-104" charset="-128"/>
                        </a:defRPr>
                      </a:lvl8pPr>
                      <a:lvl9pPr marL="1828800" eaLnBrk="0" fontAlgn="base" hangingPunct="0">
                        <a:spcBef>
                          <a:spcPct val="20000"/>
                        </a:spcBef>
                        <a:spcAft>
                          <a:spcPct val="0"/>
                        </a:spcAft>
                        <a:defRPr>
                          <a:solidFill>
                            <a:schemeClr val="tx1"/>
                          </a:solidFill>
                          <a:latin typeface="Calibri" pitchFamily="-104" charset="0"/>
                          <a:ea typeface="ＭＳ Ｐゴシック" pitchFamily="-10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dirty="0" smtClean="0">
                          <a:ln>
                            <a:noFill/>
                          </a:ln>
                          <a:solidFill>
                            <a:schemeClr val="tx1"/>
                          </a:solidFill>
                          <a:effectLst/>
                          <a:latin typeface="Arial" charset="0"/>
                          <a:ea typeface="ＭＳ Ｐゴシック" pitchFamily="-104" charset="-128"/>
                          <a:cs typeface="Arial" charset="0"/>
                        </a:rPr>
                        <a:t>$1.2 trillion+</a:t>
                      </a:r>
                    </a:p>
                  </a:txBody>
                  <a:tcPr marL="119472" marR="119472" marT="44802" marB="44802"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54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tr>
              <a:tr h="762000">
                <a:tc>
                  <a:txBody>
                    <a:bodyPr/>
                    <a:lstStyle>
                      <a:lvl1pPr eaLnBrk="0" hangingPunct="0">
                        <a:spcBef>
                          <a:spcPct val="20000"/>
                        </a:spcBef>
                        <a:buFont typeface="Arial" charset="0"/>
                        <a:defRPr sz="2800">
                          <a:solidFill>
                            <a:schemeClr val="tx1"/>
                          </a:solidFill>
                          <a:latin typeface="Calibri" pitchFamily="-104" charset="0"/>
                          <a:ea typeface="ＭＳ Ｐゴシック" pitchFamily="-104" charset="-128"/>
                        </a:defRPr>
                      </a:lvl1pPr>
                      <a:lvl2pPr marL="37931725" indent="-37474525" eaLnBrk="0" hangingPunct="0">
                        <a:spcBef>
                          <a:spcPct val="20000"/>
                        </a:spcBef>
                        <a:buFont typeface="Arial" charset="0"/>
                        <a:defRPr sz="2400">
                          <a:solidFill>
                            <a:schemeClr val="tx1"/>
                          </a:solidFill>
                          <a:latin typeface="Calibri" pitchFamily="-104" charset="0"/>
                          <a:ea typeface="ＭＳ Ｐゴシック" pitchFamily="-104" charset="-128"/>
                        </a:defRPr>
                      </a:lvl2pPr>
                      <a:lvl3pPr eaLnBrk="0" hangingPunct="0">
                        <a:spcBef>
                          <a:spcPct val="20000"/>
                        </a:spcBef>
                        <a:defRPr sz="2000">
                          <a:solidFill>
                            <a:schemeClr val="tx1"/>
                          </a:solidFill>
                          <a:latin typeface="Calibri" pitchFamily="-104" charset="0"/>
                          <a:ea typeface="ＭＳ Ｐゴシック" pitchFamily="-104" charset="-128"/>
                        </a:defRPr>
                      </a:lvl3pPr>
                      <a:lvl4pPr eaLnBrk="0" hangingPunct="0">
                        <a:spcBef>
                          <a:spcPct val="20000"/>
                        </a:spcBef>
                        <a:defRPr>
                          <a:solidFill>
                            <a:schemeClr val="tx1"/>
                          </a:solidFill>
                          <a:latin typeface="Calibri" pitchFamily="-104" charset="0"/>
                          <a:ea typeface="ＭＳ Ｐゴシック" pitchFamily="-104" charset="-128"/>
                        </a:defRPr>
                      </a:lvl4pPr>
                      <a:lvl5pPr eaLnBrk="0" hangingPunct="0">
                        <a:spcBef>
                          <a:spcPct val="20000"/>
                        </a:spcBef>
                        <a:defRPr>
                          <a:solidFill>
                            <a:schemeClr val="tx1"/>
                          </a:solidFill>
                          <a:latin typeface="Calibri" pitchFamily="-104" charset="0"/>
                          <a:ea typeface="ＭＳ Ｐゴシック" pitchFamily="-104" charset="-128"/>
                        </a:defRPr>
                      </a:lvl5pPr>
                      <a:lvl6pPr marL="457200" eaLnBrk="0" fontAlgn="base" hangingPunct="0">
                        <a:spcBef>
                          <a:spcPct val="20000"/>
                        </a:spcBef>
                        <a:spcAft>
                          <a:spcPct val="0"/>
                        </a:spcAft>
                        <a:defRPr>
                          <a:solidFill>
                            <a:schemeClr val="tx1"/>
                          </a:solidFill>
                          <a:latin typeface="Calibri" pitchFamily="-104" charset="0"/>
                          <a:ea typeface="ＭＳ Ｐゴシック" pitchFamily="-104" charset="-128"/>
                        </a:defRPr>
                      </a:lvl6pPr>
                      <a:lvl7pPr marL="914400" eaLnBrk="0" fontAlgn="base" hangingPunct="0">
                        <a:spcBef>
                          <a:spcPct val="20000"/>
                        </a:spcBef>
                        <a:spcAft>
                          <a:spcPct val="0"/>
                        </a:spcAft>
                        <a:defRPr>
                          <a:solidFill>
                            <a:schemeClr val="tx1"/>
                          </a:solidFill>
                          <a:latin typeface="Calibri" pitchFamily="-104" charset="0"/>
                          <a:ea typeface="ＭＳ Ｐゴシック" pitchFamily="-104" charset="-128"/>
                        </a:defRPr>
                      </a:lvl7pPr>
                      <a:lvl8pPr marL="1371600" eaLnBrk="0" fontAlgn="base" hangingPunct="0">
                        <a:spcBef>
                          <a:spcPct val="20000"/>
                        </a:spcBef>
                        <a:spcAft>
                          <a:spcPct val="0"/>
                        </a:spcAft>
                        <a:defRPr>
                          <a:solidFill>
                            <a:schemeClr val="tx1"/>
                          </a:solidFill>
                          <a:latin typeface="Calibri" pitchFamily="-104" charset="0"/>
                          <a:ea typeface="ＭＳ Ｐゴシック" pitchFamily="-104" charset="-128"/>
                        </a:defRPr>
                      </a:lvl8pPr>
                      <a:lvl9pPr marL="1828800" eaLnBrk="0" fontAlgn="base" hangingPunct="0">
                        <a:spcBef>
                          <a:spcPct val="20000"/>
                        </a:spcBef>
                        <a:spcAft>
                          <a:spcPct val="0"/>
                        </a:spcAft>
                        <a:defRPr>
                          <a:solidFill>
                            <a:schemeClr val="tx1"/>
                          </a:solidFill>
                          <a:latin typeface="Calibri" pitchFamily="-104" charset="0"/>
                          <a:ea typeface="ＭＳ Ｐゴシック" pitchFamily="-10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smtClean="0">
                          <a:ln>
                            <a:noFill/>
                          </a:ln>
                          <a:solidFill>
                            <a:schemeClr val="tx1"/>
                          </a:solidFill>
                          <a:effectLst/>
                          <a:latin typeface="Arial" charset="0"/>
                          <a:ea typeface="ＭＳ Ｐゴシック" pitchFamily="-104" charset="-128"/>
                          <a:cs typeface="Arial" charset="0"/>
                        </a:rPr>
                        <a:t>Annual Procurement</a:t>
                      </a:r>
                    </a:p>
                  </a:txBody>
                  <a:tcPr marL="119472" marR="119472" marT="44802" marB="44802"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pitchFamily="-104" charset="0"/>
                          <a:ea typeface="ＭＳ Ｐゴシック" pitchFamily="-104" charset="-128"/>
                        </a:defRPr>
                      </a:lvl1pPr>
                      <a:lvl2pPr marL="37931725" indent="-37474525" eaLnBrk="0" hangingPunct="0">
                        <a:spcBef>
                          <a:spcPct val="20000"/>
                        </a:spcBef>
                        <a:buFont typeface="Arial" charset="0"/>
                        <a:defRPr sz="2400">
                          <a:solidFill>
                            <a:schemeClr val="tx1"/>
                          </a:solidFill>
                          <a:latin typeface="Calibri" pitchFamily="-104" charset="0"/>
                          <a:ea typeface="ＭＳ Ｐゴシック" pitchFamily="-104" charset="-128"/>
                        </a:defRPr>
                      </a:lvl2pPr>
                      <a:lvl3pPr eaLnBrk="0" hangingPunct="0">
                        <a:spcBef>
                          <a:spcPct val="20000"/>
                        </a:spcBef>
                        <a:defRPr sz="2000">
                          <a:solidFill>
                            <a:schemeClr val="tx1"/>
                          </a:solidFill>
                          <a:latin typeface="Calibri" pitchFamily="-104" charset="0"/>
                          <a:ea typeface="ＭＳ Ｐゴシック" pitchFamily="-104" charset="-128"/>
                        </a:defRPr>
                      </a:lvl3pPr>
                      <a:lvl4pPr eaLnBrk="0" hangingPunct="0">
                        <a:spcBef>
                          <a:spcPct val="20000"/>
                        </a:spcBef>
                        <a:defRPr>
                          <a:solidFill>
                            <a:schemeClr val="tx1"/>
                          </a:solidFill>
                          <a:latin typeface="Calibri" pitchFamily="-104" charset="0"/>
                          <a:ea typeface="ＭＳ Ｐゴシック" pitchFamily="-104" charset="-128"/>
                        </a:defRPr>
                      </a:lvl4pPr>
                      <a:lvl5pPr eaLnBrk="0" hangingPunct="0">
                        <a:spcBef>
                          <a:spcPct val="20000"/>
                        </a:spcBef>
                        <a:defRPr>
                          <a:solidFill>
                            <a:schemeClr val="tx1"/>
                          </a:solidFill>
                          <a:latin typeface="Calibri" pitchFamily="-104" charset="0"/>
                          <a:ea typeface="ＭＳ Ｐゴシック" pitchFamily="-104" charset="-128"/>
                        </a:defRPr>
                      </a:lvl5pPr>
                      <a:lvl6pPr marL="457200" eaLnBrk="0" fontAlgn="base" hangingPunct="0">
                        <a:spcBef>
                          <a:spcPct val="20000"/>
                        </a:spcBef>
                        <a:spcAft>
                          <a:spcPct val="0"/>
                        </a:spcAft>
                        <a:defRPr>
                          <a:solidFill>
                            <a:schemeClr val="tx1"/>
                          </a:solidFill>
                          <a:latin typeface="Calibri" pitchFamily="-104" charset="0"/>
                          <a:ea typeface="ＭＳ Ｐゴシック" pitchFamily="-104" charset="-128"/>
                        </a:defRPr>
                      </a:lvl6pPr>
                      <a:lvl7pPr marL="914400" eaLnBrk="0" fontAlgn="base" hangingPunct="0">
                        <a:spcBef>
                          <a:spcPct val="20000"/>
                        </a:spcBef>
                        <a:spcAft>
                          <a:spcPct val="0"/>
                        </a:spcAft>
                        <a:defRPr>
                          <a:solidFill>
                            <a:schemeClr val="tx1"/>
                          </a:solidFill>
                          <a:latin typeface="Calibri" pitchFamily="-104" charset="0"/>
                          <a:ea typeface="ＭＳ Ｐゴシック" pitchFamily="-104" charset="-128"/>
                        </a:defRPr>
                      </a:lvl7pPr>
                      <a:lvl8pPr marL="1371600" eaLnBrk="0" fontAlgn="base" hangingPunct="0">
                        <a:spcBef>
                          <a:spcPct val="20000"/>
                        </a:spcBef>
                        <a:spcAft>
                          <a:spcPct val="0"/>
                        </a:spcAft>
                        <a:defRPr>
                          <a:solidFill>
                            <a:schemeClr val="tx1"/>
                          </a:solidFill>
                          <a:latin typeface="Calibri" pitchFamily="-104" charset="0"/>
                          <a:ea typeface="ＭＳ Ｐゴシック" pitchFamily="-104" charset="-128"/>
                        </a:defRPr>
                      </a:lvl8pPr>
                      <a:lvl9pPr marL="1828800" eaLnBrk="0" fontAlgn="base" hangingPunct="0">
                        <a:spcBef>
                          <a:spcPct val="20000"/>
                        </a:spcBef>
                        <a:spcAft>
                          <a:spcPct val="0"/>
                        </a:spcAft>
                        <a:defRPr>
                          <a:solidFill>
                            <a:schemeClr val="tx1"/>
                          </a:solidFill>
                          <a:latin typeface="Calibri" pitchFamily="-104" charset="0"/>
                          <a:ea typeface="ＭＳ Ｐゴシック" pitchFamily="-10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smtClean="0">
                          <a:ln>
                            <a:noFill/>
                          </a:ln>
                          <a:solidFill>
                            <a:schemeClr val="tx1"/>
                          </a:solidFill>
                          <a:effectLst/>
                          <a:latin typeface="Arial" charset="0"/>
                          <a:ea typeface="ＭＳ Ｐゴシック" pitchFamily="-104" charset="-128"/>
                          <a:cs typeface="Arial" charset="0"/>
                        </a:rPr>
                        <a:t>$500 billion+</a:t>
                      </a:r>
                    </a:p>
                  </a:txBody>
                  <a:tcPr marL="119472" marR="119472" marT="44802" marB="44802"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895350">
                <a:tc>
                  <a:txBody>
                    <a:bodyPr/>
                    <a:lstStyle>
                      <a:lvl1pPr eaLnBrk="0" hangingPunct="0">
                        <a:spcBef>
                          <a:spcPct val="20000"/>
                        </a:spcBef>
                        <a:buFont typeface="Arial" charset="0"/>
                        <a:defRPr sz="2800">
                          <a:solidFill>
                            <a:schemeClr val="tx1"/>
                          </a:solidFill>
                          <a:latin typeface="Calibri" pitchFamily="-104" charset="0"/>
                          <a:ea typeface="ＭＳ Ｐゴシック" pitchFamily="-104" charset="-128"/>
                        </a:defRPr>
                      </a:lvl1pPr>
                      <a:lvl2pPr marL="37931725" indent="-37474525" eaLnBrk="0" hangingPunct="0">
                        <a:spcBef>
                          <a:spcPct val="20000"/>
                        </a:spcBef>
                        <a:buFont typeface="Arial" charset="0"/>
                        <a:defRPr sz="2400">
                          <a:solidFill>
                            <a:schemeClr val="tx1"/>
                          </a:solidFill>
                          <a:latin typeface="Calibri" pitchFamily="-104" charset="0"/>
                          <a:ea typeface="ＭＳ Ｐゴシック" pitchFamily="-104" charset="-128"/>
                        </a:defRPr>
                      </a:lvl2pPr>
                      <a:lvl3pPr eaLnBrk="0" hangingPunct="0">
                        <a:spcBef>
                          <a:spcPct val="20000"/>
                        </a:spcBef>
                        <a:defRPr sz="2000">
                          <a:solidFill>
                            <a:schemeClr val="tx1"/>
                          </a:solidFill>
                          <a:latin typeface="Calibri" pitchFamily="-104" charset="0"/>
                          <a:ea typeface="ＭＳ Ｐゴシック" pitchFamily="-104" charset="-128"/>
                        </a:defRPr>
                      </a:lvl3pPr>
                      <a:lvl4pPr eaLnBrk="0" hangingPunct="0">
                        <a:spcBef>
                          <a:spcPct val="20000"/>
                        </a:spcBef>
                        <a:defRPr>
                          <a:solidFill>
                            <a:schemeClr val="tx1"/>
                          </a:solidFill>
                          <a:latin typeface="Calibri" pitchFamily="-104" charset="0"/>
                          <a:ea typeface="ＭＳ Ｐゴシック" pitchFamily="-104" charset="-128"/>
                        </a:defRPr>
                      </a:lvl4pPr>
                      <a:lvl5pPr eaLnBrk="0" hangingPunct="0">
                        <a:spcBef>
                          <a:spcPct val="20000"/>
                        </a:spcBef>
                        <a:defRPr>
                          <a:solidFill>
                            <a:schemeClr val="tx1"/>
                          </a:solidFill>
                          <a:latin typeface="Calibri" pitchFamily="-104" charset="0"/>
                          <a:ea typeface="ＭＳ Ｐゴシック" pitchFamily="-104" charset="-128"/>
                        </a:defRPr>
                      </a:lvl5pPr>
                      <a:lvl6pPr marL="457200" eaLnBrk="0" fontAlgn="base" hangingPunct="0">
                        <a:spcBef>
                          <a:spcPct val="20000"/>
                        </a:spcBef>
                        <a:spcAft>
                          <a:spcPct val="0"/>
                        </a:spcAft>
                        <a:defRPr>
                          <a:solidFill>
                            <a:schemeClr val="tx1"/>
                          </a:solidFill>
                          <a:latin typeface="Calibri" pitchFamily="-104" charset="0"/>
                          <a:ea typeface="ＭＳ Ｐゴシック" pitchFamily="-104" charset="-128"/>
                        </a:defRPr>
                      </a:lvl6pPr>
                      <a:lvl7pPr marL="914400" eaLnBrk="0" fontAlgn="base" hangingPunct="0">
                        <a:spcBef>
                          <a:spcPct val="20000"/>
                        </a:spcBef>
                        <a:spcAft>
                          <a:spcPct val="0"/>
                        </a:spcAft>
                        <a:defRPr>
                          <a:solidFill>
                            <a:schemeClr val="tx1"/>
                          </a:solidFill>
                          <a:latin typeface="Calibri" pitchFamily="-104" charset="0"/>
                          <a:ea typeface="ＭＳ Ｐゴシック" pitchFamily="-104" charset="-128"/>
                        </a:defRPr>
                      </a:lvl7pPr>
                      <a:lvl8pPr marL="1371600" eaLnBrk="0" fontAlgn="base" hangingPunct="0">
                        <a:spcBef>
                          <a:spcPct val="20000"/>
                        </a:spcBef>
                        <a:spcAft>
                          <a:spcPct val="0"/>
                        </a:spcAft>
                        <a:defRPr>
                          <a:solidFill>
                            <a:schemeClr val="tx1"/>
                          </a:solidFill>
                          <a:latin typeface="Calibri" pitchFamily="-104" charset="0"/>
                          <a:ea typeface="ＭＳ Ｐゴシック" pitchFamily="-104" charset="-128"/>
                        </a:defRPr>
                      </a:lvl8pPr>
                      <a:lvl9pPr marL="1828800" eaLnBrk="0" fontAlgn="base" hangingPunct="0">
                        <a:spcBef>
                          <a:spcPct val="20000"/>
                        </a:spcBef>
                        <a:spcAft>
                          <a:spcPct val="0"/>
                        </a:spcAft>
                        <a:defRPr>
                          <a:solidFill>
                            <a:schemeClr val="tx1"/>
                          </a:solidFill>
                          <a:latin typeface="Calibri" pitchFamily="-104" charset="0"/>
                          <a:ea typeface="ＭＳ Ｐゴシック" pitchFamily="-10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smtClean="0">
                          <a:ln>
                            <a:noFill/>
                          </a:ln>
                          <a:solidFill>
                            <a:schemeClr val="tx1"/>
                          </a:solidFill>
                          <a:effectLst/>
                          <a:latin typeface="Arial" charset="0"/>
                          <a:ea typeface="ＭＳ Ｐゴシック" pitchFamily="-104" charset="-128"/>
                          <a:cs typeface="Arial" charset="0"/>
                        </a:rPr>
                        <a:t>Investment Portfolios/Endowments</a:t>
                      </a:r>
                    </a:p>
                  </a:txBody>
                  <a:tcPr marL="119472" marR="119472" marT="44802" marB="44802"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tc>
                  <a:txBody>
                    <a:bodyPr/>
                    <a:lstStyle>
                      <a:lvl1pPr eaLnBrk="0" hangingPunct="0">
                        <a:spcBef>
                          <a:spcPct val="20000"/>
                        </a:spcBef>
                        <a:buFont typeface="Arial" charset="0"/>
                        <a:defRPr sz="2800">
                          <a:solidFill>
                            <a:schemeClr val="tx1"/>
                          </a:solidFill>
                          <a:latin typeface="Calibri" pitchFamily="-104" charset="0"/>
                          <a:ea typeface="ＭＳ Ｐゴシック" pitchFamily="-104" charset="-128"/>
                        </a:defRPr>
                      </a:lvl1pPr>
                      <a:lvl2pPr marL="37931725" indent="-37474525" eaLnBrk="0" hangingPunct="0">
                        <a:spcBef>
                          <a:spcPct val="20000"/>
                        </a:spcBef>
                        <a:buFont typeface="Arial" charset="0"/>
                        <a:defRPr sz="2400">
                          <a:solidFill>
                            <a:schemeClr val="tx1"/>
                          </a:solidFill>
                          <a:latin typeface="Calibri" pitchFamily="-104" charset="0"/>
                          <a:ea typeface="ＭＳ Ｐゴシック" pitchFamily="-104" charset="-128"/>
                        </a:defRPr>
                      </a:lvl2pPr>
                      <a:lvl3pPr eaLnBrk="0" hangingPunct="0">
                        <a:spcBef>
                          <a:spcPct val="20000"/>
                        </a:spcBef>
                        <a:defRPr sz="2000">
                          <a:solidFill>
                            <a:schemeClr val="tx1"/>
                          </a:solidFill>
                          <a:latin typeface="Calibri" pitchFamily="-104" charset="0"/>
                          <a:ea typeface="ＭＳ Ｐゴシック" pitchFamily="-104" charset="-128"/>
                        </a:defRPr>
                      </a:lvl3pPr>
                      <a:lvl4pPr eaLnBrk="0" hangingPunct="0">
                        <a:spcBef>
                          <a:spcPct val="20000"/>
                        </a:spcBef>
                        <a:defRPr>
                          <a:solidFill>
                            <a:schemeClr val="tx1"/>
                          </a:solidFill>
                          <a:latin typeface="Calibri" pitchFamily="-104" charset="0"/>
                          <a:ea typeface="ＭＳ Ｐゴシック" pitchFamily="-104" charset="-128"/>
                        </a:defRPr>
                      </a:lvl4pPr>
                      <a:lvl5pPr eaLnBrk="0" hangingPunct="0">
                        <a:spcBef>
                          <a:spcPct val="20000"/>
                        </a:spcBef>
                        <a:defRPr>
                          <a:solidFill>
                            <a:schemeClr val="tx1"/>
                          </a:solidFill>
                          <a:latin typeface="Calibri" pitchFamily="-104" charset="0"/>
                          <a:ea typeface="ＭＳ Ｐゴシック" pitchFamily="-104" charset="-128"/>
                        </a:defRPr>
                      </a:lvl5pPr>
                      <a:lvl6pPr marL="457200" eaLnBrk="0" fontAlgn="base" hangingPunct="0">
                        <a:spcBef>
                          <a:spcPct val="20000"/>
                        </a:spcBef>
                        <a:spcAft>
                          <a:spcPct val="0"/>
                        </a:spcAft>
                        <a:defRPr>
                          <a:solidFill>
                            <a:schemeClr val="tx1"/>
                          </a:solidFill>
                          <a:latin typeface="Calibri" pitchFamily="-104" charset="0"/>
                          <a:ea typeface="ＭＳ Ｐゴシック" pitchFamily="-104" charset="-128"/>
                        </a:defRPr>
                      </a:lvl6pPr>
                      <a:lvl7pPr marL="914400" eaLnBrk="0" fontAlgn="base" hangingPunct="0">
                        <a:spcBef>
                          <a:spcPct val="20000"/>
                        </a:spcBef>
                        <a:spcAft>
                          <a:spcPct val="0"/>
                        </a:spcAft>
                        <a:defRPr>
                          <a:solidFill>
                            <a:schemeClr val="tx1"/>
                          </a:solidFill>
                          <a:latin typeface="Calibri" pitchFamily="-104" charset="0"/>
                          <a:ea typeface="ＭＳ Ｐゴシック" pitchFamily="-104" charset="-128"/>
                        </a:defRPr>
                      </a:lvl7pPr>
                      <a:lvl8pPr marL="1371600" eaLnBrk="0" fontAlgn="base" hangingPunct="0">
                        <a:spcBef>
                          <a:spcPct val="20000"/>
                        </a:spcBef>
                        <a:spcAft>
                          <a:spcPct val="0"/>
                        </a:spcAft>
                        <a:defRPr>
                          <a:solidFill>
                            <a:schemeClr val="tx1"/>
                          </a:solidFill>
                          <a:latin typeface="Calibri" pitchFamily="-104" charset="0"/>
                          <a:ea typeface="ＭＳ Ｐゴシック" pitchFamily="-104" charset="-128"/>
                        </a:defRPr>
                      </a:lvl8pPr>
                      <a:lvl9pPr marL="1828800" eaLnBrk="0" fontAlgn="base" hangingPunct="0">
                        <a:spcBef>
                          <a:spcPct val="20000"/>
                        </a:spcBef>
                        <a:spcAft>
                          <a:spcPct val="0"/>
                        </a:spcAft>
                        <a:defRPr>
                          <a:solidFill>
                            <a:schemeClr val="tx1"/>
                          </a:solidFill>
                          <a:latin typeface="Calibri" pitchFamily="-104" charset="0"/>
                          <a:ea typeface="ＭＳ Ｐゴシック" pitchFamily="-10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200" b="0" i="0" u="none" strike="noStrike" cap="none" normalizeH="0" baseline="0" dirty="0" smtClean="0">
                          <a:ln>
                            <a:noFill/>
                          </a:ln>
                          <a:solidFill>
                            <a:schemeClr val="tx1"/>
                          </a:solidFill>
                          <a:effectLst/>
                          <a:latin typeface="Arial" charset="0"/>
                          <a:ea typeface="ＭＳ Ｐゴシック" pitchFamily="-104" charset="-128"/>
                          <a:cs typeface="Arial" charset="0"/>
                        </a:rPr>
                        <a:t>$750 billion+</a:t>
                      </a:r>
                    </a:p>
                  </a:txBody>
                  <a:tcPr marL="119472" marR="119472" marT="44802" marB="44802"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alpha val="20000"/>
                      </a:schemeClr>
                    </a:solidFill>
                  </a:tcPr>
                </a:tc>
              </a:tr>
            </a:tbl>
          </a:graphicData>
        </a:graphic>
      </p:graphicFrame>
      <p:grpSp>
        <p:nvGrpSpPr>
          <p:cNvPr id="10" name="Group 9"/>
          <p:cNvGrpSpPr/>
          <p:nvPr/>
        </p:nvGrpSpPr>
        <p:grpSpPr>
          <a:xfrm>
            <a:off x="0" y="5497286"/>
            <a:ext cx="12210144" cy="1378857"/>
            <a:chOff x="0" y="5497286"/>
            <a:chExt cx="12210144" cy="1378857"/>
          </a:xfrm>
        </p:grpSpPr>
        <p:pic>
          <p:nvPicPr>
            <p:cNvPr id="11" name="Picture 10" descr="florida-waterways-boats-resorts-highrise-1680x950.d22383f3.jpg"/>
            <p:cNvPicPr>
              <a:picLocks noChangeAspect="1"/>
            </p:cNvPicPr>
            <p:nvPr/>
          </p:nvPicPr>
          <p:blipFill rotWithShape="1">
            <a:blip r:embed="rId3">
              <a:extLst>
                <a:ext uri="{28A0092B-C50C-407E-A947-70E740481C1C}">
                  <a14:useLocalDpi xmlns:a14="http://schemas.microsoft.com/office/drawing/2010/main" val="0"/>
                </a:ext>
              </a:extLst>
            </a:blip>
            <a:srcRect b="79895"/>
            <a:stretch/>
          </p:blipFill>
          <p:spPr>
            <a:xfrm>
              <a:off x="0" y="5497286"/>
              <a:ext cx="12210144" cy="1378857"/>
            </a:xfrm>
            <a:prstGeom prst="rect">
              <a:avLst/>
            </a:prstGeom>
          </p:spPr>
        </p:pic>
        <p:pic>
          <p:nvPicPr>
            <p:cNvPr id="12" name="Picture 11" descr="democracycollaborative_CMYK_H2_lowres_trans_vv.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5792" y="5660572"/>
              <a:ext cx="2384064" cy="905556"/>
            </a:xfrm>
            <a:prstGeom prst="rect">
              <a:avLst/>
            </a:prstGeom>
          </p:spPr>
        </p:pic>
      </p:grpSp>
      <p:sp>
        <p:nvSpPr>
          <p:cNvPr id="7" name="Title 1"/>
          <p:cNvSpPr>
            <a:spLocks noGrp="1"/>
          </p:cNvSpPr>
          <p:nvPr>
            <p:ph type="title"/>
          </p:nvPr>
        </p:nvSpPr>
        <p:spPr>
          <a:xfrm>
            <a:off x="838200" y="365125"/>
            <a:ext cx="10515600" cy="1325563"/>
          </a:xfrm>
        </p:spPr>
        <p:txBody>
          <a:bodyPr>
            <a:normAutofit/>
          </a:bodyPr>
          <a:lstStyle/>
          <a:p>
            <a:pPr algn="ctr"/>
            <a:r>
              <a:rPr lang="en-US" b="1" dirty="0" smtClean="0">
                <a:solidFill>
                  <a:schemeClr val="accent5">
                    <a:lumMod val="75000"/>
                  </a:schemeClr>
                </a:solidFill>
                <a:latin typeface="+mn-lt"/>
              </a:rPr>
              <a:t>“</a:t>
            </a:r>
            <a:r>
              <a:rPr lang="en-US" b="1" dirty="0" err="1" smtClean="0">
                <a:solidFill>
                  <a:schemeClr val="accent5">
                    <a:lumMod val="75000"/>
                  </a:schemeClr>
                </a:solidFill>
                <a:latin typeface="+mn-lt"/>
              </a:rPr>
              <a:t>Eds</a:t>
            </a:r>
            <a:r>
              <a:rPr lang="en-US" b="1" dirty="0" smtClean="0">
                <a:solidFill>
                  <a:schemeClr val="accent5">
                    <a:lumMod val="75000"/>
                  </a:schemeClr>
                </a:solidFill>
                <a:latin typeface="+mn-lt"/>
              </a:rPr>
              <a:t> and Meds” Economic Impact</a:t>
            </a:r>
            <a:endParaRPr lang="en-US" b="1" dirty="0">
              <a:solidFill>
                <a:schemeClr val="accent5">
                  <a:lumMod val="75000"/>
                </a:schemeClr>
              </a:solidFill>
              <a:latin typeface="+mn-lt"/>
            </a:endParaRPr>
          </a:p>
        </p:txBody>
      </p:sp>
    </p:spTree>
    <p:extLst>
      <p:ext uri="{BB962C8B-B14F-4D97-AF65-F5344CB8AC3E}">
        <p14:creationId xmlns:p14="http://schemas.microsoft.com/office/powerpoint/2010/main" val="19679163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91" name="Shape 291"/>
          <p:cNvSpPr txBox="1">
            <a:spLocks noGrp="1"/>
          </p:cNvSpPr>
          <p:nvPr>
            <p:ph type="body" idx="2"/>
          </p:nvPr>
        </p:nvSpPr>
        <p:spPr>
          <a:xfrm>
            <a:off x="1117949" y="1319748"/>
            <a:ext cx="7568851" cy="4200616"/>
          </a:xfrm>
          <a:prstGeom prst="rect">
            <a:avLst/>
          </a:prstGeom>
          <a:noFill/>
          <a:ln>
            <a:noFill/>
          </a:ln>
        </p:spPr>
        <p:txBody>
          <a:bodyPr vert="horz" lIns="91425" tIns="45700" rIns="91425" bIns="45700" rtlCol="0" anchor="t" anchorCtr="0">
            <a:noAutofit/>
          </a:bodyPr>
          <a:lstStyle/>
          <a:p>
            <a:pPr>
              <a:lnSpc>
                <a:spcPct val="120000"/>
              </a:lnSpc>
              <a:spcBef>
                <a:spcPts val="0"/>
              </a:spcBef>
              <a:buSzPct val="25000"/>
            </a:pPr>
            <a:r>
              <a:rPr lang="en-US" sz="3600" dirty="0"/>
              <a:t>A commitment to intentionally apply an institution’s long-term, place-based economic power and human capital in partnership with community to mutually benefit the long-term well-being of both.</a:t>
            </a:r>
          </a:p>
          <a:p>
            <a:pPr>
              <a:buSzPct val="25000"/>
            </a:pPr>
            <a:endParaRPr dirty="0"/>
          </a:p>
        </p:txBody>
      </p:sp>
      <p:pic>
        <p:nvPicPr>
          <p:cNvPr id="5" name="Picture 3"/>
          <p:cNvPicPr>
            <a:picLocks noChangeAspect="1"/>
          </p:cNvPicPr>
          <p:nvPr/>
        </p:nvPicPr>
        <p:blipFill>
          <a:blip r:embed="rId3"/>
          <a:srcRect/>
          <a:stretch>
            <a:fillRect/>
          </a:stretch>
        </p:blipFill>
        <p:spPr bwMode="auto">
          <a:xfrm>
            <a:off x="10063264" y="6069012"/>
            <a:ext cx="1987550" cy="722313"/>
          </a:xfrm>
          <a:prstGeom prst="rect">
            <a:avLst/>
          </a:prstGeom>
          <a:noFill/>
          <a:ln w="9525">
            <a:noFill/>
            <a:miter lim="800000"/>
            <a:headEnd/>
            <a:tailEnd/>
          </a:ln>
        </p:spPr>
      </p:pic>
      <p:sp>
        <p:nvSpPr>
          <p:cNvPr id="6" name="Rectangle 5"/>
          <p:cNvSpPr/>
          <p:nvPr/>
        </p:nvSpPr>
        <p:spPr>
          <a:xfrm flipH="1">
            <a:off x="8686800" y="146303"/>
            <a:ext cx="3291840" cy="481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838200" y="145669"/>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accent5">
                    <a:lumMod val="75000"/>
                  </a:schemeClr>
                </a:solidFill>
                <a:latin typeface="+mn-lt"/>
              </a:rPr>
              <a:t>The Anchor Mission</a:t>
            </a:r>
            <a:endParaRPr lang="en-US" b="1" dirty="0">
              <a:solidFill>
                <a:schemeClr val="accent5">
                  <a:lumMod val="75000"/>
                </a:schemeClr>
              </a:solidFill>
              <a:latin typeface="+mn-lt"/>
            </a:endParaRPr>
          </a:p>
        </p:txBody>
      </p:sp>
      <p:sp>
        <p:nvSpPr>
          <p:cNvPr id="11" name="Rectangle 10"/>
          <p:cNvSpPr/>
          <p:nvPr/>
        </p:nvSpPr>
        <p:spPr>
          <a:xfrm>
            <a:off x="0" y="786384"/>
            <a:ext cx="713232" cy="1252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0" y="5497286"/>
            <a:ext cx="12210144" cy="1378857"/>
            <a:chOff x="0" y="5497286"/>
            <a:chExt cx="12210144" cy="1378857"/>
          </a:xfrm>
        </p:grpSpPr>
        <p:pic>
          <p:nvPicPr>
            <p:cNvPr id="13" name="Picture 12" descr="florida-waterways-boats-resorts-highrise-1680x950.d22383f3.jpg"/>
            <p:cNvPicPr>
              <a:picLocks noChangeAspect="1"/>
            </p:cNvPicPr>
            <p:nvPr/>
          </p:nvPicPr>
          <p:blipFill rotWithShape="1">
            <a:blip r:embed="rId4">
              <a:extLst>
                <a:ext uri="{28A0092B-C50C-407E-A947-70E740481C1C}">
                  <a14:useLocalDpi xmlns:a14="http://schemas.microsoft.com/office/drawing/2010/main" val="0"/>
                </a:ext>
              </a:extLst>
            </a:blip>
            <a:srcRect b="79895"/>
            <a:stretch/>
          </p:blipFill>
          <p:spPr>
            <a:xfrm>
              <a:off x="0" y="5497286"/>
              <a:ext cx="12210144" cy="1378857"/>
            </a:xfrm>
            <a:prstGeom prst="rect">
              <a:avLst/>
            </a:prstGeom>
          </p:spPr>
        </p:pic>
        <p:pic>
          <p:nvPicPr>
            <p:cNvPr id="14" name="Picture 13" descr="democracycollaborative_CMYK_H2_lowres_trans_vv.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5792" y="5660572"/>
              <a:ext cx="2384064" cy="905556"/>
            </a:xfrm>
            <a:prstGeom prst="rect">
              <a:avLst/>
            </a:prstGeom>
          </p:spPr>
        </p:pic>
      </p:grpSp>
    </p:spTree>
    <p:extLst>
      <p:ext uri="{BB962C8B-B14F-4D97-AF65-F5344CB8AC3E}">
        <p14:creationId xmlns:p14="http://schemas.microsoft.com/office/powerpoint/2010/main" val="952984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p:cNvGrpSpPr/>
          <p:nvPr/>
        </p:nvGrpSpPr>
        <p:grpSpPr>
          <a:xfrm>
            <a:off x="0" y="5497286"/>
            <a:ext cx="12210144" cy="1378857"/>
            <a:chOff x="0" y="5497286"/>
            <a:chExt cx="12210144" cy="1378857"/>
          </a:xfrm>
        </p:grpSpPr>
        <p:pic>
          <p:nvPicPr>
            <p:cNvPr id="67" name="Picture 66" descr="florida-waterways-boats-resorts-highrise-1680x950.d22383f3.jpg"/>
            <p:cNvPicPr>
              <a:picLocks noChangeAspect="1"/>
            </p:cNvPicPr>
            <p:nvPr/>
          </p:nvPicPr>
          <p:blipFill rotWithShape="1">
            <a:blip r:embed="rId3">
              <a:extLst>
                <a:ext uri="{28A0092B-C50C-407E-A947-70E740481C1C}">
                  <a14:useLocalDpi xmlns:a14="http://schemas.microsoft.com/office/drawing/2010/main" val="0"/>
                </a:ext>
              </a:extLst>
            </a:blip>
            <a:srcRect b="79895"/>
            <a:stretch/>
          </p:blipFill>
          <p:spPr>
            <a:xfrm>
              <a:off x="0" y="5497286"/>
              <a:ext cx="12210144" cy="1378857"/>
            </a:xfrm>
            <a:prstGeom prst="rect">
              <a:avLst/>
            </a:prstGeom>
          </p:spPr>
        </p:pic>
        <p:pic>
          <p:nvPicPr>
            <p:cNvPr id="68" name="Picture 67" descr="democracycollaborative_CMYK_H2_lowres_trans_vv.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5792" y="5660572"/>
              <a:ext cx="2384064" cy="905556"/>
            </a:xfrm>
            <a:prstGeom prst="rect">
              <a:avLst/>
            </a:prstGeom>
          </p:spPr>
        </p:pic>
      </p:grpSp>
      <p:grpSp>
        <p:nvGrpSpPr>
          <p:cNvPr id="2" name="Group 12"/>
          <p:cNvGrpSpPr/>
          <p:nvPr/>
        </p:nvGrpSpPr>
        <p:grpSpPr>
          <a:xfrm>
            <a:off x="1727200" y="1430748"/>
            <a:ext cx="8432800" cy="5334000"/>
            <a:chOff x="3048001" y="728133"/>
            <a:chExt cx="6096000" cy="6129868"/>
          </a:xfrm>
        </p:grpSpPr>
        <p:sp>
          <p:nvSpPr>
            <p:cNvPr id="14" name="Oval 13"/>
            <p:cNvSpPr/>
            <p:nvPr/>
          </p:nvSpPr>
          <p:spPr>
            <a:xfrm>
              <a:off x="4211155" y="1932809"/>
              <a:ext cx="3713645" cy="3713645"/>
            </a:xfrm>
            <a:prstGeom prst="ellipse">
              <a:avLst/>
            </a:prstGeom>
            <a:solidFill>
              <a:srgbClr val="52ABD5">
                <a:alpha val="50000"/>
              </a:srgbClr>
            </a:solidFill>
            <a:ln>
              <a:noFill/>
            </a:ln>
            <a:effectLst/>
          </p:spPr>
        </p:sp>
        <p:sp>
          <p:nvSpPr>
            <p:cNvPr id="15" name="Oval 4"/>
            <p:cNvSpPr/>
            <p:nvPr/>
          </p:nvSpPr>
          <p:spPr>
            <a:xfrm>
              <a:off x="4914596" y="2688168"/>
              <a:ext cx="2306760" cy="2306761"/>
            </a:xfrm>
            <a:prstGeom prst="rect">
              <a:avLst/>
            </a:prstGeom>
            <a:noFill/>
            <a:ln>
              <a:noFill/>
            </a:ln>
            <a:effectLst/>
          </p:spPr>
          <p:txBody>
            <a:bodyPr spcFirstLastPara="0" vert="horz" wrap="square" lIns="45720" tIns="45720" rIns="45720" bIns="45720" numCol="1" spcCol="1270" anchor="ctr" anchorCtr="0">
              <a:noAutofit/>
            </a:bodyPr>
            <a:lstStyle/>
            <a:p>
              <a:pPr algn="ctr" defTabSz="1600200" fontAlgn="base">
                <a:lnSpc>
                  <a:spcPct val="90000"/>
                </a:lnSpc>
                <a:spcBef>
                  <a:spcPct val="0"/>
                </a:spcBef>
                <a:spcAft>
                  <a:spcPct val="35000"/>
                </a:spcAft>
                <a:defRPr/>
              </a:pPr>
              <a:endParaRPr lang="en-US" sz="3600" kern="0" dirty="0">
                <a:solidFill>
                  <a:srgbClr val="000000"/>
                </a:solidFill>
                <a:latin typeface="Arial Narrow"/>
                <a:cs typeface="Arial"/>
              </a:endParaRPr>
            </a:p>
          </p:txBody>
        </p:sp>
        <p:grpSp>
          <p:nvGrpSpPr>
            <p:cNvPr id="3" name="Group 15"/>
            <p:cNvGrpSpPr/>
            <p:nvPr/>
          </p:nvGrpSpPr>
          <p:grpSpPr>
            <a:xfrm>
              <a:off x="7793566" y="3114414"/>
              <a:ext cx="1350435" cy="1350435"/>
              <a:chOff x="5523215" y="2064899"/>
              <a:chExt cx="1631126" cy="1631126"/>
            </a:xfrm>
          </p:grpSpPr>
          <p:sp>
            <p:nvSpPr>
              <p:cNvPr id="59" name="Oval 58"/>
              <p:cNvSpPr/>
              <p:nvPr/>
            </p:nvSpPr>
            <p:spPr>
              <a:xfrm>
                <a:off x="5523215" y="2064899"/>
                <a:ext cx="1631126" cy="1631126"/>
              </a:xfrm>
              <a:prstGeom prst="ellipse">
                <a:avLst/>
              </a:prstGeom>
              <a:solidFill>
                <a:srgbClr val="FF6600">
                  <a:alpha val="50000"/>
                </a:srgbClr>
              </a:solidFill>
              <a:ln>
                <a:noFill/>
              </a:ln>
              <a:effectLst/>
            </p:spPr>
          </p:sp>
          <p:sp>
            <p:nvSpPr>
              <p:cNvPr id="60" name="Oval 10"/>
              <p:cNvSpPr/>
              <p:nvPr/>
            </p:nvSpPr>
            <p:spPr>
              <a:xfrm>
                <a:off x="5774789" y="2633784"/>
                <a:ext cx="1153381" cy="823365"/>
              </a:xfrm>
              <a:prstGeom prst="rect">
                <a:avLst/>
              </a:prstGeom>
              <a:noFill/>
              <a:ln>
                <a:noFill/>
              </a:ln>
              <a:effectLst/>
            </p:spPr>
            <p:txBody>
              <a:bodyPr spcFirstLastPara="0" vert="horz" wrap="square" lIns="19050" tIns="19050" rIns="19050" bIns="19050" numCol="1" spcCol="1270" anchor="ctr" anchorCtr="0">
                <a:noAutofit/>
              </a:bodyPr>
              <a:lstStyle/>
              <a:p>
                <a:pPr algn="ctr" defTabSz="666750" fontAlgn="base">
                  <a:lnSpc>
                    <a:spcPct val="90000"/>
                  </a:lnSpc>
                  <a:spcBef>
                    <a:spcPct val="0"/>
                  </a:spcBef>
                  <a:spcAft>
                    <a:spcPct val="35000"/>
                  </a:spcAft>
                  <a:defRPr/>
                </a:pPr>
                <a:r>
                  <a:rPr lang="en-US" sz="1400" b="1" kern="0" dirty="0">
                    <a:solidFill>
                      <a:srgbClr val="000000"/>
                    </a:solidFill>
                    <a:latin typeface="Arial Narrow"/>
                    <a:cs typeface="Arial"/>
                  </a:rPr>
                  <a:t>Human Resources</a:t>
                </a:r>
              </a:p>
            </p:txBody>
          </p:sp>
          <p:pic>
            <p:nvPicPr>
              <p:cNvPr id="61" name="Picture 60"/>
              <p:cNvPicPr>
                <a:picLocks noChangeAspect="1"/>
              </p:cNvPicPr>
              <p:nvPr/>
            </p:nvPicPr>
            <p:blipFill>
              <a:blip r:embed="rId5"/>
              <a:stretch>
                <a:fillRect/>
              </a:stretch>
            </p:blipFill>
            <p:spPr>
              <a:xfrm>
                <a:off x="6096830" y="2402630"/>
                <a:ext cx="495300" cy="419099"/>
              </a:xfrm>
              <a:prstGeom prst="rect">
                <a:avLst/>
              </a:prstGeom>
            </p:spPr>
          </p:pic>
        </p:grpSp>
        <p:grpSp>
          <p:nvGrpSpPr>
            <p:cNvPr id="4" name="Group 16"/>
            <p:cNvGrpSpPr/>
            <p:nvPr/>
          </p:nvGrpSpPr>
          <p:grpSpPr>
            <a:xfrm>
              <a:off x="6553201" y="1011768"/>
              <a:ext cx="1350435" cy="1350435"/>
              <a:chOff x="4751454" y="1002660"/>
              <a:chExt cx="1631126" cy="1631126"/>
            </a:xfrm>
          </p:grpSpPr>
          <p:sp>
            <p:nvSpPr>
              <p:cNvPr id="56" name="Oval 55"/>
              <p:cNvSpPr/>
              <p:nvPr/>
            </p:nvSpPr>
            <p:spPr>
              <a:xfrm>
                <a:off x="4751454" y="1002660"/>
                <a:ext cx="1631126" cy="1631126"/>
              </a:xfrm>
              <a:prstGeom prst="ellipse">
                <a:avLst/>
              </a:prstGeom>
              <a:solidFill>
                <a:srgbClr val="7FB741">
                  <a:alpha val="50000"/>
                </a:srgbClr>
              </a:solidFill>
              <a:ln>
                <a:noFill/>
              </a:ln>
              <a:effectLst/>
            </p:spPr>
          </p:sp>
          <p:sp>
            <p:nvSpPr>
              <p:cNvPr id="57" name="Oval 8"/>
              <p:cNvSpPr/>
              <p:nvPr/>
            </p:nvSpPr>
            <p:spPr>
              <a:xfrm>
                <a:off x="4990327" y="1479561"/>
                <a:ext cx="1153380" cy="839152"/>
              </a:xfrm>
              <a:prstGeom prst="rect">
                <a:avLst/>
              </a:prstGeom>
              <a:noFill/>
              <a:ln>
                <a:noFill/>
              </a:ln>
              <a:effectLst/>
            </p:spPr>
            <p:txBody>
              <a:bodyPr spcFirstLastPara="0" vert="horz" wrap="square" lIns="19050" tIns="19050" rIns="19050" bIns="19050" numCol="1" spcCol="1270" anchor="ctr" anchorCtr="0">
                <a:noAutofit/>
              </a:bodyPr>
              <a:lstStyle/>
              <a:p>
                <a:pPr algn="ctr" defTabSz="666750" fontAlgn="base">
                  <a:lnSpc>
                    <a:spcPct val="90000"/>
                  </a:lnSpc>
                  <a:spcBef>
                    <a:spcPct val="0"/>
                  </a:spcBef>
                  <a:spcAft>
                    <a:spcPct val="35000"/>
                  </a:spcAft>
                  <a:defRPr/>
                </a:pPr>
                <a:r>
                  <a:rPr lang="en-US" sz="1400" b="1" kern="0" dirty="0">
                    <a:solidFill>
                      <a:srgbClr val="000000"/>
                    </a:solidFill>
                    <a:latin typeface="Arial Narrow"/>
                    <a:cs typeface="Arial"/>
                  </a:rPr>
                  <a:t>Treasury</a:t>
                </a:r>
                <a:endParaRPr lang="en-US" sz="1500" b="1" kern="0" dirty="0">
                  <a:solidFill>
                    <a:srgbClr val="000000"/>
                  </a:solidFill>
                  <a:latin typeface="Arial Narrow"/>
                  <a:cs typeface="Arial"/>
                </a:endParaRPr>
              </a:p>
            </p:txBody>
          </p:sp>
          <p:pic>
            <p:nvPicPr>
              <p:cNvPr id="58" name="Picture 57"/>
              <p:cNvPicPr>
                <a:picLocks noChangeAspect="1"/>
              </p:cNvPicPr>
              <p:nvPr/>
            </p:nvPicPr>
            <p:blipFill>
              <a:blip r:embed="rId6"/>
              <a:stretch>
                <a:fillRect/>
              </a:stretch>
            </p:blipFill>
            <p:spPr>
              <a:xfrm>
                <a:off x="5368388" y="1263661"/>
                <a:ext cx="419100" cy="406400"/>
              </a:xfrm>
              <a:prstGeom prst="rect">
                <a:avLst/>
              </a:prstGeom>
            </p:spPr>
          </p:pic>
        </p:grpSp>
        <p:grpSp>
          <p:nvGrpSpPr>
            <p:cNvPr id="7" name="Group 17"/>
            <p:cNvGrpSpPr/>
            <p:nvPr/>
          </p:nvGrpSpPr>
          <p:grpSpPr>
            <a:xfrm>
              <a:off x="4191001" y="5202768"/>
              <a:ext cx="1350435" cy="1350435"/>
              <a:chOff x="2667000" y="4572000"/>
              <a:chExt cx="1350435" cy="1350435"/>
            </a:xfrm>
          </p:grpSpPr>
          <p:sp>
            <p:nvSpPr>
              <p:cNvPr id="53" name="Oval 52"/>
              <p:cNvSpPr/>
              <p:nvPr/>
            </p:nvSpPr>
            <p:spPr>
              <a:xfrm>
                <a:off x="2667000" y="4572000"/>
                <a:ext cx="1350435" cy="1350435"/>
              </a:xfrm>
              <a:prstGeom prst="ellipse">
                <a:avLst/>
              </a:prstGeom>
              <a:solidFill>
                <a:srgbClr val="7FB741">
                  <a:alpha val="50000"/>
                </a:srgbClr>
              </a:solidFill>
              <a:ln>
                <a:noFill/>
              </a:ln>
              <a:effectLst/>
            </p:spPr>
          </p:sp>
          <p:sp>
            <p:nvSpPr>
              <p:cNvPr id="54" name="Oval 18"/>
              <p:cNvSpPr/>
              <p:nvPr/>
            </p:nvSpPr>
            <p:spPr>
              <a:xfrm>
                <a:off x="2864766" y="4960884"/>
                <a:ext cx="954902" cy="879444"/>
              </a:xfrm>
              <a:prstGeom prst="rect">
                <a:avLst/>
              </a:prstGeom>
              <a:noFill/>
              <a:ln>
                <a:noFill/>
              </a:ln>
              <a:effectLst/>
            </p:spPr>
            <p:txBody>
              <a:bodyPr spcFirstLastPara="0" vert="horz" wrap="square" lIns="19050" tIns="19050" rIns="19050" bIns="19050" numCol="1" spcCol="1270" anchor="ctr" anchorCtr="0">
                <a:noAutofit/>
              </a:bodyPr>
              <a:lstStyle/>
              <a:p>
                <a:pPr algn="ctr" defTabSz="666750" fontAlgn="base">
                  <a:lnSpc>
                    <a:spcPct val="90000"/>
                  </a:lnSpc>
                  <a:spcBef>
                    <a:spcPct val="0"/>
                  </a:spcBef>
                  <a:spcAft>
                    <a:spcPct val="35000"/>
                  </a:spcAft>
                  <a:defRPr/>
                </a:pPr>
                <a:r>
                  <a:rPr lang="en-US" sz="1400" b="1" kern="0" dirty="0">
                    <a:solidFill>
                      <a:srgbClr val="000000"/>
                    </a:solidFill>
                    <a:latin typeface="Arial Narrow"/>
                    <a:cs typeface="Arial"/>
                  </a:rPr>
                  <a:t>Government Relations</a:t>
                </a:r>
              </a:p>
            </p:txBody>
          </p:sp>
          <p:pic>
            <p:nvPicPr>
              <p:cNvPr id="55" name="Picture 54"/>
              <p:cNvPicPr>
                <a:picLocks noChangeAspect="1"/>
              </p:cNvPicPr>
              <p:nvPr/>
            </p:nvPicPr>
            <p:blipFill>
              <a:blip r:embed="rId7"/>
              <a:stretch>
                <a:fillRect/>
              </a:stretch>
            </p:blipFill>
            <p:spPr>
              <a:xfrm>
                <a:off x="3195014" y="4838903"/>
                <a:ext cx="294407" cy="325950"/>
              </a:xfrm>
              <a:prstGeom prst="rect">
                <a:avLst/>
              </a:prstGeom>
            </p:spPr>
          </p:pic>
        </p:grpSp>
        <p:sp>
          <p:nvSpPr>
            <p:cNvPr id="19" name="Oval 18"/>
            <p:cNvSpPr/>
            <p:nvPr/>
          </p:nvSpPr>
          <p:spPr>
            <a:xfrm>
              <a:off x="7467601" y="4288368"/>
              <a:ext cx="1350435" cy="1350435"/>
            </a:xfrm>
            <a:prstGeom prst="ellipse">
              <a:avLst/>
            </a:prstGeom>
            <a:solidFill>
              <a:schemeClr val="bg2">
                <a:lumMod val="50000"/>
                <a:alpha val="44000"/>
              </a:schemeClr>
            </a:solidFill>
            <a:ln>
              <a:noFill/>
            </a:ln>
            <a:effectLst/>
          </p:spPr>
        </p:sp>
        <p:sp>
          <p:nvSpPr>
            <p:cNvPr id="20" name="Oval 12"/>
            <p:cNvSpPr/>
            <p:nvPr/>
          </p:nvSpPr>
          <p:spPr>
            <a:xfrm>
              <a:off x="7610332" y="4890943"/>
              <a:ext cx="954902" cy="749868"/>
            </a:xfrm>
            <a:prstGeom prst="rect">
              <a:avLst/>
            </a:prstGeom>
            <a:noFill/>
            <a:ln>
              <a:noFill/>
            </a:ln>
            <a:effectLst/>
          </p:spPr>
          <p:txBody>
            <a:bodyPr spcFirstLastPara="0" vert="horz" wrap="square" lIns="19050" tIns="19050" rIns="19050" bIns="19050" numCol="1" spcCol="1270" anchor="ctr" anchorCtr="0">
              <a:noAutofit/>
            </a:bodyPr>
            <a:lstStyle/>
            <a:p>
              <a:pPr algn="ctr" defTabSz="666750" fontAlgn="base">
                <a:lnSpc>
                  <a:spcPct val="90000"/>
                </a:lnSpc>
                <a:spcBef>
                  <a:spcPct val="0"/>
                </a:spcBef>
                <a:spcAft>
                  <a:spcPct val="35000"/>
                </a:spcAft>
                <a:defRPr/>
              </a:pPr>
              <a:r>
                <a:rPr lang="en-US" sz="1400" b="1" kern="0" dirty="0">
                  <a:solidFill>
                    <a:srgbClr val="000000"/>
                  </a:solidFill>
                  <a:latin typeface="Arial Narrow"/>
                  <a:cs typeface="Arial"/>
                </a:rPr>
                <a:t>Research</a:t>
              </a:r>
              <a:r>
                <a:rPr lang="en-US" sz="1500" b="1" kern="0" dirty="0">
                  <a:solidFill>
                    <a:srgbClr val="000000"/>
                  </a:solidFill>
                  <a:latin typeface="Arial Narrow"/>
                  <a:cs typeface="Arial"/>
                </a:rPr>
                <a:t>		</a:t>
              </a:r>
            </a:p>
          </p:txBody>
        </p:sp>
        <p:pic>
          <p:nvPicPr>
            <p:cNvPr id="21" name="Picture 20"/>
            <p:cNvPicPr>
              <a:picLocks noChangeAspect="1"/>
            </p:cNvPicPr>
            <p:nvPr/>
          </p:nvPicPr>
          <p:blipFill>
            <a:blip r:embed="rId8"/>
            <a:stretch>
              <a:fillRect/>
            </a:stretch>
          </p:blipFill>
          <p:spPr>
            <a:xfrm>
              <a:off x="7929529" y="4583394"/>
              <a:ext cx="304921" cy="410067"/>
            </a:xfrm>
            <a:prstGeom prst="rect">
              <a:avLst/>
            </a:prstGeom>
          </p:spPr>
        </p:pic>
        <p:grpSp>
          <p:nvGrpSpPr>
            <p:cNvPr id="8" name="Group 21"/>
            <p:cNvGrpSpPr/>
            <p:nvPr/>
          </p:nvGrpSpPr>
          <p:grpSpPr>
            <a:xfrm>
              <a:off x="5392760" y="728133"/>
              <a:ext cx="1350435" cy="1350435"/>
              <a:chOff x="3502718" y="570989"/>
              <a:chExt cx="1631126" cy="1631126"/>
            </a:xfrm>
          </p:grpSpPr>
          <p:sp>
            <p:nvSpPr>
              <p:cNvPr id="50" name="Oval 49"/>
              <p:cNvSpPr/>
              <p:nvPr/>
            </p:nvSpPr>
            <p:spPr>
              <a:xfrm>
                <a:off x="3502718" y="570989"/>
                <a:ext cx="1631126" cy="1631126"/>
              </a:xfrm>
              <a:prstGeom prst="ellipse">
                <a:avLst/>
              </a:prstGeom>
              <a:solidFill>
                <a:srgbClr val="5EBEA5">
                  <a:alpha val="50000"/>
                </a:srgbClr>
              </a:solidFill>
              <a:ln>
                <a:noFill/>
              </a:ln>
              <a:effectLst/>
            </p:spPr>
          </p:sp>
          <p:sp>
            <p:nvSpPr>
              <p:cNvPr id="51" name="Oval 6"/>
              <p:cNvSpPr/>
              <p:nvPr/>
            </p:nvSpPr>
            <p:spPr>
              <a:xfrm>
                <a:off x="3741591" y="1149360"/>
                <a:ext cx="1153380" cy="839813"/>
              </a:xfrm>
              <a:prstGeom prst="rect">
                <a:avLst/>
              </a:prstGeom>
              <a:noFill/>
              <a:ln>
                <a:noFill/>
              </a:ln>
              <a:effectLst/>
            </p:spPr>
            <p:txBody>
              <a:bodyPr spcFirstLastPara="0" vert="horz" wrap="square" lIns="19050" tIns="19050" rIns="19050" bIns="19050" numCol="1" spcCol="1270" anchor="ctr" anchorCtr="0">
                <a:noAutofit/>
              </a:bodyPr>
              <a:lstStyle/>
              <a:p>
                <a:pPr algn="ctr" defTabSz="666750" fontAlgn="base">
                  <a:lnSpc>
                    <a:spcPct val="90000"/>
                  </a:lnSpc>
                  <a:spcBef>
                    <a:spcPct val="0"/>
                  </a:spcBef>
                  <a:spcAft>
                    <a:spcPct val="35000"/>
                  </a:spcAft>
                  <a:defRPr/>
                </a:pPr>
                <a:r>
                  <a:rPr lang="en-US" sz="1400" b="1" kern="0" dirty="0">
                    <a:solidFill>
                      <a:srgbClr val="000000"/>
                    </a:solidFill>
                    <a:latin typeface="Arial Narrow"/>
                    <a:cs typeface="Arial"/>
                  </a:rPr>
                  <a:t>Health Care Services</a:t>
                </a:r>
              </a:p>
            </p:txBody>
          </p:sp>
          <p:pic>
            <p:nvPicPr>
              <p:cNvPr id="52" name="Picture 51"/>
              <p:cNvPicPr>
                <a:picLocks noChangeAspect="1"/>
              </p:cNvPicPr>
              <p:nvPr/>
            </p:nvPicPr>
            <p:blipFill>
              <a:blip r:embed="rId9"/>
              <a:stretch>
                <a:fillRect/>
              </a:stretch>
            </p:blipFill>
            <p:spPr>
              <a:xfrm>
                <a:off x="4066308" y="889015"/>
                <a:ext cx="444500" cy="431800"/>
              </a:xfrm>
              <a:prstGeom prst="rect">
                <a:avLst/>
              </a:prstGeom>
            </p:spPr>
          </p:pic>
        </p:grpSp>
        <p:grpSp>
          <p:nvGrpSpPr>
            <p:cNvPr id="9" name="Group 22"/>
            <p:cNvGrpSpPr/>
            <p:nvPr/>
          </p:nvGrpSpPr>
          <p:grpSpPr>
            <a:xfrm>
              <a:off x="4191001" y="1011768"/>
              <a:ext cx="1350435" cy="1350435"/>
              <a:chOff x="2743200" y="533400"/>
              <a:chExt cx="1350435" cy="1350435"/>
            </a:xfrm>
          </p:grpSpPr>
          <p:sp>
            <p:nvSpPr>
              <p:cNvPr id="47" name="Oval 46"/>
              <p:cNvSpPr/>
              <p:nvPr/>
            </p:nvSpPr>
            <p:spPr>
              <a:xfrm>
                <a:off x="2743200" y="533400"/>
                <a:ext cx="1350435" cy="1350435"/>
              </a:xfrm>
              <a:prstGeom prst="ellipse">
                <a:avLst/>
              </a:prstGeom>
              <a:solidFill>
                <a:srgbClr val="8086C1">
                  <a:alpha val="50000"/>
                </a:srgbClr>
              </a:solidFill>
              <a:ln>
                <a:noFill/>
              </a:ln>
              <a:effectLst/>
            </p:spPr>
          </p:sp>
          <p:sp>
            <p:nvSpPr>
              <p:cNvPr id="48" name="Oval 24"/>
              <p:cNvSpPr/>
              <p:nvPr/>
            </p:nvSpPr>
            <p:spPr>
              <a:xfrm>
                <a:off x="2960651" y="1013564"/>
                <a:ext cx="954902" cy="621145"/>
              </a:xfrm>
              <a:prstGeom prst="rect">
                <a:avLst/>
              </a:prstGeom>
              <a:noFill/>
              <a:ln>
                <a:noFill/>
              </a:ln>
              <a:effectLst/>
            </p:spPr>
            <p:txBody>
              <a:bodyPr spcFirstLastPara="0" vert="horz" wrap="square" lIns="19050" tIns="19050" rIns="19050" bIns="19050" numCol="1" spcCol="1270" anchor="ctr" anchorCtr="0">
                <a:noAutofit/>
              </a:bodyPr>
              <a:lstStyle/>
              <a:p>
                <a:pPr algn="ctr" defTabSz="666750" fontAlgn="base">
                  <a:lnSpc>
                    <a:spcPct val="90000"/>
                  </a:lnSpc>
                  <a:spcBef>
                    <a:spcPct val="0"/>
                  </a:spcBef>
                  <a:spcAft>
                    <a:spcPct val="35000"/>
                  </a:spcAft>
                  <a:defRPr/>
                </a:pPr>
                <a:r>
                  <a:rPr lang="en-US" sz="1400" b="1" kern="0" dirty="0">
                    <a:solidFill>
                      <a:srgbClr val="000000"/>
                    </a:solidFill>
                    <a:latin typeface="Arial Narrow"/>
                    <a:cs typeface="Arial"/>
                  </a:rPr>
                  <a:t>Procurement &amp; Supply</a:t>
                </a:r>
              </a:p>
            </p:txBody>
          </p:sp>
          <p:pic>
            <p:nvPicPr>
              <p:cNvPr id="49" name="Picture 48"/>
              <p:cNvPicPr>
                <a:picLocks noChangeAspect="1"/>
              </p:cNvPicPr>
              <p:nvPr/>
            </p:nvPicPr>
            <p:blipFill>
              <a:blip r:embed="rId10"/>
              <a:stretch>
                <a:fillRect/>
              </a:stretch>
            </p:blipFill>
            <p:spPr>
              <a:xfrm>
                <a:off x="3276600" y="762000"/>
                <a:ext cx="357494" cy="389038"/>
              </a:xfrm>
              <a:prstGeom prst="rect">
                <a:avLst/>
              </a:prstGeom>
            </p:spPr>
          </p:pic>
        </p:grpSp>
        <p:grpSp>
          <p:nvGrpSpPr>
            <p:cNvPr id="10" name="Group 23"/>
            <p:cNvGrpSpPr/>
            <p:nvPr/>
          </p:nvGrpSpPr>
          <p:grpSpPr>
            <a:xfrm>
              <a:off x="6629401" y="5202768"/>
              <a:ext cx="1350435" cy="1350435"/>
              <a:chOff x="4808604" y="4440135"/>
              <a:chExt cx="1631126" cy="1631126"/>
            </a:xfrm>
          </p:grpSpPr>
          <p:sp>
            <p:nvSpPr>
              <p:cNvPr id="44" name="Oval 43"/>
              <p:cNvSpPr/>
              <p:nvPr/>
            </p:nvSpPr>
            <p:spPr>
              <a:xfrm>
                <a:off x="4808604" y="4440135"/>
                <a:ext cx="1631126" cy="1631126"/>
              </a:xfrm>
              <a:prstGeom prst="ellipse">
                <a:avLst/>
              </a:prstGeom>
              <a:solidFill>
                <a:srgbClr val="7379AF">
                  <a:alpha val="50000"/>
                </a:srgbClr>
              </a:solidFill>
              <a:ln>
                <a:noFill/>
              </a:ln>
              <a:effectLst/>
            </p:spPr>
          </p:sp>
          <p:sp>
            <p:nvSpPr>
              <p:cNvPr id="45" name="Oval 14"/>
              <p:cNvSpPr/>
              <p:nvPr/>
            </p:nvSpPr>
            <p:spPr>
              <a:xfrm>
                <a:off x="5028427" y="5177712"/>
                <a:ext cx="1153381" cy="664302"/>
              </a:xfrm>
              <a:prstGeom prst="rect">
                <a:avLst/>
              </a:prstGeom>
              <a:noFill/>
              <a:ln>
                <a:noFill/>
              </a:ln>
              <a:effectLst/>
            </p:spPr>
            <p:txBody>
              <a:bodyPr spcFirstLastPara="0" vert="horz" wrap="square" lIns="19050" tIns="19050" rIns="19050" bIns="19050" numCol="1" spcCol="1270" anchor="ctr" anchorCtr="0">
                <a:noAutofit/>
              </a:bodyPr>
              <a:lstStyle/>
              <a:p>
                <a:pPr algn="ctr" defTabSz="666750" fontAlgn="base">
                  <a:lnSpc>
                    <a:spcPct val="90000"/>
                  </a:lnSpc>
                  <a:spcBef>
                    <a:spcPct val="0"/>
                  </a:spcBef>
                  <a:spcAft>
                    <a:spcPct val="35000"/>
                  </a:spcAft>
                  <a:defRPr/>
                </a:pPr>
                <a:r>
                  <a:rPr lang="en-US" sz="1400" b="1" kern="0" dirty="0">
                    <a:solidFill>
                      <a:srgbClr val="000000"/>
                    </a:solidFill>
                    <a:latin typeface="Arial Narrow"/>
                    <a:cs typeface="Arial"/>
                  </a:rPr>
                  <a:t>Community Benefit</a:t>
                </a:r>
              </a:p>
            </p:txBody>
          </p:sp>
          <p:pic>
            <p:nvPicPr>
              <p:cNvPr id="46" name="Picture 45"/>
              <p:cNvPicPr>
                <a:picLocks noChangeAspect="1"/>
              </p:cNvPicPr>
              <p:nvPr/>
            </p:nvPicPr>
            <p:blipFill>
              <a:blip r:embed="rId11"/>
              <a:stretch>
                <a:fillRect/>
              </a:stretch>
            </p:blipFill>
            <p:spPr>
              <a:xfrm>
                <a:off x="5393788" y="4795550"/>
                <a:ext cx="381000" cy="431800"/>
              </a:xfrm>
              <a:prstGeom prst="rect">
                <a:avLst/>
              </a:prstGeom>
            </p:spPr>
          </p:pic>
        </p:grpSp>
        <p:grpSp>
          <p:nvGrpSpPr>
            <p:cNvPr id="11" name="Group 24"/>
            <p:cNvGrpSpPr/>
            <p:nvPr/>
          </p:nvGrpSpPr>
          <p:grpSpPr>
            <a:xfrm>
              <a:off x="3297766" y="1871133"/>
              <a:ext cx="1350435" cy="1350435"/>
              <a:chOff x="1773765" y="1392765"/>
              <a:chExt cx="1350435" cy="1350435"/>
            </a:xfrm>
          </p:grpSpPr>
          <p:sp>
            <p:nvSpPr>
              <p:cNvPr id="41" name="Oval 40"/>
              <p:cNvSpPr/>
              <p:nvPr/>
            </p:nvSpPr>
            <p:spPr>
              <a:xfrm>
                <a:off x="1773765" y="1392765"/>
                <a:ext cx="1350435" cy="1350435"/>
              </a:xfrm>
              <a:prstGeom prst="ellipse">
                <a:avLst/>
              </a:prstGeom>
              <a:solidFill>
                <a:schemeClr val="bg2">
                  <a:lumMod val="50000"/>
                  <a:alpha val="44000"/>
                </a:schemeClr>
              </a:solidFill>
              <a:ln>
                <a:noFill/>
              </a:ln>
              <a:effectLst/>
            </p:spPr>
          </p:sp>
          <p:sp>
            <p:nvSpPr>
              <p:cNvPr id="42" name="Oval 22"/>
              <p:cNvSpPr/>
              <p:nvPr/>
            </p:nvSpPr>
            <p:spPr>
              <a:xfrm>
                <a:off x="1884953" y="1772643"/>
                <a:ext cx="1108012" cy="741958"/>
              </a:xfrm>
              <a:prstGeom prst="rect">
                <a:avLst/>
              </a:prstGeom>
              <a:noFill/>
              <a:ln>
                <a:noFill/>
              </a:ln>
              <a:effectLst/>
            </p:spPr>
            <p:txBody>
              <a:bodyPr spcFirstLastPara="0" vert="horz" wrap="square" lIns="19050" tIns="19050" rIns="19050" bIns="19050" numCol="1" spcCol="1270" anchor="ctr" anchorCtr="0">
                <a:noAutofit/>
              </a:bodyPr>
              <a:lstStyle/>
              <a:p>
                <a:pPr algn="ctr" defTabSz="666750" fontAlgn="base">
                  <a:lnSpc>
                    <a:spcPct val="90000"/>
                  </a:lnSpc>
                  <a:spcBef>
                    <a:spcPct val="0"/>
                  </a:spcBef>
                  <a:spcAft>
                    <a:spcPct val="35000"/>
                  </a:spcAft>
                  <a:defRPr/>
                </a:pPr>
                <a:r>
                  <a:rPr lang="en-US" sz="1400" b="1" kern="0" dirty="0">
                    <a:solidFill>
                      <a:srgbClr val="000000"/>
                    </a:solidFill>
                    <a:latin typeface="Arial Narrow"/>
                    <a:cs typeface="Arial"/>
                  </a:rPr>
                  <a:t>Environmental Stewardship</a:t>
                </a:r>
              </a:p>
            </p:txBody>
          </p:sp>
          <p:pic>
            <p:nvPicPr>
              <p:cNvPr id="43" name="Picture 42"/>
              <p:cNvPicPr>
                <a:picLocks noChangeAspect="1"/>
              </p:cNvPicPr>
              <p:nvPr/>
            </p:nvPicPr>
            <p:blipFill>
              <a:blip r:embed="rId12"/>
              <a:stretch>
                <a:fillRect/>
              </a:stretch>
            </p:blipFill>
            <p:spPr>
              <a:xfrm>
                <a:off x="2233926" y="1654330"/>
                <a:ext cx="410067" cy="325951"/>
              </a:xfrm>
              <a:prstGeom prst="rect">
                <a:avLst/>
              </a:prstGeom>
              <a:noFill/>
            </p:spPr>
          </p:pic>
        </p:grpSp>
        <p:grpSp>
          <p:nvGrpSpPr>
            <p:cNvPr id="12" name="Group 25"/>
            <p:cNvGrpSpPr/>
            <p:nvPr/>
          </p:nvGrpSpPr>
          <p:grpSpPr>
            <a:xfrm>
              <a:off x="5392760" y="5507566"/>
              <a:ext cx="1350435" cy="1350435"/>
              <a:chOff x="3559868" y="4845876"/>
              <a:chExt cx="1631126" cy="1631127"/>
            </a:xfrm>
          </p:grpSpPr>
          <p:sp>
            <p:nvSpPr>
              <p:cNvPr id="38" name="Oval 37"/>
              <p:cNvSpPr/>
              <p:nvPr/>
            </p:nvSpPr>
            <p:spPr>
              <a:xfrm>
                <a:off x="3559868" y="4845876"/>
                <a:ext cx="1631126" cy="1631127"/>
              </a:xfrm>
              <a:prstGeom prst="ellipse">
                <a:avLst/>
              </a:prstGeom>
              <a:solidFill>
                <a:srgbClr val="5EBEA5">
                  <a:alpha val="50000"/>
                </a:srgbClr>
              </a:solidFill>
              <a:ln>
                <a:noFill/>
              </a:ln>
              <a:effectLst/>
            </p:spPr>
          </p:sp>
          <p:sp>
            <p:nvSpPr>
              <p:cNvPr id="39" name="Oval 16"/>
              <p:cNvSpPr/>
              <p:nvPr/>
            </p:nvSpPr>
            <p:spPr>
              <a:xfrm>
                <a:off x="3703385" y="5556260"/>
                <a:ext cx="1344092" cy="592966"/>
              </a:xfrm>
              <a:prstGeom prst="rect">
                <a:avLst/>
              </a:prstGeom>
              <a:noFill/>
              <a:ln>
                <a:noFill/>
              </a:ln>
              <a:effectLst/>
            </p:spPr>
            <p:txBody>
              <a:bodyPr spcFirstLastPara="0" vert="horz" wrap="square" lIns="19050" tIns="19050" rIns="19050" bIns="19050" numCol="1" spcCol="1270" anchor="ctr" anchorCtr="0">
                <a:noAutofit/>
              </a:bodyPr>
              <a:lstStyle/>
              <a:p>
                <a:pPr algn="ctr" defTabSz="666750" fontAlgn="base">
                  <a:lnSpc>
                    <a:spcPct val="90000"/>
                  </a:lnSpc>
                  <a:spcBef>
                    <a:spcPct val="0"/>
                  </a:spcBef>
                  <a:spcAft>
                    <a:spcPct val="35000"/>
                  </a:spcAft>
                  <a:defRPr/>
                </a:pPr>
                <a:r>
                  <a:rPr lang="en-US" sz="1400" b="1" kern="0" dirty="0">
                    <a:solidFill>
                      <a:srgbClr val="000000"/>
                    </a:solidFill>
                    <a:latin typeface="Arial Narrow"/>
                    <a:cs typeface="Arial"/>
                  </a:rPr>
                  <a:t>Labor </a:t>
                </a:r>
                <a:r>
                  <a:rPr lang="en-US" sz="1400" b="1" kern="0" dirty="0" err="1">
                    <a:solidFill>
                      <a:srgbClr val="000000"/>
                    </a:solidFill>
                    <a:latin typeface="Arial Narrow"/>
                    <a:cs typeface="Arial"/>
                  </a:rPr>
                  <a:t>Mgmt</a:t>
                </a:r>
                <a:r>
                  <a:rPr lang="en-US" sz="1400" b="1" kern="0" dirty="0">
                    <a:solidFill>
                      <a:srgbClr val="000000"/>
                    </a:solidFill>
                    <a:latin typeface="Arial Narrow"/>
                    <a:cs typeface="Arial"/>
                  </a:rPr>
                  <a:t> Partnership</a:t>
                </a:r>
              </a:p>
            </p:txBody>
          </p:sp>
          <p:pic>
            <p:nvPicPr>
              <p:cNvPr id="40" name="Picture 39"/>
              <p:cNvPicPr>
                <a:picLocks noChangeAspect="1"/>
              </p:cNvPicPr>
              <p:nvPr/>
            </p:nvPicPr>
            <p:blipFill>
              <a:blip r:embed="rId13"/>
              <a:stretch>
                <a:fillRect/>
              </a:stretch>
            </p:blipFill>
            <p:spPr>
              <a:xfrm>
                <a:off x="4191000" y="5181602"/>
                <a:ext cx="406400" cy="406400"/>
              </a:xfrm>
              <a:prstGeom prst="rect">
                <a:avLst/>
              </a:prstGeom>
            </p:spPr>
          </p:pic>
        </p:grpSp>
        <p:grpSp>
          <p:nvGrpSpPr>
            <p:cNvPr id="13" name="Group 26"/>
            <p:cNvGrpSpPr/>
            <p:nvPr/>
          </p:nvGrpSpPr>
          <p:grpSpPr>
            <a:xfrm>
              <a:off x="3048001" y="3114414"/>
              <a:ext cx="1350435" cy="1350435"/>
              <a:chOff x="1524000" y="2636046"/>
              <a:chExt cx="1350435" cy="1350435"/>
            </a:xfrm>
          </p:grpSpPr>
          <p:sp>
            <p:nvSpPr>
              <p:cNvPr id="35" name="Oval 34"/>
              <p:cNvSpPr/>
              <p:nvPr/>
            </p:nvSpPr>
            <p:spPr>
              <a:xfrm>
                <a:off x="1524000" y="2636046"/>
                <a:ext cx="1350435" cy="1350435"/>
              </a:xfrm>
              <a:prstGeom prst="ellipse">
                <a:avLst/>
              </a:prstGeom>
              <a:solidFill>
                <a:srgbClr val="FF6600">
                  <a:alpha val="50000"/>
                </a:srgbClr>
              </a:solidFill>
              <a:ln>
                <a:noFill/>
              </a:ln>
              <a:effectLst/>
            </p:spPr>
          </p:sp>
          <p:sp>
            <p:nvSpPr>
              <p:cNvPr id="36" name="Oval 20"/>
              <p:cNvSpPr/>
              <p:nvPr/>
            </p:nvSpPr>
            <p:spPr>
              <a:xfrm>
                <a:off x="1622883" y="3160956"/>
                <a:ext cx="1152668" cy="716055"/>
              </a:xfrm>
              <a:prstGeom prst="rect">
                <a:avLst/>
              </a:prstGeom>
              <a:noFill/>
              <a:ln>
                <a:noFill/>
              </a:ln>
              <a:effectLst/>
            </p:spPr>
            <p:txBody>
              <a:bodyPr spcFirstLastPara="0" vert="horz" wrap="square" lIns="19050" tIns="19050" rIns="19050" bIns="19050" numCol="1" spcCol="1270" anchor="ctr" anchorCtr="0">
                <a:noAutofit/>
              </a:bodyPr>
              <a:lstStyle/>
              <a:p>
                <a:pPr algn="ctr" defTabSz="666750" fontAlgn="base">
                  <a:lnSpc>
                    <a:spcPct val="90000"/>
                  </a:lnSpc>
                  <a:spcBef>
                    <a:spcPct val="0"/>
                  </a:spcBef>
                  <a:spcAft>
                    <a:spcPct val="35000"/>
                  </a:spcAft>
                  <a:defRPr/>
                </a:pPr>
                <a:r>
                  <a:rPr lang="en-US" sz="1400" b="1" kern="0" dirty="0">
                    <a:solidFill>
                      <a:srgbClr val="000000"/>
                    </a:solidFill>
                    <a:latin typeface="Arial Narrow"/>
                    <a:cs typeface="Arial"/>
                  </a:rPr>
                  <a:t>National Facility Services</a:t>
                </a:r>
              </a:p>
            </p:txBody>
          </p:sp>
          <p:pic>
            <p:nvPicPr>
              <p:cNvPr id="37" name="Picture 36"/>
              <p:cNvPicPr>
                <a:picLocks noChangeAspect="1"/>
              </p:cNvPicPr>
              <p:nvPr/>
            </p:nvPicPr>
            <p:blipFill>
              <a:blip r:embed="rId14"/>
              <a:stretch>
                <a:fillRect/>
              </a:stretch>
            </p:blipFill>
            <p:spPr>
              <a:xfrm>
                <a:off x="1983669" y="2743200"/>
                <a:ext cx="431096" cy="431096"/>
              </a:xfrm>
              <a:prstGeom prst="rect">
                <a:avLst/>
              </a:prstGeom>
            </p:spPr>
          </p:pic>
        </p:grpSp>
        <p:sp>
          <p:nvSpPr>
            <p:cNvPr id="28" name="Oval 27"/>
            <p:cNvSpPr/>
            <p:nvPr/>
          </p:nvSpPr>
          <p:spPr>
            <a:xfrm>
              <a:off x="3276601" y="4309533"/>
              <a:ext cx="1350435" cy="1350435"/>
            </a:xfrm>
            <a:prstGeom prst="ellipse">
              <a:avLst/>
            </a:prstGeom>
            <a:solidFill>
              <a:srgbClr val="FF0000">
                <a:alpha val="50000"/>
              </a:srgbClr>
            </a:solidFill>
            <a:ln>
              <a:noFill/>
            </a:ln>
            <a:effectLst/>
          </p:spPr>
        </p:sp>
        <p:sp>
          <p:nvSpPr>
            <p:cNvPr id="29" name="Oval 20"/>
            <p:cNvSpPr/>
            <p:nvPr/>
          </p:nvSpPr>
          <p:spPr>
            <a:xfrm>
              <a:off x="3320450" y="4669368"/>
              <a:ext cx="1251551" cy="777483"/>
            </a:xfrm>
            <a:prstGeom prst="rect">
              <a:avLst/>
            </a:prstGeom>
            <a:noFill/>
            <a:ln>
              <a:noFill/>
            </a:ln>
            <a:effectLst/>
          </p:spPr>
          <p:txBody>
            <a:bodyPr spcFirstLastPara="0" vert="horz" wrap="square" lIns="19050" tIns="19050" rIns="19050" bIns="19050" numCol="1" spcCol="1270" anchor="ctr" anchorCtr="0">
              <a:noAutofit/>
            </a:bodyPr>
            <a:lstStyle/>
            <a:p>
              <a:pPr algn="ctr" defTabSz="666750" fontAlgn="base">
                <a:lnSpc>
                  <a:spcPct val="90000"/>
                </a:lnSpc>
                <a:spcBef>
                  <a:spcPct val="0"/>
                </a:spcBef>
                <a:spcAft>
                  <a:spcPct val="35000"/>
                </a:spcAft>
                <a:defRPr/>
              </a:pPr>
              <a:r>
                <a:rPr lang="en-US" sz="1400" b="1" kern="0" dirty="0">
                  <a:solidFill>
                    <a:srgbClr val="000000"/>
                  </a:solidFill>
                  <a:latin typeface="Arial Narrow"/>
                  <a:cs typeface="Arial"/>
                </a:rPr>
                <a:t>Communications</a:t>
              </a:r>
            </a:p>
          </p:txBody>
        </p:sp>
        <p:pic>
          <p:nvPicPr>
            <p:cNvPr id="30" name="Picture 29"/>
            <p:cNvPicPr>
              <a:picLocks noChangeAspect="1"/>
            </p:cNvPicPr>
            <p:nvPr/>
          </p:nvPicPr>
          <p:blipFill>
            <a:blip r:embed="rId15"/>
            <a:stretch>
              <a:fillRect/>
            </a:stretch>
          </p:blipFill>
          <p:spPr>
            <a:xfrm>
              <a:off x="3657601" y="4574695"/>
              <a:ext cx="523875" cy="381000"/>
            </a:xfrm>
            <a:prstGeom prst="rect">
              <a:avLst/>
            </a:prstGeom>
          </p:spPr>
        </p:pic>
        <p:grpSp>
          <p:nvGrpSpPr>
            <p:cNvPr id="16" name="Group 30"/>
            <p:cNvGrpSpPr/>
            <p:nvPr/>
          </p:nvGrpSpPr>
          <p:grpSpPr>
            <a:xfrm>
              <a:off x="7467601" y="1849968"/>
              <a:ext cx="1350435" cy="1350435"/>
              <a:chOff x="5943600" y="1371600"/>
              <a:chExt cx="1350435" cy="1350435"/>
            </a:xfrm>
          </p:grpSpPr>
          <p:sp>
            <p:nvSpPr>
              <p:cNvPr id="32" name="Oval 31"/>
              <p:cNvSpPr/>
              <p:nvPr/>
            </p:nvSpPr>
            <p:spPr>
              <a:xfrm>
                <a:off x="5943600" y="1371600"/>
                <a:ext cx="1350435" cy="1350435"/>
              </a:xfrm>
              <a:prstGeom prst="ellipse">
                <a:avLst/>
              </a:prstGeom>
              <a:solidFill>
                <a:srgbClr val="FF0000">
                  <a:alpha val="50000"/>
                </a:srgbClr>
              </a:solidFill>
              <a:ln>
                <a:noFill/>
              </a:ln>
              <a:effectLst/>
            </p:spPr>
          </p:sp>
          <p:sp>
            <p:nvSpPr>
              <p:cNvPr id="33" name="Oval 20"/>
              <p:cNvSpPr/>
              <p:nvPr/>
            </p:nvSpPr>
            <p:spPr>
              <a:xfrm>
                <a:off x="5987448" y="1929780"/>
                <a:ext cx="1152668" cy="716055"/>
              </a:xfrm>
              <a:prstGeom prst="rect">
                <a:avLst/>
              </a:prstGeom>
              <a:noFill/>
              <a:ln>
                <a:noFill/>
              </a:ln>
              <a:effectLst/>
            </p:spPr>
            <p:txBody>
              <a:bodyPr spcFirstLastPara="0" vert="horz" wrap="square" lIns="19050" tIns="19050" rIns="19050" bIns="19050" numCol="1" spcCol="1270" anchor="ctr" anchorCtr="0">
                <a:noAutofit/>
              </a:bodyPr>
              <a:lstStyle/>
              <a:p>
                <a:pPr algn="ctr" defTabSz="666750" fontAlgn="base">
                  <a:lnSpc>
                    <a:spcPct val="90000"/>
                  </a:lnSpc>
                  <a:spcBef>
                    <a:spcPct val="0"/>
                  </a:spcBef>
                  <a:spcAft>
                    <a:spcPct val="35000"/>
                  </a:spcAft>
                  <a:defRPr/>
                </a:pPr>
                <a:r>
                  <a:rPr lang="en-US" sz="1400" b="1" kern="0" dirty="0">
                    <a:solidFill>
                      <a:srgbClr val="000000"/>
                    </a:solidFill>
                    <a:latin typeface="Arial Narrow"/>
                    <a:cs typeface="Arial"/>
                  </a:rPr>
                  <a:t>Technology</a:t>
                </a:r>
              </a:p>
            </p:txBody>
          </p:sp>
          <p:pic>
            <p:nvPicPr>
              <p:cNvPr id="34" name="Picture 33"/>
              <p:cNvPicPr>
                <a:picLocks noChangeAspect="1"/>
              </p:cNvPicPr>
              <p:nvPr/>
            </p:nvPicPr>
            <p:blipFill>
              <a:blip r:embed="rId16"/>
              <a:stretch>
                <a:fillRect/>
              </a:stretch>
            </p:blipFill>
            <p:spPr>
              <a:xfrm>
                <a:off x="6258982" y="1752600"/>
                <a:ext cx="609601" cy="387928"/>
              </a:xfrm>
              <a:prstGeom prst="rect">
                <a:avLst/>
              </a:prstGeom>
            </p:spPr>
          </p:pic>
        </p:grpSp>
      </p:grpSp>
      <p:sp>
        <p:nvSpPr>
          <p:cNvPr id="5" name="Rectangle 4"/>
          <p:cNvSpPr/>
          <p:nvPr/>
        </p:nvSpPr>
        <p:spPr>
          <a:xfrm>
            <a:off x="203204" y="76200"/>
            <a:ext cx="11573933" cy="514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anchor="ctr"/>
          <a:lstStyle/>
          <a:p>
            <a:pPr algn="ctr" defTabSz="914318">
              <a:defRPr/>
            </a:pPr>
            <a:r>
              <a:rPr lang="en-US" sz="3200" b="1" dirty="0" smtClean="0">
                <a:solidFill>
                  <a:srgbClr val="2F5597"/>
                </a:solidFill>
                <a:cs typeface="Arial"/>
              </a:rPr>
              <a:t>Applying All </a:t>
            </a:r>
            <a:r>
              <a:rPr lang="en-US" sz="3200" b="1" dirty="0">
                <a:solidFill>
                  <a:srgbClr val="2F5597"/>
                </a:solidFill>
                <a:cs typeface="Arial"/>
              </a:rPr>
              <a:t>Assets for Health</a:t>
            </a:r>
          </a:p>
        </p:txBody>
      </p:sp>
      <p:sp>
        <p:nvSpPr>
          <p:cNvPr id="6" name="TextBox 5"/>
          <p:cNvSpPr txBox="1"/>
          <p:nvPr/>
        </p:nvSpPr>
        <p:spPr>
          <a:xfrm>
            <a:off x="4435928" y="3152115"/>
            <a:ext cx="2923597" cy="1169551"/>
          </a:xfrm>
          <a:prstGeom prst="rect">
            <a:avLst/>
          </a:prstGeom>
          <a:noFill/>
        </p:spPr>
        <p:txBody>
          <a:bodyPr wrap="square" rtlCol="0">
            <a:spAutoFit/>
          </a:bodyPr>
          <a:lstStyle/>
          <a:p>
            <a:pPr algn="ctr" defTabSz="914318"/>
            <a:r>
              <a:rPr lang="en-US" sz="3500" dirty="0">
                <a:solidFill>
                  <a:srgbClr val="000000"/>
                </a:solidFill>
              </a:rPr>
              <a:t>Total Health Impact</a:t>
            </a:r>
          </a:p>
        </p:txBody>
      </p:sp>
      <p:sp>
        <p:nvSpPr>
          <p:cNvPr id="62" name="Rectangle 61"/>
          <p:cNvSpPr/>
          <p:nvPr/>
        </p:nvSpPr>
        <p:spPr>
          <a:xfrm>
            <a:off x="383370" y="769826"/>
            <a:ext cx="11511647" cy="641328"/>
          </a:xfrm>
          <a:prstGeom prst="rect">
            <a:avLst/>
          </a:prstGeom>
        </p:spPr>
        <p:txBody>
          <a:bodyPr wrap="square" lIns="86486" tIns="43243" rIns="86486" bIns="43243">
            <a:spAutoFit/>
          </a:bodyPr>
          <a:lstStyle/>
          <a:p>
            <a:pPr algn="ctr" defTabSz="864931" eaLnBrk="0" fontAlgn="base" hangingPunct="0">
              <a:spcBef>
                <a:spcPct val="0"/>
              </a:spcBef>
              <a:spcAft>
                <a:spcPct val="0"/>
              </a:spcAft>
            </a:pPr>
            <a:r>
              <a:rPr lang="en-US" b="1" i="1" dirty="0">
                <a:solidFill>
                  <a:srgbClr val="000000"/>
                </a:solidFill>
              </a:rPr>
              <a:t>We can </a:t>
            </a:r>
            <a:r>
              <a:rPr lang="en-US" b="1" i="1" dirty="0" smtClean="0">
                <a:solidFill>
                  <a:srgbClr val="000000"/>
                </a:solidFill>
              </a:rPr>
              <a:t>leverage many </a:t>
            </a:r>
            <a:r>
              <a:rPr lang="en-US" b="1" i="1" dirty="0">
                <a:solidFill>
                  <a:srgbClr val="000000"/>
                </a:solidFill>
              </a:rPr>
              <a:t>of our activities in key functional areas to understand the economic, environmental and social impacts. </a:t>
            </a:r>
          </a:p>
        </p:txBody>
      </p:sp>
    </p:spTree>
    <p:extLst>
      <p:ext uri="{BB962C8B-B14F-4D97-AF65-F5344CB8AC3E}">
        <p14:creationId xmlns:p14="http://schemas.microsoft.com/office/powerpoint/2010/main" val="1605347709"/>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2426</TotalTime>
  <Words>1039</Words>
  <Application>Microsoft Office PowerPoint</Application>
  <PresentationFormat>Custom</PresentationFormat>
  <Paragraphs>121</Paragraphs>
  <Slides>18</Slides>
  <Notes>13</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The importance of asset-based approaches</vt:lpstr>
      <vt:lpstr>Community Wealth Building</vt:lpstr>
      <vt:lpstr>PowerPoint Presentation</vt:lpstr>
      <vt:lpstr>PowerPoint Presentation</vt:lpstr>
      <vt:lpstr>PowerPoint Presentation</vt:lpstr>
      <vt:lpstr>“Eds and Meds” Economic Impact</vt:lpstr>
      <vt:lpstr>PowerPoint Presentation</vt:lpstr>
      <vt:lpstr>PowerPoint Presentation</vt:lpstr>
      <vt:lpstr>PowerPoint Presentation</vt:lpstr>
      <vt:lpstr>Healthcare Anchor Network participants</vt:lpstr>
      <vt:lpstr>PowerPoint Presentation</vt:lpstr>
      <vt:lpstr>Strategies for Deploying Economic Assets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Justine Porter</dc:creator>
  <cp:lastModifiedBy>Janisse Schoepp</cp:lastModifiedBy>
  <cp:revision>95</cp:revision>
  <cp:lastPrinted>2017-09-21T13:54:34Z</cp:lastPrinted>
  <dcterms:created xsi:type="dcterms:W3CDTF">2017-09-21T13:08:23Z</dcterms:created>
  <dcterms:modified xsi:type="dcterms:W3CDTF">2017-12-08T18:37:26Z</dcterms:modified>
</cp:coreProperties>
</file>