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93" r:id="rId2"/>
    <p:sldId id="395" r:id="rId3"/>
    <p:sldId id="396" r:id="rId4"/>
    <p:sldId id="296" r:id="rId5"/>
    <p:sldId id="314" r:id="rId6"/>
    <p:sldId id="299" r:id="rId7"/>
    <p:sldId id="409" r:id="rId8"/>
    <p:sldId id="410" r:id="rId9"/>
    <p:sldId id="411" r:id="rId10"/>
    <p:sldId id="412" r:id="rId11"/>
    <p:sldId id="416" r:id="rId12"/>
    <p:sldId id="417" r:id="rId13"/>
    <p:sldId id="413" r:id="rId14"/>
    <p:sldId id="414" r:id="rId15"/>
    <p:sldId id="415" r:id="rId16"/>
    <p:sldId id="418" r:id="rId17"/>
    <p:sldId id="383" r:id="rId18"/>
    <p:sldId id="404" r:id="rId19"/>
    <p:sldId id="405" r:id="rId20"/>
    <p:sldId id="407" r:id="rId21"/>
    <p:sldId id="419" r:id="rId22"/>
    <p:sldId id="420" r:id="rId23"/>
    <p:sldId id="336" r:id="rId24"/>
    <p:sldId id="343" r:id="rId25"/>
    <p:sldId id="305" r:id="rId26"/>
    <p:sldId id="342" r:id="rId27"/>
    <p:sldId id="307" r:id="rId28"/>
    <p:sldId id="337" r:id="rId29"/>
    <p:sldId id="338" r:id="rId30"/>
    <p:sldId id="341" r:id="rId31"/>
    <p:sldId id="308" r:id="rId32"/>
    <p:sldId id="344" r:id="rId33"/>
    <p:sldId id="340" r:id="rId34"/>
    <p:sldId id="309" r:id="rId35"/>
    <p:sldId id="372" r:id="rId36"/>
    <p:sldId id="398" r:id="rId37"/>
    <p:sldId id="39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rid Green" initials="JG" lastIdx="16" clrIdx="0">
    <p:extLst/>
  </p:cmAuthor>
  <p:cmAuthor id="2" name="Danny Fisher-Bruns" initials="DF" lastIdx="4" clrIdx="1">
    <p:extLst/>
  </p:cmAuthor>
  <p:cmAuthor id="3" name="Danny Fisher-Bruns" initials="DF [2]" lastIdx="1" clrIdx="2">
    <p:extLst/>
  </p:cmAuthor>
  <p:cmAuthor id="4" name="Danny Fisher-Bruns" initials="DF [3]" lastIdx="1" clrIdx="3">
    <p:extLst/>
  </p:cmAuthor>
  <p:cmAuthor id="5" name="Danny Fisher-Bruns" initials="DF [4]" lastIdx="1" clrIdx="4">
    <p:extLst/>
  </p:cmAuthor>
  <p:cmAuthor id="6" name="Danny Fisher-Bruns" initials="DF [5]" lastIdx="1" clrIdx="5">
    <p:extLst/>
  </p:cmAuthor>
  <p:cmAuthor id="7" name="Danny Fisher-Bruns" initials="DF [6]" lastIdx="1" clrIdx="6">
    <p:extLst/>
  </p:cmAuthor>
  <p:cmAuthor id="8" name="Danny Fisher-Bruns" initials="DF [7]" lastIdx="1" clrIdx="7">
    <p:extLst/>
  </p:cmAuthor>
  <p:cmAuthor id="9" name="Danny Fisher-Bruns" initials="DF [8]" lastIdx="1" clrIdx="8">
    <p:extLst/>
  </p:cmAuthor>
  <p:cmAuthor id="10" name="Danny Fisher-Bruns" initials="DF [9]" lastIdx="1" clrIdx="9">
    <p:extLst/>
  </p:cmAuthor>
  <p:cmAuthor id="11" name="Danny Fisher-Bruns" initials="DF [10]" lastIdx="6" clrIdx="10">
    <p:extLst/>
  </p:cmAuthor>
  <p:cmAuthor id="12" name="Danny Fisher-Bruns" initials="DF [11]" lastIdx="1" clrIdx="11">
    <p:extLst/>
  </p:cmAuthor>
  <p:cmAuthor id="13" name="Danny Fisher-Bruns" initials="DF [12]" lastIdx="2" clrIdx="12">
    <p:extLst/>
  </p:cmAuthor>
  <p:cmAuthor id="14" name="Danny Fisher-Bruns" initials="DF [13]" lastIdx="1" clrIdx="13">
    <p:extLst/>
  </p:cmAuthor>
  <p:cmAuthor id="15" name="Danny Fisher-Bruns" initials="DF [14]" lastIdx="1" clrIdx="14">
    <p:extLst/>
  </p:cmAuthor>
  <p:cmAuthor id="16" name="Danny Fisher-Bruns" initials="DF [15]" lastIdx="1" clrIdx="15">
    <p:extLst/>
  </p:cmAuthor>
  <p:cmAuthor id="17" name="Danny Fisher-Bruns" initials="DF [16]" lastIdx="1" clrIdx="16">
    <p:extLst/>
  </p:cmAuthor>
  <p:cmAuthor id="18" name="Danny Fisher-Bruns" initials="DF [17]" lastIdx="2" clrIdx="17">
    <p:extLst/>
  </p:cmAuthor>
  <p:cmAuthor id="19" name="Danny Fisher-Bruns" initials="DF [18]" lastIdx="1" clrIdx="18">
    <p:extLst/>
  </p:cmAuthor>
  <p:cmAuthor id="20" name="Danny Fisher-Bruns" initials="DF [19]" lastIdx="1" clrIdx="19">
    <p:extLst/>
  </p:cmAuthor>
  <p:cmAuthor id="21" name="Mencke, Katie" initials="KMMS" lastIdx="1" clrIdx="20"/>
  <p:cmAuthor id="22" name="Justine Porter" initials="JP" lastIdx="1" clrIdx="21">
    <p:extLst/>
  </p:cmAuthor>
  <p:cmAuthor id="23" name="Justine Porter" initials="JP [2]" lastIdx="1" clrIdx="22">
    <p:extLst/>
  </p:cmAuthor>
  <p:cmAuthor id="24" name="Justine Porter" initials="JP [3]" lastIdx="1" clrIdx="23">
    <p:extLst/>
  </p:cmAuthor>
  <p:cmAuthor id="25" name="Justine Porter" initials="JP [3] [2]" lastIdx="1" clrIdx="2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B86"/>
    <a:srgbClr val="E6E6E6"/>
    <a:srgbClr val="388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79"/>
    <p:restoredTop sz="78296" autoAdjust="0"/>
  </p:normalViewPr>
  <p:slideViewPr>
    <p:cSldViewPr snapToGrid="0" snapToObjects="1">
      <p:cViewPr>
        <p:scale>
          <a:sx n="93" d="100"/>
          <a:sy n="93" d="100"/>
        </p:scale>
        <p:origin x="-17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A2D4C-1DDC-4532-AFB8-ADBA3B1CBDF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D51AD69-CFF6-4F38-956E-9518229351B7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Kick-off</a:t>
          </a:r>
        </a:p>
      </dgm:t>
    </dgm:pt>
    <dgm:pt modelId="{0C67CE19-1972-4D88-ABEF-021DA1447252}" type="parTrans" cxnId="{14CEBE86-FA9D-4ED7-854D-7F2AFC5CF5C3}">
      <dgm:prSet/>
      <dgm:spPr/>
      <dgm:t>
        <a:bodyPr/>
        <a:lstStyle/>
        <a:p>
          <a:endParaRPr lang="en-US"/>
        </a:p>
      </dgm:t>
    </dgm:pt>
    <dgm:pt modelId="{84D0421A-AF91-42D4-A718-2B746AC979A3}" type="sibTrans" cxnId="{14CEBE86-FA9D-4ED7-854D-7F2AFC5CF5C3}">
      <dgm:prSet/>
      <dgm:spPr/>
      <dgm:t>
        <a:bodyPr/>
        <a:lstStyle/>
        <a:p>
          <a:endParaRPr lang="en-US"/>
        </a:p>
      </dgm:t>
    </dgm:pt>
    <dgm:pt modelId="{91A98703-16C7-41EC-A73D-C812F272D1CF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Interviews</a:t>
          </a:r>
        </a:p>
      </dgm:t>
    </dgm:pt>
    <dgm:pt modelId="{5916ED20-6A21-492F-A49B-9EF7735ECAFE}" type="parTrans" cxnId="{720075FD-40F8-48E8-BC36-6EA83DDF4A8B}">
      <dgm:prSet/>
      <dgm:spPr/>
      <dgm:t>
        <a:bodyPr/>
        <a:lstStyle/>
        <a:p>
          <a:endParaRPr lang="en-US"/>
        </a:p>
      </dgm:t>
    </dgm:pt>
    <dgm:pt modelId="{E93634FF-E608-4FB7-815F-BCC15618F57C}" type="sibTrans" cxnId="{720075FD-40F8-48E8-BC36-6EA83DDF4A8B}">
      <dgm:prSet/>
      <dgm:spPr/>
      <dgm:t>
        <a:bodyPr/>
        <a:lstStyle/>
        <a:p>
          <a:endParaRPr lang="en-US"/>
        </a:p>
      </dgm:t>
    </dgm:pt>
    <dgm:pt modelId="{2199CE6C-F8DF-4DDC-ACE7-7725A4B3439C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Workshop</a:t>
          </a:r>
          <a:endParaRPr lang="en-US" dirty="0"/>
        </a:p>
      </dgm:t>
    </dgm:pt>
    <dgm:pt modelId="{EDE0C120-6E27-4571-B450-AC11BE02178C}" type="parTrans" cxnId="{D60BAA2E-C96A-4F7B-8F52-A0F759D76AF0}">
      <dgm:prSet/>
      <dgm:spPr/>
      <dgm:t>
        <a:bodyPr/>
        <a:lstStyle/>
        <a:p>
          <a:endParaRPr lang="en-US"/>
        </a:p>
      </dgm:t>
    </dgm:pt>
    <dgm:pt modelId="{D83DB9A5-9877-440E-BEE4-19BB44583883}" type="sibTrans" cxnId="{D60BAA2E-C96A-4F7B-8F52-A0F759D76AF0}">
      <dgm:prSet/>
      <dgm:spPr/>
      <dgm:t>
        <a:bodyPr/>
        <a:lstStyle/>
        <a:p>
          <a:endParaRPr lang="en-US"/>
        </a:p>
      </dgm:t>
    </dgm:pt>
    <dgm:pt modelId="{BC33727E-5085-44B6-A53D-3E3BC608A082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E922AB6F-DCB9-4BF0-AE65-D126650A254B}" type="parTrans" cxnId="{4AAEAE2C-E16C-4FD4-843D-07E9769197BE}">
      <dgm:prSet/>
      <dgm:spPr/>
      <dgm:t>
        <a:bodyPr/>
        <a:lstStyle/>
        <a:p>
          <a:endParaRPr lang="en-US"/>
        </a:p>
      </dgm:t>
    </dgm:pt>
    <dgm:pt modelId="{F38B2AD4-9C5B-424C-92F1-47FAA3047CC6}" type="sibTrans" cxnId="{4AAEAE2C-E16C-4FD4-843D-07E9769197BE}">
      <dgm:prSet/>
      <dgm:spPr/>
      <dgm:t>
        <a:bodyPr/>
        <a:lstStyle/>
        <a:p>
          <a:endParaRPr lang="en-US"/>
        </a:p>
      </dgm:t>
    </dgm:pt>
    <dgm:pt modelId="{07DA0668-060B-A545-AF8A-14B9200684D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Report</a:t>
          </a:r>
          <a:endParaRPr lang="en-US"/>
        </a:p>
      </dgm:t>
    </dgm:pt>
    <dgm:pt modelId="{56C685A7-B275-3A4C-96EF-76E2020F4D21}" type="parTrans" cxnId="{EC515FFD-4B02-9A42-AD9D-62D946FCE694}">
      <dgm:prSet/>
      <dgm:spPr/>
      <dgm:t>
        <a:bodyPr/>
        <a:lstStyle/>
        <a:p>
          <a:endParaRPr lang="en-US"/>
        </a:p>
      </dgm:t>
    </dgm:pt>
    <dgm:pt modelId="{53F416B4-87A5-B942-BF08-1CE3748D1052}" type="sibTrans" cxnId="{EC515FFD-4B02-9A42-AD9D-62D946FCE694}">
      <dgm:prSet/>
      <dgm:spPr/>
      <dgm:t>
        <a:bodyPr/>
        <a:lstStyle/>
        <a:p>
          <a:endParaRPr lang="en-US"/>
        </a:p>
      </dgm:t>
    </dgm:pt>
    <dgm:pt modelId="{DA2BB839-858D-43B4-AE26-7047FC3E0C82}" type="pres">
      <dgm:prSet presAssocID="{A72A2D4C-1DDC-4532-AFB8-ADBA3B1CBDFB}" presName="Name0" presStyleCnt="0">
        <dgm:presLayoutVars>
          <dgm:dir/>
          <dgm:animLvl val="lvl"/>
          <dgm:resizeHandles val="exact"/>
        </dgm:presLayoutVars>
      </dgm:prSet>
      <dgm:spPr/>
    </dgm:pt>
    <dgm:pt modelId="{8F121493-D1FC-4B78-8C63-3CF827629B20}" type="pres">
      <dgm:prSet presAssocID="{3D51AD69-CFF6-4F38-956E-9518229351B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B734B-39E1-467E-9D2D-129CBE819C83}" type="pres">
      <dgm:prSet presAssocID="{84D0421A-AF91-42D4-A718-2B746AC979A3}" presName="parTxOnlySpace" presStyleCnt="0"/>
      <dgm:spPr/>
    </dgm:pt>
    <dgm:pt modelId="{DFBF2533-8A92-4313-80DE-A05F9AC2F2B4}" type="pres">
      <dgm:prSet presAssocID="{91A98703-16C7-41EC-A73D-C812F272D1C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9A720-6045-4841-8E07-480056E5C3F6}" type="pres">
      <dgm:prSet presAssocID="{E93634FF-E608-4FB7-815F-BCC15618F57C}" presName="parTxOnlySpace" presStyleCnt="0"/>
      <dgm:spPr/>
    </dgm:pt>
    <dgm:pt modelId="{311EEAFB-EBBB-4F0B-8FB2-136653756102}" type="pres">
      <dgm:prSet presAssocID="{2199CE6C-F8DF-4DDC-ACE7-7725A4B3439C}" presName="parTxOnly" presStyleLbl="node1" presStyleIdx="2" presStyleCnt="5" custScaleX="1220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1CC4C3-A5AF-4C94-A548-501F53755695}" type="pres">
      <dgm:prSet presAssocID="{D83DB9A5-9877-440E-BEE4-19BB44583883}" presName="parTxOnlySpace" presStyleCnt="0"/>
      <dgm:spPr/>
    </dgm:pt>
    <dgm:pt modelId="{896B283B-3B91-42F0-9227-650760EF1BF9}" type="pres">
      <dgm:prSet presAssocID="{BC33727E-5085-44B6-A53D-3E3BC608A08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69628-73EC-4D5E-9AE1-70EE8536C1AC}" type="pres">
      <dgm:prSet presAssocID="{F38B2AD4-9C5B-424C-92F1-47FAA3047CC6}" presName="parTxOnlySpace" presStyleCnt="0"/>
      <dgm:spPr/>
    </dgm:pt>
    <dgm:pt modelId="{53EB89CD-FE7D-AF49-9C13-34B79455CAA4}" type="pres">
      <dgm:prSet presAssocID="{07DA0668-060B-A545-AF8A-14B9200684D2}" presName="parTxOnly" presStyleLbl="node1" presStyleIdx="4" presStyleCnt="5" custLinFactNeighborX="1835" custLinFactNeighborY="-5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B8008F-C35D-4808-8CFC-CB211A3CFEA9}" type="presOf" srcId="{3D51AD69-CFF6-4F38-956E-9518229351B7}" destId="{8F121493-D1FC-4B78-8C63-3CF827629B20}" srcOrd="0" destOrd="0" presId="urn:microsoft.com/office/officeart/2005/8/layout/chevron1"/>
    <dgm:cxn modelId="{D8CEF23A-2431-4801-B0B7-B785E912F5D7}" type="presOf" srcId="{91A98703-16C7-41EC-A73D-C812F272D1CF}" destId="{DFBF2533-8A92-4313-80DE-A05F9AC2F2B4}" srcOrd="0" destOrd="0" presId="urn:microsoft.com/office/officeart/2005/8/layout/chevron1"/>
    <dgm:cxn modelId="{EC515FFD-4B02-9A42-AD9D-62D946FCE694}" srcId="{A72A2D4C-1DDC-4532-AFB8-ADBA3B1CBDFB}" destId="{07DA0668-060B-A545-AF8A-14B9200684D2}" srcOrd="4" destOrd="0" parTransId="{56C685A7-B275-3A4C-96EF-76E2020F4D21}" sibTransId="{53F416B4-87A5-B942-BF08-1CE3748D1052}"/>
    <dgm:cxn modelId="{720075FD-40F8-48E8-BC36-6EA83DDF4A8B}" srcId="{A72A2D4C-1DDC-4532-AFB8-ADBA3B1CBDFB}" destId="{91A98703-16C7-41EC-A73D-C812F272D1CF}" srcOrd="1" destOrd="0" parTransId="{5916ED20-6A21-492F-A49B-9EF7735ECAFE}" sibTransId="{E93634FF-E608-4FB7-815F-BCC15618F57C}"/>
    <dgm:cxn modelId="{ED47AA75-75BB-47B0-9D16-0379F7D37A76}" type="presOf" srcId="{BC33727E-5085-44B6-A53D-3E3BC608A082}" destId="{896B283B-3B91-42F0-9227-650760EF1BF9}" srcOrd="0" destOrd="0" presId="urn:microsoft.com/office/officeart/2005/8/layout/chevron1"/>
    <dgm:cxn modelId="{4AAEAE2C-E16C-4FD4-843D-07E9769197BE}" srcId="{A72A2D4C-1DDC-4532-AFB8-ADBA3B1CBDFB}" destId="{BC33727E-5085-44B6-A53D-3E3BC608A082}" srcOrd="3" destOrd="0" parTransId="{E922AB6F-DCB9-4BF0-AE65-D126650A254B}" sibTransId="{F38B2AD4-9C5B-424C-92F1-47FAA3047CC6}"/>
    <dgm:cxn modelId="{D60BAA2E-C96A-4F7B-8F52-A0F759D76AF0}" srcId="{A72A2D4C-1DDC-4532-AFB8-ADBA3B1CBDFB}" destId="{2199CE6C-F8DF-4DDC-ACE7-7725A4B3439C}" srcOrd="2" destOrd="0" parTransId="{EDE0C120-6E27-4571-B450-AC11BE02178C}" sibTransId="{D83DB9A5-9877-440E-BEE4-19BB44583883}"/>
    <dgm:cxn modelId="{119F745C-9C9F-D14F-B67E-19D18CC10FFD}" type="presOf" srcId="{07DA0668-060B-A545-AF8A-14B9200684D2}" destId="{53EB89CD-FE7D-AF49-9C13-34B79455CAA4}" srcOrd="0" destOrd="0" presId="urn:microsoft.com/office/officeart/2005/8/layout/chevron1"/>
    <dgm:cxn modelId="{14CEBE86-FA9D-4ED7-854D-7F2AFC5CF5C3}" srcId="{A72A2D4C-1DDC-4532-AFB8-ADBA3B1CBDFB}" destId="{3D51AD69-CFF6-4F38-956E-9518229351B7}" srcOrd="0" destOrd="0" parTransId="{0C67CE19-1972-4D88-ABEF-021DA1447252}" sibTransId="{84D0421A-AF91-42D4-A718-2B746AC979A3}"/>
    <dgm:cxn modelId="{39C96DF8-8550-436D-9855-EB6ECE3A2125}" type="presOf" srcId="{A72A2D4C-1DDC-4532-AFB8-ADBA3B1CBDFB}" destId="{DA2BB839-858D-43B4-AE26-7047FC3E0C82}" srcOrd="0" destOrd="0" presId="urn:microsoft.com/office/officeart/2005/8/layout/chevron1"/>
    <dgm:cxn modelId="{927B342E-29CC-4E17-8445-3C0C54FCC230}" type="presOf" srcId="{2199CE6C-F8DF-4DDC-ACE7-7725A4B3439C}" destId="{311EEAFB-EBBB-4F0B-8FB2-136653756102}" srcOrd="0" destOrd="0" presId="urn:microsoft.com/office/officeart/2005/8/layout/chevron1"/>
    <dgm:cxn modelId="{614517CE-10FA-474D-8827-549CB3679539}" type="presParOf" srcId="{DA2BB839-858D-43B4-AE26-7047FC3E0C82}" destId="{8F121493-D1FC-4B78-8C63-3CF827629B20}" srcOrd="0" destOrd="0" presId="urn:microsoft.com/office/officeart/2005/8/layout/chevron1"/>
    <dgm:cxn modelId="{C8B8EA83-7113-411A-B79B-FBCF6DBB06D4}" type="presParOf" srcId="{DA2BB839-858D-43B4-AE26-7047FC3E0C82}" destId="{803B734B-39E1-467E-9D2D-129CBE819C83}" srcOrd="1" destOrd="0" presId="urn:microsoft.com/office/officeart/2005/8/layout/chevron1"/>
    <dgm:cxn modelId="{8A1ED81C-1981-492B-BC18-725F83FDD6B7}" type="presParOf" srcId="{DA2BB839-858D-43B4-AE26-7047FC3E0C82}" destId="{DFBF2533-8A92-4313-80DE-A05F9AC2F2B4}" srcOrd="2" destOrd="0" presId="urn:microsoft.com/office/officeart/2005/8/layout/chevron1"/>
    <dgm:cxn modelId="{8939A40C-34E1-46EA-8B59-F33895EB3180}" type="presParOf" srcId="{DA2BB839-858D-43B4-AE26-7047FC3E0C82}" destId="{F429A720-6045-4841-8E07-480056E5C3F6}" srcOrd="3" destOrd="0" presId="urn:microsoft.com/office/officeart/2005/8/layout/chevron1"/>
    <dgm:cxn modelId="{F6E4582D-66D3-4B0E-A16F-BFFEB66D4DB3}" type="presParOf" srcId="{DA2BB839-858D-43B4-AE26-7047FC3E0C82}" destId="{311EEAFB-EBBB-4F0B-8FB2-136653756102}" srcOrd="4" destOrd="0" presId="urn:microsoft.com/office/officeart/2005/8/layout/chevron1"/>
    <dgm:cxn modelId="{FD127EA9-A9A9-4976-8E85-039F594C5480}" type="presParOf" srcId="{DA2BB839-858D-43B4-AE26-7047FC3E0C82}" destId="{C81CC4C3-A5AF-4C94-A548-501F53755695}" srcOrd="5" destOrd="0" presId="urn:microsoft.com/office/officeart/2005/8/layout/chevron1"/>
    <dgm:cxn modelId="{70960533-0CF4-47E2-9865-4029AB18E8E7}" type="presParOf" srcId="{DA2BB839-858D-43B4-AE26-7047FC3E0C82}" destId="{896B283B-3B91-42F0-9227-650760EF1BF9}" srcOrd="6" destOrd="0" presId="urn:microsoft.com/office/officeart/2005/8/layout/chevron1"/>
    <dgm:cxn modelId="{D3E9F008-F9FA-0C4A-AD3A-CC1185501859}" type="presParOf" srcId="{DA2BB839-858D-43B4-AE26-7047FC3E0C82}" destId="{7EA69628-73EC-4D5E-9AE1-70EE8536C1AC}" srcOrd="7" destOrd="0" presId="urn:microsoft.com/office/officeart/2005/8/layout/chevron1"/>
    <dgm:cxn modelId="{CEA9A606-7304-1C43-A145-55C65A90CC39}" type="presParOf" srcId="{DA2BB839-858D-43B4-AE26-7047FC3E0C82}" destId="{53EB89CD-FE7D-AF49-9C13-34B79455CAA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2A2D4C-1DDC-4532-AFB8-ADBA3B1CBDF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D51AD69-CFF6-4F38-956E-9518229351B7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Kick-off</a:t>
          </a:r>
        </a:p>
      </dgm:t>
    </dgm:pt>
    <dgm:pt modelId="{0C67CE19-1972-4D88-ABEF-021DA1447252}" type="parTrans" cxnId="{14CEBE86-FA9D-4ED7-854D-7F2AFC5CF5C3}">
      <dgm:prSet/>
      <dgm:spPr/>
      <dgm:t>
        <a:bodyPr/>
        <a:lstStyle/>
        <a:p>
          <a:endParaRPr lang="en-US"/>
        </a:p>
      </dgm:t>
    </dgm:pt>
    <dgm:pt modelId="{84D0421A-AF91-42D4-A718-2B746AC979A3}" type="sibTrans" cxnId="{14CEBE86-FA9D-4ED7-854D-7F2AFC5CF5C3}">
      <dgm:prSet/>
      <dgm:spPr/>
      <dgm:t>
        <a:bodyPr/>
        <a:lstStyle/>
        <a:p>
          <a:endParaRPr lang="en-US"/>
        </a:p>
      </dgm:t>
    </dgm:pt>
    <dgm:pt modelId="{91A98703-16C7-41EC-A73D-C812F272D1CF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Interviews</a:t>
          </a:r>
        </a:p>
      </dgm:t>
    </dgm:pt>
    <dgm:pt modelId="{5916ED20-6A21-492F-A49B-9EF7735ECAFE}" type="parTrans" cxnId="{720075FD-40F8-48E8-BC36-6EA83DDF4A8B}">
      <dgm:prSet/>
      <dgm:spPr/>
      <dgm:t>
        <a:bodyPr/>
        <a:lstStyle/>
        <a:p>
          <a:endParaRPr lang="en-US"/>
        </a:p>
      </dgm:t>
    </dgm:pt>
    <dgm:pt modelId="{E93634FF-E608-4FB7-815F-BCC15618F57C}" type="sibTrans" cxnId="{720075FD-40F8-48E8-BC36-6EA83DDF4A8B}">
      <dgm:prSet/>
      <dgm:spPr/>
      <dgm:t>
        <a:bodyPr/>
        <a:lstStyle/>
        <a:p>
          <a:endParaRPr lang="en-US"/>
        </a:p>
      </dgm:t>
    </dgm:pt>
    <dgm:pt modelId="{2199CE6C-F8DF-4DDC-ACE7-7725A4B3439C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Workshop</a:t>
          </a:r>
          <a:endParaRPr lang="en-US" dirty="0"/>
        </a:p>
      </dgm:t>
    </dgm:pt>
    <dgm:pt modelId="{EDE0C120-6E27-4571-B450-AC11BE02178C}" type="parTrans" cxnId="{D60BAA2E-C96A-4F7B-8F52-A0F759D76AF0}">
      <dgm:prSet/>
      <dgm:spPr/>
      <dgm:t>
        <a:bodyPr/>
        <a:lstStyle/>
        <a:p>
          <a:endParaRPr lang="en-US"/>
        </a:p>
      </dgm:t>
    </dgm:pt>
    <dgm:pt modelId="{D83DB9A5-9877-440E-BEE4-19BB44583883}" type="sibTrans" cxnId="{D60BAA2E-C96A-4F7B-8F52-A0F759D76AF0}">
      <dgm:prSet/>
      <dgm:spPr/>
      <dgm:t>
        <a:bodyPr/>
        <a:lstStyle/>
        <a:p>
          <a:endParaRPr lang="en-US"/>
        </a:p>
      </dgm:t>
    </dgm:pt>
    <dgm:pt modelId="{BC33727E-5085-44B6-A53D-3E3BC608A082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E922AB6F-DCB9-4BF0-AE65-D126650A254B}" type="parTrans" cxnId="{4AAEAE2C-E16C-4FD4-843D-07E9769197BE}">
      <dgm:prSet/>
      <dgm:spPr/>
      <dgm:t>
        <a:bodyPr/>
        <a:lstStyle/>
        <a:p>
          <a:endParaRPr lang="en-US"/>
        </a:p>
      </dgm:t>
    </dgm:pt>
    <dgm:pt modelId="{F38B2AD4-9C5B-424C-92F1-47FAA3047CC6}" type="sibTrans" cxnId="{4AAEAE2C-E16C-4FD4-843D-07E9769197BE}">
      <dgm:prSet/>
      <dgm:spPr/>
      <dgm:t>
        <a:bodyPr/>
        <a:lstStyle/>
        <a:p>
          <a:endParaRPr lang="en-US"/>
        </a:p>
      </dgm:t>
    </dgm:pt>
    <dgm:pt modelId="{07DA0668-060B-A545-AF8A-14B9200684D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Report</a:t>
          </a:r>
          <a:endParaRPr lang="en-US"/>
        </a:p>
      </dgm:t>
    </dgm:pt>
    <dgm:pt modelId="{56C685A7-B275-3A4C-96EF-76E2020F4D21}" type="parTrans" cxnId="{EC515FFD-4B02-9A42-AD9D-62D946FCE694}">
      <dgm:prSet/>
      <dgm:spPr/>
      <dgm:t>
        <a:bodyPr/>
        <a:lstStyle/>
        <a:p>
          <a:endParaRPr lang="en-US"/>
        </a:p>
      </dgm:t>
    </dgm:pt>
    <dgm:pt modelId="{53F416B4-87A5-B942-BF08-1CE3748D1052}" type="sibTrans" cxnId="{EC515FFD-4B02-9A42-AD9D-62D946FCE694}">
      <dgm:prSet/>
      <dgm:spPr/>
      <dgm:t>
        <a:bodyPr/>
        <a:lstStyle/>
        <a:p>
          <a:endParaRPr lang="en-US"/>
        </a:p>
      </dgm:t>
    </dgm:pt>
    <dgm:pt modelId="{DA2BB839-858D-43B4-AE26-7047FC3E0C82}" type="pres">
      <dgm:prSet presAssocID="{A72A2D4C-1DDC-4532-AFB8-ADBA3B1CBDFB}" presName="Name0" presStyleCnt="0">
        <dgm:presLayoutVars>
          <dgm:dir/>
          <dgm:animLvl val="lvl"/>
          <dgm:resizeHandles val="exact"/>
        </dgm:presLayoutVars>
      </dgm:prSet>
      <dgm:spPr/>
    </dgm:pt>
    <dgm:pt modelId="{8F121493-D1FC-4B78-8C63-3CF827629B20}" type="pres">
      <dgm:prSet presAssocID="{3D51AD69-CFF6-4F38-956E-9518229351B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B734B-39E1-467E-9D2D-129CBE819C83}" type="pres">
      <dgm:prSet presAssocID="{84D0421A-AF91-42D4-A718-2B746AC979A3}" presName="parTxOnlySpace" presStyleCnt="0"/>
      <dgm:spPr/>
    </dgm:pt>
    <dgm:pt modelId="{DFBF2533-8A92-4313-80DE-A05F9AC2F2B4}" type="pres">
      <dgm:prSet presAssocID="{91A98703-16C7-41EC-A73D-C812F272D1C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9A720-6045-4841-8E07-480056E5C3F6}" type="pres">
      <dgm:prSet presAssocID="{E93634FF-E608-4FB7-815F-BCC15618F57C}" presName="parTxOnlySpace" presStyleCnt="0"/>
      <dgm:spPr/>
    </dgm:pt>
    <dgm:pt modelId="{311EEAFB-EBBB-4F0B-8FB2-136653756102}" type="pres">
      <dgm:prSet presAssocID="{2199CE6C-F8DF-4DDC-ACE7-7725A4B3439C}" presName="parTxOnly" presStyleLbl="node1" presStyleIdx="2" presStyleCnt="5" custScaleX="1220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1CC4C3-A5AF-4C94-A548-501F53755695}" type="pres">
      <dgm:prSet presAssocID="{D83DB9A5-9877-440E-BEE4-19BB44583883}" presName="parTxOnlySpace" presStyleCnt="0"/>
      <dgm:spPr/>
    </dgm:pt>
    <dgm:pt modelId="{896B283B-3B91-42F0-9227-650760EF1BF9}" type="pres">
      <dgm:prSet presAssocID="{BC33727E-5085-44B6-A53D-3E3BC608A08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69628-73EC-4D5E-9AE1-70EE8536C1AC}" type="pres">
      <dgm:prSet presAssocID="{F38B2AD4-9C5B-424C-92F1-47FAA3047CC6}" presName="parTxOnlySpace" presStyleCnt="0"/>
      <dgm:spPr/>
    </dgm:pt>
    <dgm:pt modelId="{53EB89CD-FE7D-AF49-9C13-34B79455CAA4}" type="pres">
      <dgm:prSet presAssocID="{07DA0668-060B-A545-AF8A-14B9200684D2}" presName="parTxOnly" presStyleLbl="node1" presStyleIdx="4" presStyleCnt="5" custLinFactNeighborX="1835" custLinFactNeighborY="-5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A5D27D-4FDB-F84E-946C-AF2CE1E3BA77}" type="presOf" srcId="{3D51AD69-CFF6-4F38-956E-9518229351B7}" destId="{8F121493-D1FC-4B78-8C63-3CF827629B20}" srcOrd="0" destOrd="0" presId="urn:microsoft.com/office/officeart/2005/8/layout/chevron1"/>
    <dgm:cxn modelId="{EC515FFD-4B02-9A42-AD9D-62D946FCE694}" srcId="{A72A2D4C-1DDC-4532-AFB8-ADBA3B1CBDFB}" destId="{07DA0668-060B-A545-AF8A-14B9200684D2}" srcOrd="4" destOrd="0" parTransId="{56C685A7-B275-3A4C-96EF-76E2020F4D21}" sibTransId="{53F416B4-87A5-B942-BF08-1CE3748D1052}"/>
    <dgm:cxn modelId="{35FB1C2B-B0A9-4047-A204-CAE12630FDE2}" type="presOf" srcId="{2199CE6C-F8DF-4DDC-ACE7-7725A4B3439C}" destId="{311EEAFB-EBBB-4F0B-8FB2-136653756102}" srcOrd="0" destOrd="0" presId="urn:microsoft.com/office/officeart/2005/8/layout/chevron1"/>
    <dgm:cxn modelId="{720075FD-40F8-48E8-BC36-6EA83DDF4A8B}" srcId="{A72A2D4C-1DDC-4532-AFB8-ADBA3B1CBDFB}" destId="{91A98703-16C7-41EC-A73D-C812F272D1CF}" srcOrd="1" destOrd="0" parTransId="{5916ED20-6A21-492F-A49B-9EF7735ECAFE}" sibTransId="{E93634FF-E608-4FB7-815F-BCC15618F57C}"/>
    <dgm:cxn modelId="{4AAEAE2C-E16C-4FD4-843D-07E9769197BE}" srcId="{A72A2D4C-1DDC-4532-AFB8-ADBA3B1CBDFB}" destId="{BC33727E-5085-44B6-A53D-3E3BC608A082}" srcOrd="3" destOrd="0" parTransId="{E922AB6F-DCB9-4BF0-AE65-D126650A254B}" sibTransId="{F38B2AD4-9C5B-424C-92F1-47FAA3047CC6}"/>
    <dgm:cxn modelId="{D60BAA2E-C96A-4F7B-8F52-A0F759D76AF0}" srcId="{A72A2D4C-1DDC-4532-AFB8-ADBA3B1CBDFB}" destId="{2199CE6C-F8DF-4DDC-ACE7-7725A4B3439C}" srcOrd="2" destOrd="0" parTransId="{EDE0C120-6E27-4571-B450-AC11BE02178C}" sibTransId="{D83DB9A5-9877-440E-BEE4-19BB44583883}"/>
    <dgm:cxn modelId="{3AE5A270-F5A7-A244-963D-985283BCBBA8}" type="presOf" srcId="{A72A2D4C-1DDC-4532-AFB8-ADBA3B1CBDFB}" destId="{DA2BB839-858D-43B4-AE26-7047FC3E0C82}" srcOrd="0" destOrd="0" presId="urn:microsoft.com/office/officeart/2005/8/layout/chevron1"/>
    <dgm:cxn modelId="{14CEBE86-FA9D-4ED7-854D-7F2AFC5CF5C3}" srcId="{A72A2D4C-1DDC-4532-AFB8-ADBA3B1CBDFB}" destId="{3D51AD69-CFF6-4F38-956E-9518229351B7}" srcOrd="0" destOrd="0" parTransId="{0C67CE19-1972-4D88-ABEF-021DA1447252}" sibTransId="{84D0421A-AF91-42D4-A718-2B746AC979A3}"/>
    <dgm:cxn modelId="{FF3D9292-3C9B-6149-9CF8-1EABEBD0B5B0}" type="presOf" srcId="{91A98703-16C7-41EC-A73D-C812F272D1CF}" destId="{DFBF2533-8A92-4313-80DE-A05F9AC2F2B4}" srcOrd="0" destOrd="0" presId="urn:microsoft.com/office/officeart/2005/8/layout/chevron1"/>
    <dgm:cxn modelId="{CC31D739-8BAC-C34F-B823-A95530D6DD48}" type="presOf" srcId="{BC33727E-5085-44B6-A53D-3E3BC608A082}" destId="{896B283B-3B91-42F0-9227-650760EF1BF9}" srcOrd="0" destOrd="0" presId="urn:microsoft.com/office/officeart/2005/8/layout/chevron1"/>
    <dgm:cxn modelId="{B2F70611-2047-0546-A5A1-941FD1DC7B15}" type="presOf" srcId="{07DA0668-060B-A545-AF8A-14B9200684D2}" destId="{53EB89CD-FE7D-AF49-9C13-34B79455CAA4}" srcOrd="0" destOrd="0" presId="urn:microsoft.com/office/officeart/2005/8/layout/chevron1"/>
    <dgm:cxn modelId="{45CF35D8-47FB-8249-8327-18BA75C09850}" type="presParOf" srcId="{DA2BB839-858D-43B4-AE26-7047FC3E0C82}" destId="{8F121493-D1FC-4B78-8C63-3CF827629B20}" srcOrd="0" destOrd="0" presId="urn:microsoft.com/office/officeart/2005/8/layout/chevron1"/>
    <dgm:cxn modelId="{5AEE83B1-4B8D-8346-A2AA-30EE9D28F0C6}" type="presParOf" srcId="{DA2BB839-858D-43B4-AE26-7047FC3E0C82}" destId="{803B734B-39E1-467E-9D2D-129CBE819C83}" srcOrd="1" destOrd="0" presId="urn:microsoft.com/office/officeart/2005/8/layout/chevron1"/>
    <dgm:cxn modelId="{03D249D4-7349-1E4D-9502-6D259C5FD631}" type="presParOf" srcId="{DA2BB839-858D-43B4-AE26-7047FC3E0C82}" destId="{DFBF2533-8A92-4313-80DE-A05F9AC2F2B4}" srcOrd="2" destOrd="0" presId="urn:microsoft.com/office/officeart/2005/8/layout/chevron1"/>
    <dgm:cxn modelId="{19E200E5-8464-3A4B-AE27-B6291116D440}" type="presParOf" srcId="{DA2BB839-858D-43B4-AE26-7047FC3E0C82}" destId="{F429A720-6045-4841-8E07-480056E5C3F6}" srcOrd="3" destOrd="0" presId="urn:microsoft.com/office/officeart/2005/8/layout/chevron1"/>
    <dgm:cxn modelId="{458BF410-BF38-6E4B-AF80-7CA9A54F30A9}" type="presParOf" srcId="{DA2BB839-858D-43B4-AE26-7047FC3E0C82}" destId="{311EEAFB-EBBB-4F0B-8FB2-136653756102}" srcOrd="4" destOrd="0" presId="urn:microsoft.com/office/officeart/2005/8/layout/chevron1"/>
    <dgm:cxn modelId="{C88E4F2C-A55D-7B43-AF02-B703F9FC9734}" type="presParOf" srcId="{DA2BB839-858D-43B4-AE26-7047FC3E0C82}" destId="{C81CC4C3-A5AF-4C94-A548-501F53755695}" srcOrd="5" destOrd="0" presId="urn:microsoft.com/office/officeart/2005/8/layout/chevron1"/>
    <dgm:cxn modelId="{9FE9D5B1-7260-A24D-A924-CE432BFEA774}" type="presParOf" srcId="{DA2BB839-858D-43B4-AE26-7047FC3E0C82}" destId="{896B283B-3B91-42F0-9227-650760EF1BF9}" srcOrd="6" destOrd="0" presId="urn:microsoft.com/office/officeart/2005/8/layout/chevron1"/>
    <dgm:cxn modelId="{3161F9F9-8F0E-FE43-9113-4A306A03C3AB}" type="presParOf" srcId="{DA2BB839-858D-43B4-AE26-7047FC3E0C82}" destId="{7EA69628-73EC-4D5E-9AE1-70EE8536C1AC}" srcOrd="7" destOrd="0" presId="urn:microsoft.com/office/officeart/2005/8/layout/chevron1"/>
    <dgm:cxn modelId="{CB2CF8CD-07FA-CB48-A6E0-83E030DF7520}" type="presParOf" srcId="{DA2BB839-858D-43B4-AE26-7047FC3E0C82}" destId="{53EB89CD-FE7D-AF49-9C13-34B79455CAA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21493-D1FC-4B78-8C63-3CF827629B20}">
      <dsp:nvSpPr>
        <dsp:cNvPr id="0" name=""/>
        <dsp:cNvSpPr/>
      </dsp:nvSpPr>
      <dsp:spPr>
        <a:xfrm>
          <a:off x="3404" y="1185691"/>
          <a:ext cx="1855544" cy="742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Kick-off</a:t>
          </a:r>
        </a:p>
      </dsp:txBody>
      <dsp:txXfrm>
        <a:off x="374513" y="1185691"/>
        <a:ext cx="1113327" cy="742217"/>
      </dsp:txXfrm>
    </dsp:sp>
    <dsp:sp modelId="{DFBF2533-8A92-4313-80DE-A05F9AC2F2B4}">
      <dsp:nvSpPr>
        <dsp:cNvPr id="0" name=""/>
        <dsp:cNvSpPr/>
      </dsp:nvSpPr>
      <dsp:spPr>
        <a:xfrm>
          <a:off x="1673394" y="1185691"/>
          <a:ext cx="1855544" cy="742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Interviews</a:t>
          </a:r>
        </a:p>
      </dsp:txBody>
      <dsp:txXfrm>
        <a:off x="2044503" y="1185691"/>
        <a:ext cx="1113327" cy="742217"/>
      </dsp:txXfrm>
    </dsp:sp>
    <dsp:sp modelId="{311EEAFB-EBBB-4F0B-8FB2-136653756102}">
      <dsp:nvSpPr>
        <dsp:cNvPr id="0" name=""/>
        <dsp:cNvSpPr/>
      </dsp:nvSpPr>
      <dsp:spPr>
        <a:xfrm>
          <a:off x="3343384" y="1185691"/>
          <a:ext cx="2265304" cy="742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Workshop</a:t>
          </a:r>
          <a:endParaRPr lang="en-US" sz="1700" kern="1200" dirty="0"/>
        </a:p>
      </dsp:txBody>
      <dsp:txXfrm>
        <a:off x="3714493" y="1185691"/>
        <a:ext cx="1523087" cy="742217"/>
      </dsp:txXfrm>
    </dsp:sp>
    <dsp:sp modelId="{896B283B-3B91-42F0-9227-650760EF1BF9}">
      <dsp:nvSpPr>
        <dsp:cNvPr id="0" name=""/>
        <dsp:cNvSpPr/>
      </dsp:nvSpPr>
      <dsp:spPr>
        <a:xfrm>
          <a:off x="5423134" y="1185691"/>
          <a:ext cx="1855544" cy="742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Design</a:t>
          </a:r>
          <a:endParaRPr lang="en-US" sz="1700" kern="1200" dirty="0"/>
        </a:p>
      </dsp:txBody>
      <dsp:txXfrm>
        <a:off x="5794243" y="1185691"/>
        <a:ext cx="1113327" cy="742217"/>
      </dsp:txXfrm>
    </dsp:sp>
    <dsp:sp modelId="{53EB89CD-FE7D-AF49-9C13-34B79455CAA4}">
      <dsp:nvSpPr>
        <dsp:cNvPr id="0" name=""/>
        <dsp:cNvSpPr/>
      </dsp:nvSpPr>
      <dsp:spPr>
        <a:xfrm>
          <a:off x="7096528" y="1181765"/>
          <a:ext cx="1855544" cy="742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Report</a:t>
          </a:r>
          <a:endParaRPr lang="en-US" sz="1700" kern="1200"/>
        </a:p>
      </dsp:txBody>
      <dsp:txXfrm>
        <a:off x="7467637" y="1181765"/>
        <a:ext cx="1113327" cy="742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1A88D-8365-4126-9773-15D6D559826B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12D5D-FC6E-4A8F-B3D8-78A3EAB19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62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558FB-8A61-C440-860B-26F508CA1550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B7207-98D2-934E-BAA6-879F8E5E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2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82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56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4D833-30AA-4642-B740-E63BA972BC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8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1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5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baseline="0" dirty="0"/>
          </a:p>
          <a:p>
            <a:pPr defTabSz="914350"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FA6C3-D04F-4AEB-B862-F058A08492D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56325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/>
        </p:nvSpPr>
        <p:spPr>
          <a:xfrm>
            <a:off x="3977927" y="8841183"/>
            <a:ext cx="3043649" cy="466379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50" rIns="93300" bIns="46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565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Hospitals 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4D833-30AA-4642-B740-E63BA972BC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16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4D833-30AA-4642-B740-E63BA972BC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8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82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76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82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2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00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2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82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08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62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Activity/content: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Solutioning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Facilitation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notes: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 introduction to the activity (3 minutes)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up with as many solutions as possible to the challenge. Work in silence, putting each possible solution on a sticky note and posting on the wall next to the flip chart with the current/future state (5 minutes)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5 minutes, flip groups. Spend 2 minutes reading what the other groups have written and spend 3 minutes adding additional ideas/thoughts (5 minutes)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 iterate a large quantity of possible solutions.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up participants minds to coming up with solutions to the identified challenges.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positive energy and creative engagement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2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Activity/content: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Solutioning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Facilitation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notes: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 introduction to the activity (3 minutes)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up with as many solutions as possible to the challenge. Work in silence, putting each possible solution on a sticky note and posting on the wall next to the flip chart with the current/future state (5 minutes)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5 minutes, flip groups. Spend 2 minutes reading what the other groups have written and spend 3 minutes adding additional ideas/thoughts (5 minutes)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 iterate a large quantity of possible solutions.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up participants minds to coming up with solutions to the identified challenges.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positive energy and creative engagement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24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Activity/content: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Solutioning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Facilitation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notes: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 introduction to the activity (3 minutes)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up with as many solutions as possible to the challenge. Work in silence, putting each possible solution on a sticky note and posting on the wall next to the flip chart with the current/future state (5 minutes)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5 minutes, flip groups. Spend 2 minutes reading what the other groups have written and spend 3 minutes adding additional ideas/thoughts (5 minutes)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 iterate a large quantity of possible solutions.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up participants minds to coming up with solutions to the identified challenges.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positive energy and creative engagement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3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Activity/content: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Prioritizing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Facilitation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notes: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 to your original current/future state. Read and discuss the solutions. Group them into categories. Try to come to agreement over which solution is the top one. (7 minutes)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 out as a group: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came up when you were coming up with solutions? What surprised you? What trends did you see? What is your top solution and why?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the activity and learn about the areas in which the group is most interested in working.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24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82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0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86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B7207-98D2-934E-BAA6-879F8E5E2C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4D833-30AA-4642-B740-E63BA972BC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4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4D833-30AA-4642-B740-E63BA972BC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4D833-30AA-4642-B740-E63BA972BC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5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4D833-30AA-4642-B740-E63BA972BC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7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http://ww4.hdnux.com/photos/46/56/74/10153779/10/920x92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69381"/>
            <a:ext cx="9141852" cy="6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hfz140\Desktop\Title slide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2" b="19860"/>
          <a:stretch/>
        </p:blipFill>
        <p:spPr bwMode="auto">
          <a:xfrm>
            <a:off x="3" y="4038600"/>
            <a:ext cx="9144000" cy="28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hfz140\Desktop\Title slide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44"/>
          <a:stretch/>
        </p:blipFill>
        <p:spPr bwMode="auto">
          <a:xfrm>
            <a:off x="-2145" y="-77713"/>
            <a:ext cx="9144000" cy="13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" y="23177"/>
            <a:ext cx="9141852" cy="1470025"/>
          </a:xfrm>
        </p:spPr>
        <p:txBody>
          <a:bodyPr>
            <a:normAutofit/>
          </a:bodyPr>
          <a:lstStyle>
            <a:lvl1pPr algn="l">
              <a:defRPr sz="7200" cap="all" baseline="3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615" y="4094394"/>
            <a:ext cx="6400800" cy="17526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Group Planning Convening</a:t>
            </a:r>
          </a:p>
          <a:p>
            <a:r>
              <a:rPr lang="en-US" dirty="0"/>
              <a:t>November 29, 2017</a:t>
            </a:r>
          </a:p>
        </p:txBody>
      </p:sp>
      <p:sp>
        <p:nvSpPr>
          <p:cNvPr id="4" name="AutoShape 4" descr="Image result for houston third ward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houston third ward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houston third ward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Image result for houston third ward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 userDrawn="1"/>
        </p:nvSpPr>
        <p:spPr>
          <a:xfrm>
            <a:off x="9044140" y="6106331"/>
            <a:ext cx="99863" cy="669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2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824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cap="all" baseline="0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656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cap="all" baseline="0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236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&amp; Bullets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28650" y="878775"/>
            <a:ext cx="7886700" cy="8119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rebuchet MS"/>
              <a:buNone/>
              <a:defRPr sz="3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28651" y="1825625"/>
            <a:ext cx="4228358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571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857250" marR="0" lvl="2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200150" marR="0" lvl="3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543050" marR="0" lvl="4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5" name="Shape 45"/>
          <p:cNvSpPr/>
          <p:nvPr/>
        </p:nvSpPr>
        <p:spPr>
          <a:xfrm>
            <a:off x="0" y="878773"/>
            <a:ext cx="213756" cy="811916"/>
          </a:xfrm>
          <a:prstGeom prst="rect">
            <a:avLst/>
          </a:prstGeom>
          <a:solidFill>
            <a:srgbClr val="246782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6" name="Shape 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2717" y="6362873"/>
            <a:ext cx="1025016" cy="37301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 txBox="1"/>
          <p:nvPr/>
        </p:nvSpPr>
        <p:spPr>
          <a:xfrm>
            <a:off x="6614557" y="237508"/>
            <a:ext cx="2343177" cy="2731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971" b="1" i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Healthcare Anchor Network</a:t>
            </a:r>
          </a:p>
        </p:txBody>
      </p:sp>
    </p:spTree>
    <p:extLst>
      <p:ext uri="{BB962C8B-B14F-4D97-AF65-F5344CB8AC3E}">
        <p14:creationId xmlns:p14="http://schemas.microsoft.com/office/powerpoint/2010/main" val="2100233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inition Slide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878773"/>
            <a:ext cx="7772400" cy="854528"/>
          </a:xfrm>
          <a:prstGeom prst="rect">
            <a:avLst/>
          </a:prstGeom>
          <a:solidFill>
            <a:srgbClr val="24678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lt1"/>
              </a:buClr>
              <a:buFont typeface="Arial"/>
              <a:buNone/>
              <a:defRPr sz="33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857250" marR="0" lvl="2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200150" marR="0" lvl="3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543050" marR="0" lvl="4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685800" y="2002477"/>
            <a:ext cx="7772400" cy="22209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857250" marR="0" lvl="2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200150" marR="0" lvl="3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543050" marR="0" lvl="4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878773"/>
            <a:ext cx="213756" cy="811916"/>
          </a:xfrm>
          <a:prstGeom prst="rect">
            <a:avLst/>
          </a:prstGeom>
          <a:solidFill>
            <a:srgbClr val="246782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2717" y="6362873"/>
            <a:ext cx="1025016" cy="37301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6614557" y="237508"/>
            <a:ext cx="2343177" cy="2731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971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Healthcare Anchor Network</a:t>
            </a:r>
          </a:p>
        </p:txBody>
      </p:sp>
    </p:spTree>
    <p:extLst>
      <p:ext uri="{BB962C8B-B14F-4D97-AF65-F5344CB8AC3E}">
        <p14:creationId xmlns:p14="http://schemas.microsoft.com/office/powerpoint/2010/main" val="7940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304"/>
            <a:ext cx="9145588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9044140" y="6106331"/>
            <a:ext cx="101448" cy="669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11/29/2017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3488F1CD-B698-460E-9B76-4BC6BDB40A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707184"/>
            <a:ext cx="7772400" cy="1470025"/>
          </a:xfrm>
        </p:spPr>
        <p:txBody>
          <a:bodyPr/>
          <a:lstStyle>
            <a:lvl1pPr algn="r">
              <a:defRPr cap="all" baseline="0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D4CBFE22-5FC0-4158-90D9-E90E5EB5F6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54187" y="2202370"/>
            <a:ext cx="6400800" cy="17526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Sub-title?</a:t>
            </a:r>
          </a:p>
        </p:txBody>
      </p:sp>
      <p:pic>
        <p:nvPicPr>
          <p:cNvPr id="11" name="Picture 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367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cap="all" baseline="0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603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306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cap="all" baseline="0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365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cap="all" baseline="0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solidFill>
            <a:srgbClr val="38879D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solidFill>
            <a:srgbClr val="38879D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67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cap="all" baseline="0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433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70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cap="all" baseline="0">
                <a:solidFill>
                  <a:srgbClr val="176B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Houston Project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11/29/2017</a:t>
            </a:r>
            <a:endParaRPr lang="en-US" dirty="0"/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01926" y="6106331"/>
            <a:ext cx="1842214" cy="6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570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Houston Project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3EA94-FB36-D64C-BFF1-742DB39AD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5" r:id="rId15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kern="1200" cap="all" baseline="0">
          <a:solidFill>
            <a:srgbClr val="176B8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jp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-waterways-boats-resorts-highrise-1680x950.d22383f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-1" y="0"/>
            <a:ext cx="9144001" cy="58782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74536" y="-1"/>
            <a:ext cx="6230550" cy="130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lnSpc>
                <a:spcPts val="3100"/>
              </a:lnSpc>
            </a:pPr>
            <a:r>
              <a:rPr lang="en-US" sz="3200" b="1" dirty="0" smtClean="0">
                <a:ea typeface="Arial" pitchFamily="-102" charset="0"/>
                <a:cs typeface="Arial" pitchFamily="-102" charset="0"/>
              </a:rPr>
              <a:t>Community Wealth Building in South Florida</a:t>
            </a:r>
          </a:p>
        </p:txBody>
      </p:sp>
    </p:spTree>
    <p:extLst>
      <p:ext uri="{BB962C8B-B14F-4D97-AF65-F5344CB8AC3E}">
        <p14:creationId xmlns:p14="http://schemas.microsoft.com/office/powerpoint/2010/main" val="110968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7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2" y="3193142"/>
            <a:ext cx="4529679" cy="33618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4364" y="232000"/>
            <a:ext cx="4557293" cy="3759767"/>
          </a:xfrm>
        </p:spPr>
      </p:pic>
    </p:spTree>
    <p:extLst>
      <p:ext uri="{BB962C8B-B14F-4D97-AF65-F5344CB8AC3E}">
        <p14:creationId xmlns:p14="http://schemas.microsoft.com/office/powerpoint/2010/main" val="4161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1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4155" y="257516"/>
            <a:ext cx="55987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30% poverty rate</a:t>
            </a:r>
          </a:p>
          <a:p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FFFF"/>
                </a:solidFill>
              </a:rPr>
              <a:t>14.5% unemployment rate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19.9% minority residents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547" y="475687"/>
            <a:ext cx="28456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30% of commercial and 36% of residential spaces on Main Street are vacant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7924" y="511156"/>
            <a:ext cx="6010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 million square feet of vacant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commercial space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K-HOUSE-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227" y="5746625"/>
            <a:ext cx="3658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500 vacant homes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0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13" name="Picture 12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4" name="Picture 13" descr="democracycollaborative_CMYK_H2_lowres_trans_vv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  <p:pic>
        <p:nvPicPr>
          <p:cNvPr id="2050" name="Picture 2" descr="http://democracycollaborative.org/sites/clone.community-wealth.org/files/styles/large/public/eimc-cover-final-web-for-real_Page_1.jpg?itok=n_cxc9p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97" y="431043"/>
            <a:ext cx="1462928" cy="25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03" y="431043"/>
            <a:ext cx="2005211" cy="3190688"/>
          </a:xfrm>
          <a:prstGeom prst="rect">
            <a:avLst/>
          </a:prstGeom>
        </p:spPr>
      </p:pic>
      <p:pic>
        <p:nvPicPr>
          <p:cNvPr id="2056" name="Picture 8" descr="http://democracycollaborative.org/sites/clone.community-wealth.org/files/styles/large/public/Pages%20from%20RochesterMarketDrivenCommunityCooperativesCorporation-DemocracyCollaborative-2016%20%281%29.jpg?itok=anPYFa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48" y="431043"/>
            <a:ext cx="1809494" cy="3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UH-Anchor-Mission_Page_0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5487" y="2226627"/>
            <a:ext cx="2115035" cy="31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448" y="431043"/>
            <a:ext cx="1576661" cy="2716060"/>
          </a:xfrm>
          <a:prstGeom prst="rect">
            <a:avLst/>
          </a:prstGeom>
        </p:spPr>
      </p:pic>
      <p:pic>
        <p:nvPicPr>
          <p:cNvPr id="10" name="Picture 6" descr="coupon-road-half-traveled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5405" y="2244261"/>
            <a:ext cx="1641829" cy="264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democracycollaborative.org/sites/clone.community-wealth.org/files/styles/large/public/CanHospitalsHealAmericasCommunities.jpg?itok=pA8QVCPQ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01" y="2226628"/>
            <a:ext cx="1707719" cy="294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46" y="2244261"/>
            <a:ext cx="2009483" cy="26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0127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7" name="Picture 6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8" name="Picture 7" descr="democracycollaborative_CMYK_H2_lowres_trans_vv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219139" y="83588"/>
            <a:ext cx="8307300" cy="51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5555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Place Matters:</a:t>
            </a:r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5">
            <a:alphaModFix/>
          </a:blip>
          <a:srcRect l="1137" r="804"/>
          <a:stretch/>
        </p:blipFill>
        <p:spPr>
          <a:xfrm>
            <a:off x="553" y="680954"/>
            <a:ext cx="9143447" cy="4737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570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12" name="Picture 11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3" name="Picture 12" descr="democracycollaborative_CMYK_H2_lowres_trans_vv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  <p:sp>
        <p:nvSpPr>
          <p:cNvPr id="339" name="Shape 339"/>
          <p:cNvSpPr txBox="1"/>
          <p:nvPr/>
        </p:nvSpPr>
        <p:spPr>
          <a:xfrm>
            <a:off x="228600" y="990600"/>
            <a:ext cx="3429000" cy="36671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Cleveland Clinic</a:t>
            </a:r>
          </a:p>
        </p:txBody>
      </p:sp>
      <p:sp>
        <p:nvSpPr>
          <p:cNvPr id="340" name="Shape 340"/>
          <p:cNvSpPr/>
          <p:nvPr/>
        </p:nvSpPr>
        <p:spPr>
          <a:xfrm>
            <a:off x="4419600" y="3943684"/>
            <a:ext cx="4267200" cy="553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Case Western Reserve University</a:t>
            </a:r>
          </a:p>
          <a:p>
            <a:pPr marL="342900" marR="0" lvl="0" indent="-342900" algn="ctr" rtl="0">
              <a:spcBef>
                <a:spcPts val="0"/>
              </a:spcBef>
              <a:buNone/>
            </a:pPr>
            <a:endParaRPr sz="12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228600" y="3725864"/>
            <a:ext cx="34290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buNone/>
            </a:pPr>
            <a:endParaRPr sz="1800" b="1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Cleveland State University</a:t>
            </a:r>
          </a:p>
        </p:txBody>
      </p:sp>
      <p:sp>
        <p:nvSpPr>
          <p:cNvPr id="342" name="Shape 342"/>
          <p:cNvSpPr/>
          <p:nvPr/>
        </p:nvSpPr>
        <p:spPr>
          <a:xfrm>
            <a:off x="4343400" y="990600"/>
            <a:ext cx="3962400" cy="5492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buNone/>
            </a:pPr>
            <a:r>
              <a:rPr lang="en-US" sz="1800" b="1">
                <a:solidFill>
                  <a:schemeClr val="fol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University Hospitals</a:t>
            </a:r>
          </a:p>
          <a:p>
            <a:pPr marL="342900" marR="0" lvl="0" indent="-342900" algn="l" rtl="0">
              <a:spcBef>
                <a:spcPts val="0"/>
              </a:spcBef>
              <a:buNone/>
            </a:pPr>
            <a:endParaRPr sz="12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Shape 343"/>
          <p:cNvSpPr txBox="1"/>
          <p:nvPr/>
        </p:nvSpPr>
        <p:spPr>
          <a:xfrm>
            <a:off x="242454" y="110837"/>
            <a:ext cx="8382000" cy="8302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CLEVELAND ANCHOR INSTITUTION  PROCUREMENT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$3 Billion+ Annually</a:t>
            </a:r>
          </a:p>
        </p:txBody>
      </p:sp>
      <p:pic>
        <p:nvPicPr>
          <p:cNvPr id="344" name="Shape 344" descr="large_cleveland-clinic-decision-to-bulid-own-lab-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" y="1454150"/>
            <a:ext cx="3352800" cy="227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large_University-Hospitals-Cancer-Hospital-exteri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200" y="1524000"/>
            <a:ext cx="3733800" cy="225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000" y="4511675"/>
            <a:ext cx="3352800" cy="223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8200" y="4511675"/>
            <a:ext cx="4263857" cy="2073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62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Democracy Collaborative Team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7" name="Picture 6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8" name="Picture 7" descr="democracycollaborative_CMYK_H2_lowres_trans_vv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5419"/>
            <a:ext cx="7259782" cy="264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98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7" name="Picture 6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8" name="Picture 7" descr="democracycollaborative_CMYK_H2_lowres_trans_vv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56" y="219220"/>
            <a:ext cx="890488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Community Wealth Building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48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925" dirty="0" smtClean="0"/>
          </a:p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b="1" dirty="0" smtClean="0">
                <a:solidFill>
                  <a:srgbClr val="000090"/>
                </a:solidFill>
              </a:rPr>
              <a:t>systems approach </a:t>
            </a:r>
            <a:r>
              <a:rPr lang="en-US" dirty="0" smtClean="0"/>
              <a:t>to economic development built on locally rooted and broadly held ownership…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… So that reliable new outcomes </a:t>
            </a:r>
          </a:p>
          <a:p>
            <a:pPr marL="0" indent="0" algn="ctr">
              <a:buNone/>
            </a:pPr>
            <a:r>
              <a:rPr lang="en-US" dirty="0" smtClean="0"/>
              <a:t>– </a:t>
            </a:r>
            <a:r>
              <a:rPr lang="en-US" b="1" dirty="0" smtClean="0">
                <a:solidFill>
                  <a:srgbClr val="000090"/>
                </a:solidFill>
              </a:rPr>
              <a:t>equity, inclusion, economic stability, resilience </a:t>
            </a:r>
            <a:r>
              <a:rPr lang="en-US" dirty="0" smtClean="0"/>
              <a:t>– </a:t>
            </a:r>
          </a:p>
          <a:p>
            <a:pPr marL="0" indent="0" algn="ctr">
              <a:buNone/>
            </a:pPr>
            <a:r>
              <a:rPr lang="en-US" dirty="0" smtClean="0"/>
              <a:t>are produced as a natural consequence of the functioning of the economy… </a:t>
            </a:r>
          </a:p>
          <a:p>
            <a:pPr marL="0" indent="0">
              <a:buNone/>
            </a:pPr>
            <a:endParaRPr lang="en-US" sz="2925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06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ssar_bld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2003 (1).jpg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800"/>
            <a:ext cx="9144000" cy="582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18" y="254485"/>
            <a:ext cx="9035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The Poughkeepsie Community Wealth Building</a:t>
            </a:r>
            <a:endParaRPr lang="en-US" sz="3000" b="1" dirty="0"/>
          </a:p>
        </p:txBody>
      </p:sp>
      <p:pic>
        <p:nvPicPr>
          <p:cNvPr id="7" name="Picture 6" descr="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0" t="5974" b="9512"/>
          <a:stretch/>
        </p:blipFill>
        <p:spPr>
          <a:xfrm>
            <a:off x="7982077" y="5623458"/>
            <a:ext cx="1161922" cy="10959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24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from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7" name="Picture 6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9" name="Picture 8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41" y="1523341"/>
            <a:ext cx="3510395" cy="3510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973945" cy="39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79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r="212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7417" y="1011382"/>
            <a:ext cx="76477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What challenges sound familiar? </a:t>
            </a:r>
          </a:p>
          <a:p>
            <a:endParaRPr lang="en-US" sz="4800" b="1" dirty="0" smtClean="0"/>
          </a:p>
          <a:p>
            <a:r>
              <a:rPr lang="en-US" sz="4800" b="1" dirty="0" smtClean="0"/>
              <a:t>What stands out to you?</a:t>
            </a:r>
          </a:p>
          <a:p>
            <a:endParaRPr lang="en-US" sz="4800" b="1" dirty="0"/>
          </a:p>
          <a:p>
            <a:r>
              <a:rPr lang="en-US" sz="4800" b="1" dirty="0" smtClean="0"/>
              <a:t>What do you most relate to?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81731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7" name="Picture 6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8" name="Picture 7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8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States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If the challenge is the state of things today, what do we want the state of things to be in the future?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7" name="Picture 6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9" name="Picture 8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248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States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Focus on needs first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Are not a specific solution 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Provide a space for problem solving 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Are a basis to evaluate possible solutions and avoid ones that aren’t working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8" name="Picture 7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9" name="Picture 8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11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States EXAMPLE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u="sng" dirty="0"/>
              <a:t>Current State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457199" y="2840105"/>
            <a:ext cx="3417377" cy="153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defTabSz="914400">
              <a:buFont typeface="Arial" charset="0"/>
              <a:buNone/>
            </a:pPr>
            <a:r>
              <a:rPr lang="en-US" dirty="0"/>
              <a:t>No local farms produce </a:t>
            </a:r>
            <a:r>
              <a:rPr lang="en-US" dirty="0" smtClean="0"/>
              <a:t>lettuce</a:t>
            </a:r>
            <a:endParaRPr lang="en-US" dirty="0"/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4572000" y="1600200"/>
            <a:ext cx="2549471" cy="625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defTabSz="914400">
              <a:buFont typeface="Arial" charset="0"/>
              <a:buNone/>
            </a:pPr>
            <a:r>
              <a:rPr lang="en-US" b="1" u="sng" dirty="0"/>
              <a:t>Future State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11" name="Picture 10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2" name="Picture 11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19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9" name="Picture 8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0" name="Picture 9" descr="democracycollaborative_CMYK_H2_lowres_trans_vv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0388">
            <a:off x="42027" y="1685280"/>
            <a:ext cx="3901440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61092" y="2257405"/>
            <a:ext cx="137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&amp;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90" y="1366182"/>
            <a:ext cx="3273842" cy="32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72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States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4893"/>
            <a:ext cx="8229600" cy="4525963"/>
          </a:xfrm>
        </p:spPr>
        <p:txBody>
          <a:bodyPr>
            <a:normAutofit/>
          </a:bodyPr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Focus on needs first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Are not a specific solution 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Provide a space for problem solving 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Are a basis to evaluate possible solutions and avoid ones that aren’t working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457200" y="1201523"/>
            <a:ext cx="4267200" cy="893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i="1" dirty="0"/>
              <a:t>Write your own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9" name="Picture 8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0" name="Picture 9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1011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Brainstorming</a:t>
            </a:r>
            <a:br>
              <a:rPr lang="en-US"/>
            </a:br>
            <a:r>
              <a:rPr lang="en-US"/>
              <a:t>Solutions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Come up with as many solutions as possible to the challenge</a:t>
            </a:r>
          </a:p>
          <a:p>
            <a:pPr marL="0" indent="0" algn="l">
              <a:buNone/>
            </a:pPr>
            <a:endParaRPr lang="en-US" b="1" i="1" dirty="0"/>
          </a:p>
          <a:p>
            <a:pPr marL="0" indent="0" algn="l">
              <a:buNone/>
            </a:pPr>
            <a:r>
              <a:rPr lang="en-US" b="1" i="1" dirty="0"/>
              <a:t>One solution per sticky note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8" name="Picture 7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9" name="Picture 8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664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43" y="0"/>
            <a:ext cx="8345837" cy="1470025"/>
          </a:xfrm>
        </p:spPr>
        <p:txBody>
          <a:bodyPr/>
          <a:lstStyle/>
          <a:p>
            <a:pPr algn="l"/>
            <a:r>
              <a:rPr lang="en-US" dirty="0"/>
              <a:t>Brainstorming Solutions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843" y="1848243"/>
            <a:ext cx="4012771" cy="224331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A concrete action that can be taken towards a specific outcome.</a:t>
            </a:r>
          </a:p>
          <a:p>
            <a:pPr algn="l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282843" y="1179303"/>
            <a:ext cx="4012771" cy="736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i="1" dirty="0">
                <a:solidFill>
                  <a:schemeClr val="tx1"/>
                </a:solidFill>
              </a:rPr>
              <a:t>What we’re looking for: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4455761" y="1848243"/>
            <a:ext cx="4012771" cy="233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</a:rPr>
              <a:t>A statement about an issue, or a declaration or assertion about a challenge or opportunity.</a:t>
            </a:r>
          </a:p>
          <a:p>
            <a:pPr algn="l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4455761" y="1179303"/>
            <a:ext cx="4012771" cy="7366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i="1" dirty="0">
                <a:solidFill>
                  <a:schemeClr val="tx1"/>
                </a:solidFill>
              </a:rPr>
              <a:t>What we’re not looking for: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282842" y="3954444"/>
            <a:ext cx="4012771" cy="2088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Example: Partner with local farmers to scale lettuce production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4455760" y="3954444"/>
            <a:ext cx="4012771" cy="204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</a:rPr>
              <a:t>Example: </a:t>
            </a:r>
            <a:r>
              <a:rPr lang="en-US" sz="2800" dirty="0" smtClean="0">
                <a:solidFill>
                  <a:schemeClr val="tx1"/>
                </a:solidFill>
              </a:rPr>
              <a:t>We need more lettuce to be grown locally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14" name="Picture 13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5" name="Picture 14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149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Brainstorming Solutions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Rapid iteration.</a:t>
            </a:r>
            <a:endParaRPr lang="en-US" b="1" i="1" dirty="0"/>
          </a:p>
          <a:p>
            <a:pPr algn="l"/>
            <a:r>
              <a:rPr lang="en-US" dirty="0"/>
              <a:t>No talking. </a:t>
            </a:r>
          </a:p>
          <a:p>
            <a:pPr algn="l"/>
            <a:r>
              <a:rPr lang="en-US" dirty="0"/>
              <a:t>Only writing.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8" name="Picture 7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9" name="Picture 8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666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Prioritize Solutions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  <a:p>
            <a:pPr marL="0" indent="0" algn="l">
              <a:buNone/>
            </a:pPr>
            <a:r>
              <a:rPr lang="en-US" dirty="0"/>
              <a:t>Group solutions into categories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7" y="5654842"/>
            <a:ext cx="2654547" cy="9660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8" name="Picture 7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9" name="Picture 8" descr="democracycollaborative_CMYK_H2_lowres_trans_vv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057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r="212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 txBox="1">
            <a:spLocks/>
          </p:cNvSpPr>
          <p:nvPr/>
        </p:nvSpPr>
        <p:spPr>
          <a:xfrm>
            <a:off x="277091" y="408708"/>
            <a:ext cx="8229600" cy="61860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buFont typeface="Arial"/>
              <a:buNone/>
              <a:defRPr sz="3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</a:rPr>
              <a:t>What came up when you were coming up with solutions?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What surprised you?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What trends did you see?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What is your top solution and why?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6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3" y="274638"/>
            <a:ext cx="8840219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Miami </a:t>
            </a:r>
            <a:r>
              <a:rPr lang="en-US" dirty="0"/>
              <a:t>Anchor </a:t>
            </a:r>
            <a:r>
              <a:rPr lang="en-US" dirty="0" smtClean="0"/>
              <a:t>Project Timeline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90F19357-46C7-477E-8350-17CCD5168796}"/>
              </a:ext>
            </a:extLst>
          </p:cNvPr>
          <p:cNvGraphicFramePr/>
          <p:nvPr>
            <p:extLst/>
          </p:nvPr>
        </p:nvGraphicFramePr>
        <p:xfrm>
          <a:off x="95963" y="1463446"/>
          <a:ext cx="8952073" cy="311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5B9EF19-6E38-4F9C-BF04-6307A7E2E158}"/>
              </a:ext>
            </a:extLst>
          </p:cNvPr>
          <p:cNvCxnSpPr>
            <a:cxnSpLocks/>
          </p:cNvCxnSpPr>
          <p:nvPr/>
        </p:nvCxnSpPr>
        <p:spPr>
          <a:xfrm>
            <a:off x="4425044" y="3429000"/>
            <a:ext cx="0" cy="7787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9D4E75-5725-488D-B66D-3FC42B558D77}"/>
              </a:ext>
            </a:extLst>
          </p:cNvPr>
          <p:cNvSpPr txBox="1"/>
          <p:nvPr/>
        </p:nvSpPr>
        <p:spPr>
          <a:xfrm>
            <a:off x="3324885" y="4207715"/>
            <a:ext cx="292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 </a:t>
            </a:r>
            <a:r>
              <a:rPr lang="en-US" dirty="0"/>
              <a:t>Convening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12" name="Picture 11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3" name="Picture 12" descr="democracycollaborative_CMYK_H2_lowres_trans_vv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111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-waterways-boats-resorts-highrise-1680x950.d22383f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-1" y="0"/>
            <a:ext cx="9144001" cy="58782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74536" y="-1"/>
            <a:ext cx="6230550" cy="130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lnSpc>
                <a:spcPts val="3100"/>
              </a:lnSpc>
            </a:pPr>
            <a:r>
              <a:rPr lang="en-US" sz="3200" b="1" dirty="0" smtClean="0">
                <a:ea typeface="Arial" pitchFamily="-102" charset="0"/>
                <a:cs typeface="Arial" pitchFamily="-10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9023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7C4B2B-882D-4C13-88B3-CB6F117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</a:t>
            </a:r>
          </a:p>
          <a:p>
            <a:r>
              <a:rPr lang="en-US" dirty="0" smtClean="0"/>
              <a:t>Title</a:t>
            </a:r>
          </a:p>
          <a:p>
            <a:r>
              <a:rPr lang="en-US" dirty="0" smtClean="0"/>
              <a:t>Organization</a:t>
            </a:r>
          </a:p>
          <a:p>
            <a:r>
              <a:rPr lang="en-US" dirty="0" smtClean="0"/>
              <a:t>Something that you’re proud of in the work that your organization does in the community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8" name="Picture 7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9" name="Picture 8" descr="democracycollaborative_CMYK_H2_lowres_trans_vv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14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Plan for the day</a:t>
            </a:r>
          </a:p>
        </p:txBody>
      </p:sp>
      <p:sp>
        <p:nvSpPr>
          <p:cNvPr id="7" name="Subtitle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trike="sngStrike" dirty="0" smtClean="0"/>
              <a:t>Introductions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Quick reminder of why were here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Guest presentations from Lucy and Sheldon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Workshop our common challenges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AutoShape 2" descr="Image result for speech bubbl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Image result for speech bubbl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9" name="Picture 8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0" name="Picture 9" descr="democracycollaborative_CMYK_H2_lowres_trans_vv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86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1FEE04-D27C-47D8-BE1C-642D582A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3" y="274638"/>
            <a:ext cx="8840219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Miami </a:t>
            </a:r>
            <a:r>
              <a:rPr lang="en-US" dirty="0"/>
              <a:t>Anchor </a:t>
            </a:r>
            <a:r>
              <a:rPr lang="en-US" dirty="0" smtClean="0"/>
              <a:t>Project Timeline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90F19357-46C7-477E-8350-17CCD51687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8368669"/>
              </p:ext>
            </p:extLst>
          </p:nvPr>
        </p:nvGraphicFramePr>
        <p:xfrm>
          <a:off x="95963" y="1463446"/>
          <a:ext cx="8952073" cy="311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5B9EF19-6E38-4F9C-BF04-6307A7E2E158}"/>
              </a:ext>
            </a:extLst>
          </p:cNvPr>
          <p:cNvCxnSpPr>
            <a:cxnSpLocks/>
          </p:cNvCxnSpPr>
          <p:nvPr/>
        </p:nvCxnSpPr>
        <p:spPr>
          <a:xfrm>
            <a:off x="4425044" y="3429000"/>
            <a:ext cx="0" cy="7787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9D4E75-5725-488D-B66D-3FC42B558D77}"/>
              </a:ext>
            </a:extLst>
          </p:cNvPr>
          <p:cNvSpPr txBox="1"/>
          <p:nvPr/>
        </p:nvSpPr>
        <p:spPr>
          <a:xfrm>
            <a:off x="3324885" y="4207715"/>
            <a:ext cx="292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 </a:t>
            </a:r>
            <a:r>
              <a:rPr lang="en-US" dirty="0"/>
              <a:t>Convening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5497286"/>
            <a:ext cx="9144000" cy="1378857"/>
            <a:chOff x="0" y="5497286"/>
            <a:chExt cx="12210144" cy="1378857"/>
          </a:xfrm>
        </p:grpSpPr>
        <p:pic>
          <p:nvPicPr>
            <p:cNvPr id="12" name="Picture 11" descr="florida-waterways-boats-resorts-highrise-1680x950.d22383f3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95"/>
            <a:stretch/>
          </p:blipFill>
          <p:spPr>
            <a:xfrm>
              <a:off x="0" y="5497286"/>
              <a:ext cx="12210144" cy="1378857"/>
            </a:xfrm>
            <a:prstGeom prst="rect">
              <a:avLst/>
            </a:prstGeom>
          </p:spPr>
        </p:pic>
        <p:pic>
          <p:nvPicPr>
            <p:cNvPr id="13" name="Picture 12" descr="democracycollaborative_CMYK_H2_lowres_trans_vv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09" y="5660572"/>
              <a:ext cx="2918247" cy="90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83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mn8b8sLRb61rkz363o1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28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1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Proxima Nova Alt Rg"/>
        <a:ea typeface=""/>
        <a:cs typeface=""/>
      </a:majorFont>
      <a:minorFont>
        <a:latin typeface="Proxima Nova Alt Cn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</TotalTime>
  <Words>565</Words>
  <Application>Microsoft Office PowerPoint</Application>
  <PresentationFormat>On-screen Show (4:3)</PresentationFormat>
  <Paragraphs>203</Paragraphs>
  <Slides>37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Introductions</vt:lpstr>
      <vt:lpstr>PowerPoint Presentation</vt:lpstr>
      <vt:lpstr>Introductions</vt:lpstr>
      <vt:lpstr>Plan for the day</vt:lpstr>
      <vt:lpstr>Miami Anchor Project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 Matters:</vt:lpstr>
      <vt:lpstr>PowerPoint Presentation</vt:lpstr>
      <vt:lpstr>Community Wealth Building</vt:lpstr>
      <vt:lpstr>PowerPoint Presentation</vt:lpstr>
      <vt:lpstr>PowerPoint Presentation</vt:lpstr>
      <vt:lpstr>A word from…</vt:lpstr>
      <vt:lpstr>PowerPoint Presentation</vt:lpstr>
      <vt:lpstr>CURRENT STATES</vt:lpstr>
      <vt:lpstr>PowerPoint Presentation</vt:lpstr>
      <vt:lpstr>FUTURE States</vt:lpstr>
      <vt:lpstr>FUTURE States</vt:lpstr>
      <vt:lpstr>FUTURE States EXAMPLE</vt:lpstr>
      <vt:lpstr>FUTURE States</vt:lpstr>
      <vt:lpstr>Brainstorming Solutions</vt:lpstr>
      <vt:lpstr>Brainstorming Solutions</vt:lpstr>
      <vt:lpstr>Brainstorming Solutions</vt:lpstr>
      <vt:lpstr>Prioritize Solutions</vt:lpstr>
      <vt:lpstr>PowerPoint Presentation</vt:lpstr>
      <vt:lpstr>Miami Anchor Project Timeline</vt:lpstr>
      <vt:lpstr>PowerPoint Presentation</vt:lpstr>
    </vt:vector>
  </TitlesOfParts>
  <Company>New Energy Events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Justine Porter</dc:creator>
  <cp:lastModifiedBy>Janisse Schoepp</cp:lastModifiedBy>
  <cp:revision>278</cp:revision>
  <cp:lastPrinted>2017-11-27T21:23:56Z</cp:lastPrinted>
  <dcterms:created xsi:type="dcterms:W3CDTF">2017-10-27T21:18:23Z</dcterms:created>
  <dcterms:modified xsi:type="dcterms:W3CDTF">2017-12-08T18:08:43Z</dcterms:modified>
</cp:coreProperties>
</file>