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6940" r:id="rId2"/>
    <p:sldMasterId id="2147486955" r:id="rId3"/>
    <p:sldMasterId id="2147486967" r:id="rId4"/>
    <p:sldMasterId id="2147486981" r:id="rId5"/>
    <p:sldMasterId id="2147486994" r:id="rId6"/>
    <p:sldMasterId id="2147487006" r:id="rId7"/>
    <p:sldMasterId id="2147487020" r:id="rId8"/>
    <p:sldMasterId id="2147487036" r:id="rId9"/>
    <p:sldMasterId id="2147487051" r:id="rId10"/>
    <p:sldMasterId id="2147487066" r:id="rId11"/>
    <p:sldMasterId id="2147487081" r:id="rId12"/>
    <p:sldMasterId id="2147487096" r:id="rId13"/>
    <p:sldMasterId id="2147487111" r:id="rId14"/>
  </p:sldMasterIdLst>
  <p:notesMasterIdLst>
    <p:notesMasterId r:id="rId63"/>
  </p:notesMasterIdLst>
  <p:handoutMasterIdLst>
    <p:handoutMasterId r:id="rId64"/>
  </p:handoutMasterIdLst>
  <p:sldIdLst>
    <p:sldId id="761" r:id="rId15"/>
    <p:sldId id="810" r:id="rId16"/>
    <p:sldId id="812" r:id="rId17"/>
    <p:sldId id="814" r:id="rId18"/>
    <p:sldId id="816" r:id="rId19"/>
    <p:sldId id="817" r:id="rId20"/>
    <p:sldId id="818" r:id="rId21"/>
    <p:sldId id="825" r:id="rId22"/>
    <p:sldId id="819" r:id="rId23"/>
    <p:sldId id="821" r:id="rId24"/>
    <p:sldId id="762" r:id="rId25"/>
    <p:sldId id="823" r:id="rId26"/>
    <p:sldId id="827" r:id="rId27"/>
    <p:sldId id="828" r:id="rId28"/>
    <p:sldId id="829" r:id="rId29"/>
    <p:sldId id="830" r:id="rId30"/>
    <p:sldId id="832" r:id="rId31"/>
    <p:sldId id="837" r:id="rId32"/>
    <p:sldId id="834" r:id="rId33"/>
    <p:sldId id="779" r:id="rId34"/>
    <p:sldId id="861" r:id="rId35"/>
    <p:sldId id="848" r:id="rId36"/>
    <p:sldId id="849" r:id="rId37"/>
    <p:sldId id="850" r:id="rId38"/>
    <p:sldId id="859" r:id="rId39"/>
    <p:sldId id="845" r:id="rId40"/>
    <p:sldId id="851" r:id="rId41"/>
    <p:sldId id="787" r:id="rId42"/>
    <p:sldId id="788" r:id="rId43"/>
    <p:sldId id="789" r:id="rId44"/>
    <p:sldId id="855" r:id="rId45"/>
    <p:sldId id="863" r:id="rId46"/>
    <p:sldId id="792" r:id="rId47"/>
    <p:sldId id="793" r:id="rId48"/>
    <p:sldId id="794" r:id="rId49"/>
    <p:sldId id="795" r:id="rId50"/>
    <p:sldId id="796" r:id="rId51"/>
    <p:sldId id="857" r:id="rId52"/>
    <p:sldId id="840" r:id="rId53"/>
    <p:sldId id="841" r:id="rId54"/>
    <p:sldId id="801" r:id="rId55"/>
    <p:sldId id="802" r:id="rId56"/>
    <p:sldId id="842" r:id="rId57"/>
    <p:sldId id="805" r:id="rId58"/>
    <p:sldId id="806" r:id="rId59"/>
    <p:sldId id="807" r:id="rId60"/>
    <p:sldId id="808" r:id="rId61"/>
    <p:sldId id="514"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66"/>
    <a:srgbClr val="FF9933"/>
    <a:srgbClr val="000099"/>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autoAdjust="0"/>
    <p:restoredTop sz="86467" autoAdjust="0"/>
  </p:normalViewPr>
  <p:slideViewPr>
    <p:cSldViewPr>
      <p:cViewPr varScale="1">
        <p:scale>
          <a:sx n="80" d="100"/>
          <a:sy n="80" d="100"/>
        </p:scale>
        <p:origin x="-426" y="-84"/>
      </p:cViewPr>
      <p:guideLst>
        <p:guide orient="horz" pos="2160"/>
        <p:guide pos="2880"/>
      </p:guideLst>
    </p:cSldViewPr>
  </p:slideViewPr>
  <p:outlineViewPr>
    <p:cViewPr>
      <p:scale>
        <a:sx n="33" d="100"/>
        <a:sy n="33" d="100"/>
      </p:scale>
      <p:origin x="0" y="43020"/>
    </p:cViewPr>
  </p:outlineViewPr>
  <p:notesTextViewPr>
    <p:cViewPr>
      <p:scale>
        <a:sx n="100" d="100"/>
        <a:sy n="100" d="100"/>
      </p:scale>
      <p:origin x="0" y="0"/>
    </p:cViewPr>
  </p:notesTextViewPr>
  <p:sorterViewPr>
    <p:cViewPr>
      <p:scale>
        <a:sx n="66" d="100"/>
        <a:sy n="66" d="100"/>
      </p:scale>
      <p:origin x="0" y="47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8E00C54-D41B-4280-87E6-E43A5EF6BAD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08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8C25A28-11DF-46DC-BF0D-55643967F8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B37FC-5283-4A99-9760-1F51CF759193}" type="slidenum">
              <a:rPr lang="en-US"/>
              <a:pPr/>
              <a:t>4</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84DD09F9-987B-4521-AAD3-5C648645F304}" type="slidenum">
              <a:rPr lang="en-US" smtClean="0"/>
              <a:pPr/>
              <a:t>30</a:t>
            </a:fld>
            <a:endParaRPr lang="en-US" smtClean="0"/>
          </a:p>
        </p:txBody>
      </p:sp>
      <p:sp>
        <p:nvSpPr>
          <p:cNvPr id="197635" name="Rectangle 2"/>
          <p:cNvSpPr>
            <a:spLocks noGrp="1" noRot="1" noChangeAspect="1" noChangeArrowheads="1" noTextEdit="1"/>
          </p:cNvSpPr>
          <p:nvPr>
            <p:ph type="sldImg"/>
          </p:nvPr>
        </p:nvSpPr>
        <p:spPr>
          <a:xfrm>
            <a:off x="1143000" y="681038"/>
            <a:ext cx="4575175" cy="3430587"/>
          </a:xfrm>
          <a:ln w="12700" cap="flat">
            <a:solidFill>
              <a:schemeClr val="tx1"/>
            </a:solidFill>
          </a:ln>
        </p:spPr>
      </p:sp>
      <p:sp>
        <p:nvSpPr>
          <p:cNvPr id="197636" name="Rectangle 3"/>
          <p:cNvSpPr>
            <a:spLocks noGrp="1" noChangeArrowheads="1"/>
          </p:cNvSpPr>
          <p:nvPr>
            <p:ph type="body" idx="1"/>
          </p:nvPr>
        </p:nvSpPr>
        <p:spPr>
          <a:xfrm>
            <a:off x="914400" y="4348163"/>
            <a:ext cx="5029200" cy="4121150"/>
          </a:xfrm>
          <a:noFill/>
          <a:ln/>
        </p:spPr>
        <p:txBody>
          <a:bodyPr lIns="90476" tIns="45238" rIns="90476" bIns="45238"/>
          <a:lstStyle/>
          <a:p>
            <a:pPr eaLnBrk="1" hangingPunct="1"/>
            <a:r>
              <a:rPr lang="en-US" smtClean="0"/>
              <a:t>So David Weikart and his colleagues decided to run a preschool program. Some early childhood educators, however, feared this would not help and might even harm the children. So Weikart and  colleagues decided to conduct a study of the program’s effects. From 1962 to 1965, they identified 123 young African-American children living in poverty and at risk of school failure. They defined poverty as parents having little schooling (9</a:t>
            </a:r>
            <a:r>
              <a:rPr lang="en-US" baseline="30000" smtClean="0"/>
              <a:t>th</a:t>
            </a:r>
            <a:r>
              <a:rPr lang="en-US" smtClean="0"/>
              <a:t> grade average) and low occupational status (unemployed or unskilled jobs), along with high household density (1.4 persons per room).</a:t>
            </a:r>
          </a:p>
          <a:p>
            <a:pPr eaLnBrk="1" hangingPunct="1"/>
            <a:endParaRPr lang="en-US" smtClean="0"/>
          </a:p>
          <a:p>
            <a:pPr eaLnBrk="1" hangingPunct="1"/>
            <a:r>
              <a:rPr lang="en-US" smtClean="0"/>
              <a:t>The key to the scientific strength of this study is that children were </a:t>
            </a:r>
            <a:r>
              <a:rPr lang="en-US" b="1" smtClean="0"/>
              <a:t>randomly</a:t>
            </a:r>
            <a:r>
              <a:rPr lang="en-US" smtClean="0"/>
              <a:t> assigned to program or no-program group – essentially by a flip of the coin. The two resultant groups were almost exactly alike in background characteristics, except that one group got the preschool program and the other did not. The program employed 4 certified teachers serving 20-25 children with daily class and weekly home visits. This was a program of participatory education, in which children could plan, do, and re view their own activities.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79513" y="674688"/>
            <a:ext cx="4572000" cy="3429000"/>
          </a:xfrm>
          <a:ln/>
        </p:spPr>
      </p:sp>
      <p:sp>
        <p:nvSpPr>
          <p:cNvPr id="198659" name="Rectangle 3"/>
          <p:cNvSpPr>
            <a:spLocks noGrp="1" noChangeArrowheads="1"/>
          </p:cNvSpPr>
          <p:nvPr>
            <p:ph type="body" idx="1"/>
          </p:nvPr>
        </p:nvSpPr>
        <p:spPr>
          <a:noFill/>
          <a:ln/>
        </p:spPr>
        <p:txBody>
          <a:bodyPr/>
          <a:lstStyle/>
          <a:p>
            <a:r>
              <a:rPr lang="en-US" sz="1000" smtClean="0"/>
              <a:t>Finally, we need better and more localized, disaggregated information about the impact of life circumstances and social and physical environments on our health.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5E79EB2A-C1B0-4E06-81C9-A0388885A06B}" type="slidenum">
              <a:rPr lang="en-US" smtClean="0"/>
              <a:pPr/>
              <a:t>47</a:t>
            </a:fld>
            <a:endParaRPr lang="en-US" smtClean="0"/>
          </a:p>
        </p:txBody>
      </p:sp>
      <p:sp>
        <p:nvSpPr>
          <p:cNvPr id="200707" name="Rectangle 2"/>
          <p:cNvSpPr>
            <a:spLocks noGrp="1" noRot="1" noChangeAspect="1" noChangeArrowheads="1" noTextEdit="1"/>
          </p:cNvSpPr>
          <p:nvPr>
            <p:ph type="sldImg"/>
          </p:nvPr>
        </p:nvSpPr>
        <p:spPr>
          <a:xfrm>
            <a:off x="1143000" y="681038"/>
            <a:ext cx="4575175" cy="3430587"/>
          </a:xfrm>
          <a:ln w="12700" cap="flat">
            <a:solidFill>
              <a:schemeClr val="tx1"/>
            </a:solidFill>
          </a:ln>
        </p:spPr>
      </p:sp>
      <p:sp>
        <p:nvSpPr>
          <p:cNvPr id="200708" name="Rectangle 3"/>
          <p:cNvSpPr>
            <a:spLocks noGrp="1" noChangeArrowheads="1"/>
          </p:cNvSpPr>
          <p:nvPr>
            <p:ph type="body" idx="1"/>
          </p:nvPr>
        </p:nvSpPr>
        <p:spPr>
          <a:xfrm>
            <a:off x="914400" y="4348163"/>
            <a:ext cx="5029200" cy="4121150"/>
          </a:xfrm>
          <a:noFill/>
          <a:ln/>
        </p:spPr>
        <p:txBody>
          <a:bodyPr lIns="90476" tIns="45238" rIns="90476" bIns="45238"/>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A168C779-43BE-4755-B1F8-3D46EE142617}" type="slidenum">
              <a:rPr lang="en-US" smtClean="0">
                <a:solidFill>
                  <a:srgbClr val="000000"/>
                </a:solidFill>
              </a:rPr>
              <a:pPr/>
              <a:t>5</a:t>
            </a:fld>
            <a:endParaRPr lang="en-US" smtClean="0">
              <a:solidFill>
                <a:srgbClr val="000000"/>
              </a:solidFill>
            </a:endParaRPr>
          </a:p>
        </p:txBody>
      </p:sp>
      <p:sp>
        <p:nvSpPr>
          <p:cNvPr id="209923" name="Rectangle 2"/>
          <p:cNvSpPr>
            <a:spLocks noGrp="1" noRot="1" noChangeAspect="1" noChangeArrowheads="1" noTextEdit="1"/>
          </p:cNvSpPr>
          <p:nvPr>
            <p:ph type="sldImg"/>
          </p:nvPr>
        </p:nvSpPr>
        <p:spPr>
          <a:xfrm>
            <a:off x="1146175" y="685800"/>
            <a:ext cx="4567238" cy="3427413"/>
          </a:xfrm>
          <a:ln w="12700" cap="flat"/>
        </p:spPr>
      </p:sp>
      <p:sp>
        <p:nvSpPr>
          <p:cNvPr id="209924" name="Rectangle 3"/>
          <p:cNvSpPr>
            <a:spLocks noGrp="1" noChangeArrowheads="1"/>
          </p:cNvSpPr>
          <p:nvPr>
            <p:ph type="body" idx="1"/>
          </p:nvPr>
        </p:nvSpPr>
        <p:spPr>
          <a:xfrm>
            <a:off x="685800" y="4343400"/>
            <a:ext cx="5486400" cy="4116388"/>
          </a:xfrm>
          <a:noFill/>
          <a:ln/>
        </p:spPr>
        <p:txBody>
          <a:bodyPr lIns="92185" tIns="45312" rIns="92185" bIns="45312"/>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B13BEBCD-B170-4671-AB0D-1BD0E5A38823}" type="slidenum">
              <a:rPr lang="en-US" smtClean="0"/>
              <a:pPr/>
              <a:t>10</a:t>
            </a:fld>
            <a:endParaRPr lang="en-US" smtClean="0"/>
          </a:p>
        </p:txBody>
      </p:sp>
      <p:sp>
        <p:nvSpPr>
          <p:cNvPr id="210947" name="Rectangle 2"/>
          <p:cNvSpPr>
            <a:spLocks noGrp="1" noRot="1" noChangeAspect="1" noChangeArrowheads="1" noTextEdit="1"/>
          </p:cNvSpPr>
          <p:nvPr>
            <p:ph type="sldImg"/>
          </p:nvPr>
        </p:nvSpPr>
        <p:spPr>
          <a:xfrm>
            <a:off x="1100138" y="676275"/>
            <a:ext cx="4610100" cy="3457575"/>
          </a:xfrm>
          <a:ln/>
        </p:spPr>
      </p:sp>
      <p:sp>
        <p:nvSpPr>
          <p:cNvPr id="210948" name="Rectangle 3"/>
          <p:cNvSpPr>
            <a:spLocks noGrp="1" noChangeArrowheads="1"/>
          </p:cNvSpPr>
          <p:nvPr>
            <p:ph type="body" idx="1"/>
          </p:nvPr>
        </p:nvSpPr>
        <p:spPr>
          <a:xfrm>
            <a:off x="896938" y="4359275"/>
            <a:ext cx="5013325" cy="4132263"/>
          </a:xfrm>
          <a:noFill/>
          <a:ln/>
        </p:spPr>
        <p:txBody>
          <a:bodyPr/>
          <a:lstStyle/>
          <a:p>
            <a:pPr eaLnBrk="1" hangingPunct="1"/>
            <a:r>
              <a:rPr lang="en-US" smtClean="0"/>
              <a:t>--These are the percentages listed in Table 8 of U.S. Census 2006.</a:t>
            </a:r>
          </a:p>
          <a:p>
            <a:pPr eaLnBrk="1" hangingPunct="1"/>
            <a:r>
              <a:rPr lang="en-US" smtClean="0"/>
              <a:t>--“Some Other Race alone” not included</a:t>
            </a:r>
          </a:p>
          <a:p>
            <a:pPr eaLnBrk="1" hangingPunct="1"/>
            <a:endParaRPr lang="en-US" smtClean="0"/>
          </a:p>
          <a:p>
            <a:pPr eaLnBrk="1" hangingPunct="1"/>
            <a:r>
              <a:rPr lang="en-US" smtClean="0"/>
              <a:t>(“Number and Percentage of People in Poverty in the Past 12 Months by Race and Hispanic Origin: 2006)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txBox="1">
            <a:spLocks noGrp="1" noChangeArrowheads="1"/>
          </p:cNvSpPr>
          <p:nvPr/>
        </p:nvSpPr>
        <p:spPr bwMode="auto">
          <a:xfrm>
            <a:off x="3885579" y="0"/>
            <a:ext cx="2972421" cy="457513"/>
          </a:xfrm>
          <a:prstGeom prst="rect">
            <a:avLst/>
          </a:prstGeom>
          <a:noFill/>
          <a:ln w="9525">
            <a:noFill/>
            <a:miter lim="800000"/>
            <a:headEnd/>
            <a:tailEnd/>
          </a:ln>
        </p:spPr>
        <p:txBody>
          <a:bodyPr lIns="91435" tIns="45718" rIns="91435" bIns="45718"/>
          <a:lstStyle/>
          <a:p>
            <a:pPr algn="r" defTabSz="914437" eaLnBrk="0" hangingPunct="0"/>
            <a:fld id="{49E0C8FE-94D0-42F2-A04E-27E2A7F4D3DA}" type="datetime1">
              <a:rPr lang="en-US" sz="1200">
                <a:solidFill>
                  <a:prstClr val="black"/>
                </a:solidFill>
                <a:latin typeface="Arial" pitchFamily="34" charset="0"/>
                <a:cs typeface="+mn-cs"/>
              </a:rPr>
              <a:pPr algn="r" defTabSz="914437" eaLnBrk="0" hangingPunct="0"/>
              <a:t>9/28/2011</a:t>
            </a:fld>
            <a:endParaRPr lang="en-US" sz="1200" dirty="0">
              <a:solidFill>
                <a:prstClr val="black"/>
              </a:solidFill>
              <a:latin typeface="Arial" pitchFamily="34" charset="0"/>
              <a:cs typeface="+mn-cs"/>
            </a:endParaRPr>
          </a:p>
        </p:txBody>
      </p:sp>
      <p:sp>
        <p:nvSpPr>
          <p:cNvPr id="96259" name="Rectangle 7"/>
          <p:cNvSpPr txBox="1">
            <a:spLocks noGrp="1" noChangeArrowheads="1"/>
          </p:cNvSpPr>
          <p:nvPr/>
        </p:nvSpPr>
        <p:spPr bwMode="auto">
          <a:xfrm>
            <a:off x="3885579" y="8686489"/>
            <a:ext cx="2972421" cy="457512"/>
          </a:xfrm>
          <a:prstGeom prst="rect">
            <a:avLst/>
          </a:prstGeom>
          <a:noFill/>
          <a:ln w="9525">
            <a:noFill/>
            <a:miter lim="800000"/>
            <a:headEnd/>
            <a:tailEnd/>
          </a:ln>
        </p:spPr>
        <p:txBody>
          <a:bodyPr lIns="91435" tIns="45718" rIns="91435" bIns="45718" anchor="b"/>
          <a:lstStyle/>
          <a:p>
            <a:pPr algn="r" defTabSz="914437" eaLnBrk="0" hangingPunct="0"/>
            <a:fld id="{C5B7D3C5-0961-49BE-8B28-7E2361D94D89}" type="slidenum">
              <a:rPr lang="en-US" sz="1200">
                <a:solidFill>
                  <a:prstClr val="black"/>
                </a:solidFill>
                <a:latin typeface="Arial" pitchFamily="34" charset="0"/>
                <a:cs typeface="+mn-cs"/>
              </a:rPr>
              <a:pPr algn="r" defTabSz="914437" eaLnBrk="0" hangingPunct="0"/>
              <a:t>22</a:t>
            </a:fld>
            <a:endParaRPr lang="en-US" sz="1200" dirty="0">
              <a:solidFill>
                <a:prstClr val="black"/>
              </a:solidFill>
              <a:latin typeface="Arial" pitchFamily="34" charset="0"/>
              <a:cs typeface="+mn-cs"/>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885579" y="0"/>
            <a:ext cx="2972421" cy="457513"/>
          </a:xfrm>
          <a:prstGeom prst="rect">
            <a:avLst/>
          </a:prstGeom>
          <a:noFill/>
          <a:ln w="9525">
            <a:noFill/>
            <a:miter lim="800000"/>
            <a:headEnd/>
            <a:tailEnd/>
          </a:ln>
        </p:spPr>
        <p:txBody>
          <a:bodyPr lIns="91435" tIns="45718" rIns="91435" bIns="45718"/>
          <a:lstStyle/>
          <a:p>
            <a:pPr algn="r" defTabSz="914437" eaLnBrk="0" hangingPunct="0"/>
            <a:fld id="{B3DA8C0A-B4A0-4AFC-9190-B05F7477D777}" type="datetime1">
              <a:rPr lang="en-US" sz="1200">
                <a:solidFill>
                  <a:prstClr val="black"/>
                </a:solidFill>
                <a:latin typeface="Arial" pitchFamily="34" charset="0"/>
                <a:cs typeface="+mn-cs"/>
              </a:rPr>
              <a:pPr algn="r" defTabSz="914437" eaLnBrk="0" hangingPunct="0"/>
              <a:t>9/28/2011</a:t>
            </a:fld>
            <a:endParaRPr lang="en-US" sz="1200" dirty="0">
              <a:solidFill>
                <a:prstClr val="black"/>
              </a:solidFill>
              <a:latin typeface="Arial" pitchFamily="34" charset="0"/>
              <a:cs typeface="+mn-cs"/>
            </a:endParaRPr>
          </a:p>
        </p:txBody>
      </p:sp>
      <p:sp>
        <p:nvSpPr>
          <p:cNvPr id="98307" name="Rectangle 7"/>
          <p:cNvSpPr txBox="1">
            <a:spLocks noGrp="1" noChangeArrowheads="1"/>
          </p:cNvSpPr>
          <p:nvPr/>
        </p:nvSpPr>
        <p:spPr bwMode="auto">
          <a:xfrm>
            <a:off x="3885579" y="8686489"/>
            <a:ext cx="2972421" cy="457512"/>
          </a:xfrm>
          <a:prstGeom prst="rect">
            <a:avLst/>
          </a:prstGeom>
          <a:noFill/>
          <a:ln w="9525">
            <a:noFill/>
            <a:miter lim="800000"/>
            <a:headEnd/>
            <a:tailEnd/>
          </a:ln>
        </p:spPr>
        <p:txBody>
          <a:bodyPr lIns="91435" tIns="45718" rIns="91435" bIns="45718" anchor="b"/>
          <a:lstStyle/>
          <a:p>
            <a:pPr algn="r" defTabSz="914437" eaLnBrk="0" hangingPunct="0"/>
            <a:fld id="{DDB1E585-843E-4E0E-B003-FDB8DCFAB6F3}" type="slidenum">
              <a:rPr lang="en-US" sz="1200">
                <a:solidFill>
                  <a:prstClr val="black"/>
                </a:solidFill>
                <a:latin typeface="Arial" pitchFamily="34" charset="0"/>
                <a:cs typeface="+mn-cs"/>
              </a:rPr>
              <a:pPr algn="r" defTabSz="914437" eaLnBrk="0" hangingPunct="0"/>
              <a:t>23</a:t>
            </a:fld>
            <a:endParaRPr lang="en-US" sz="1200" dirty="0">
              <a:solidFill>
                <a:prstClr val="black"/>
              </a:solidFill>
              <a:latin typeface="Arial" pitchFamily="34" charset="0"/>
              <a:cs typeface="+mn-cs"/>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txBox="1">
            <a:spLocks noGrp="1" noChangeArrowheads="1"/>
          </p:cNvSpPr>
          <p:nvPr/>
        </p:nvSpPr>
        <p:spPr bwMode="auto">
          <a:xfrm>
            <a:off x="3885579" y="0"/>
            <a:ext cx="2972421" cy="457513"/>
          </a:xfrm>
          <a:prstGeom prst="rect">
            <a:avLst/>
          </a:prstGeom>
          <a:noFill/>
          <a:ln w="9525">
            <a:noFill/>
            <a:miter lim="800000"/>
            <a:headEnd/>
            <a:tailEnd/>
          </a:ln>
        </p:spPr>
        <p:txBody>
          <a:bodyPr lIns="91435" tIns="45718" rIns="91435" bIns="45718"/>
          <a:lstStyle/>
          <a:p>
            <a:pPr algn="r" defTabSz="914437" eaLnBrk="0" hangingPunct="0"/>
            <a:fld id="{4A8BF1BE-F043-4CF2-AB48-A32BAA5B10F3}" type="datetime1">
              <a:rPr lang="en-US" sz="1200">
                <a:solidFill>
                  <a:prstClr val="black"/>
                </a:solidFill>
                <a:latin typeface="Arial" pitchFamily="34" charset="0"/>
                <a:cs typeface="+mn-cs"/>
              </a:rPr>
              <a:pPr algn="r" defTabSz="914437" eaLnBrk="0" hangingPunct="0"/>
              <a:t>9/28/2011</a:t>
            </a:fld>
            <a:endParaRPr lang="en-US" sz="1200" dirty="0">
              <a:solidFill>
                <a:prstClr val="black"/>
              </a:solidFill>
              <a:latin typeface="Arial" pitchFamily="34" charset="0"/>
              <a:cs typeface="+mn-cs"/>
            </a:endParaRPr>
          </a:p>
        </p:txBody>
      </p:sp>
      <p:sp>
        <p:nvSpPr>
          <p:cNvPr id="100355" name="Rectangle 7"/>
          <p:cNvSpPr txBox="1">
            <a:spLocks noGrp="1" noChangeArrowheads="1"/>
          </p:cNvSpPr>
          <p:nvPr/>
        </p:nvSpPr>
        <p:spPr bwMode="auto">
          <a:xfrm>
            <a:off x="3885579" y="8686489"/>
            <a:ext cx="2972421" cy="457512"/>
          </a:xfrm>
          <a:prstGeom prst="rect">
            <a:avLst/>
          </a:prstGeom>
          <a:noFill/>
          <a:ln w="9525">
            <a:noFill/>
            <a:miter lim="800000"/>
            <a:headEnd/>
            <a:tailEnd/>
          </a:ln>
        </p:spPr>
        <p:txBody>
          <a:bodyPr lIns="91435" tIns="45718" rIns="91435" bIns="45718" anchor="b"/>
          <a:lstStyle/>
          <a:p>
            <a:pPr algn="r" defTabSz="914437" eaLnBrk="0" hangingPunct="0"/>
            <a:fld id="{52FDA7CB-DAB9-4D1C-89BD-A342D40C59ED}" type="slidenum">
              <a:rPr lang="en-US" sz="1200">
                <a:solidFill>
                  <a:prstClr val="black"/>
                </a:solidFill>
                <a:latin typeface="Arial" pitchFamily="34" charset="0"/>
                <a:cs typeface="+mn-cs"/>
              </a:rPr>
              <a:pPr algn="r" defTabSz="914437" eaLnBrk="0" hangingPunct="0"/>
              <a:t>24</a:t>
            </a:fld>
            <a:endParaRPr lang="en-US" sz="1200" dirty="0">
              <a:solidFill>
                <a:prstClr val="black"/>
              </a:solidFill>
              <a:latin typeface="Arial" pitchFamily="34" charset="0"/>
              <a:cs typeface="+mn-cs"/>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smtClean="0">
                <a:latin typeface="Arial" pitchFamily="34" charset="0"/>
              </a:rPr>
              <a:t>Where we live, learn, work and play has a greater impact on how long and how well we live than medical care.  Some Americans live 20 years less than others living just a few miles away because of differences in education, wealth, their racial or ethnic group, and where and how they live.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r>
              <a:rPr lang="en-US" smtClean="0">
                <a:ea typeface="MS PGothic" pitchFamily="34" charset="-128"/>
              </a:rPr>
              <a:t>The recommendations are rooted in a twin philosophy: good health requires individuals to make responsible personal choices and requires a societal commitment to remove the obstacles preventing too many Americans from making healthy decisions.</a:t>
            </a:r>
          </a:p>
          <a:p>
            <a:r>
              <a:rPr lang="en-US" smtClean="0">
                <a:ea typeface="MS PGothic" pitchFamily="34" charset="-128"/>
              </a:rPr>
              <a:t>The recommendations focus on people and the places where we spend the bulk of our time: homes and communities, schools and workplaces.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3F81D56E-419B-4D84-861C-C6A09520F98E}" type="slidenum">
              <a:rPr lang="en-US" smtClean="0"/>
              <a:pPr/>
              <a:t>29</a:t>
            </a:fld>
            <a:endParaRPr lang="en-US" smtClean="0"/>
          </a:p>
        </p:txBody>
      </p:sp>
      <p:sp>
        <p:nvSpPr>
          <p:cNvPr id="196611" name="Rectangle 2"/>
          <p:cNvSpPr>
            <a:spLocks noGrp="1" noRot="1" noChangeAspect="1" noChangeArrowheads="1" noTextEdit="1"/>
          </p:cNvSpPr>
          <p:nvPr>
            <p:ph type="sldImg"/>
          </p:nvPr>
        </p:nvSpPr>
        <p:spPr>
          <a:xfrm>
            <a:off x="1143000" y="681038"/>
            <a:ext cx="4575175" cy="3430587"/>
          </a:xfrm>
          <a:ln w="12700" cap="flat">
            <a:solidFill>
              <a:schemeClr val="tx1"/>
            </a:solidFill>
          </a:ln>
        </p:spPr>
      </p:sp>
      <p:sp>
        <p:nvSpPr>
          <p:cNvPr id="196612" name="Rectangle 3"/>
          <p:cNvSpPr>
            <a:spLocks noGrp="1" noChangeArrowheads="1"/>
          </p:cNvSpPr>
          <p:nvPr>
            <p:ph type="body" idx="1"/>
          </p:nvPr>
        </p:nvSpPr>
        <p:spPr>
          <a:xfrm>
            <a:off x="914400" y="4348163"/>
            <a:ext cx="5029200" cy="4121150"/>
          </a:xfrm>
          <a:noFill/>
          <a:ln/>
        </p:spPr>
        <p:txBody>
          <a:bodyPr lIns="90476" tIns="45238" rIns="90476" bIns="45238"/>
          <a:lstStyle/>
          <a:p>
            <a:pPr eaLnBrk="1" hangingPunct="1"/>
            <a:r>
              <a:rPr lang="en-US" smtClean="0"/>
              <a:t>So David Weikart and his colleagues decided to run a preschool program. Some early childhood educators, however, feared this would not help and might even harm the children. So Weikart and  colleagues decided to conduct a study of the program’s effects. From 1962 to 1965, they identified 123 young African-American children living in poverty and at risk of school failure. They defined poverty as parents having little schooling (9</a:t>
            </a:r>
            <a:r>
              <a:rPr lang="en-US" baseline="30000" smtClean="0"/>
              <a:t>th</a:t>
            </a:r>
            <a:r>
              <a:rPr lang="en-US" smtClean="0"/>
              <a:t> grade average) and low occupational status (unemployed or unskilled jobs), along with high household density (1.4 persons per room).</a:t>
            </a:r>
          </a:p>
          <a:p>
            <a:pPr eaLnBrk="1" hangingPunct="1"/>
            <a:endParaRPr lang="en-US" smtClean="0"/>
          </a:p>
          <a:p>
            <a:pPr eaLnBrk="1" hangingPunct="1"/>
            <a:r>
              <a:rPr lang="en-US" smtClean="0"/>
              <a:t>The key to the scientific strength of this study is that children were </a:t>
            </a:r>
            <a:r>
              <a:rPr lang="en-US" b="1" smtClean="0"/>
              <a:t>randomly</a:t>
            </a:r>
            <a:r>
              <a:rPr lang="en-US" smtClean="0"/>
              <a:t> assigned to program or no-program group – essentially by a flip of the coin. The two resultant groups were almost exactly alike in background characteristics, except that one group got the preschool program and the other did not. The program employed 4 certified teachers serving 20-25 children with daily class and weekly home visits. This was a program of participatory education, in which children could plan, do, and re view their own activities.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E6B08-BFA1-4295-B3E1-9B5F173A98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C4AB0C-CA8B-451C-92E3-89D69504DBA2}"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79DEF23-78AA-4056-8695-A7EE4A38632C}"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CCC61116-867B-49AD-9BE6-A38A1100F14A}"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4A74AFC-84F4-4D51-A1F6-ED3333F66485}"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B840B847-6103-4F77-AABB-4A828F69FFC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94A6770B-4104-4D8E-9202-B86EEDD364C9}" type="datetime7">
              <a:rPr lang="en-US">
                <a:solidFill>
                  <a:srgbClr val="474337"/>
                </a:solidFill>
              </a:rPr>
              <a:pPr>
                <a:defRPr/>
              </a:pPr>
              <a:t>Sep-11</a:t>
            </a:fld>
            <a:endParaRPr lang="en-US">
              <a:solidFill>
                <a:srgbClr val="474337"/>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8" name="Rectangle 6"/>
          <p:cNvSpPr>
            <a:spLocks noGrp="1" noChangeArrowheads="1"/>
          </p:cNvSpPr>
          <p:nvPr>
            <p:ph type="sldNum" sz="quarter" idx="12"/>
          </p:nvPr>
        </p:nvSpPr>
        <p:spPr>
          <a:ln/>
        </p:spPr>
        <p:txBody>
          <a:bodyPr/>
          <a:lstStyle>
            <a:lvl1pPr>
              <a:defRPr/>
            </a:lvl1pPr>
          </a:lstStyle>
          <a:p>
            <a:pPr>
              <a:defRPr/>
            </a:pPr>
            <a:fld id="{4779EE7E-1BB9-4E08-96C2-F63E4F68101E}"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1177F6-E125-4E1B-AEA4-16DF65D84F67}"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B94977B8-9FC3-4847-8F6A-5C44201C53E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486400" y="6553200"/>
            <a:ext cx="2590800" cy="457200"/>
          </a:xfrm>
        </p:spPr>
        <p:txBody>
          <a:bodyPr/>
          <a:lstStyle>
            <a:lvl1pPr>
              <a:defRPr smtClean="0"/>
            </a:lvl1pPr>
          </a:lstStyle>
          <a:p>
            <a:pPr>
              <a:defRPr/>
            </a:pPr>
            <a:fld id="{301D7524-5147-4A20-BF16-9C7CFBF1939B}" type="datetime7">
              <a:rPr lang="en-US">
                <a:solidFill>
                  <a:srgbClr val="474337"/>
                </a:solidFill>
              </a:rPr>
              <a:pPr>
                <a:defRPr/>
              </a:pPr>
              <a:t>Sep-11</a:t>
            </a:fld>
            <a:endParaRPr lang="en-US">
              <a:solidFill>
                <a:srgbClr val="474337"/>
              </a:solidFill>
            </a:endParaRPr>
          </a:p>
        </p:txBody>
      </p:sp>
      <p:sp>
        <p:nvSpPr>
          <p:cNvPr id="5" name="Footer Placeholder 4"/>
          <p:cNvSpPr>
            <a:spLocks noGrp="1"/>
          </p:cNvSpPr>
          <p:nvPr>
            <p:ph type="ftr" sz="quarter" idx="11"/>
          </p:nvPr>
        </p:nvSpPr>
        <p:spPr>
          <a:xfrm>
            <a:off x="533400" y="6561138"/>
            <a:ext cx="3429000" cy="457200"/>
          </a:xfrm>
        </p:spPr>
        <p:txBody>
          <a:bodyPr/>
          <a:lstStyle>
            <a:lvl1pPr>
              <a:defRPr smtClean="0"/>
            </a:lvl1pPr>
          </a:lstStyle>
          <a:p>
            <a:pPr>
              <a:defRPr/>
            </a:pPr>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a:xfrm>
            <a:off x="8077200" y="6561138"/>
            <a:ext cx="838200" cy="457200"/>
          </a:xfrm>
        </p:spPr>
        <p:txBody>
          <a:bodyPr/>
          <a:lstStyle>
            <a:lvl1pPr>
              <a:defRPr smtClean="0"/>
            </a:lvl1pPr>
          </a:lstStyle>
          <a:p>
            <a:pPr>
              <a:defRPr/>
            </a:pPr>
            <a:fld id="{A664AADE-FB85-4DE8-880C-CBDA215B9F9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orange bar"/>
          <p:cNvPicPr>
            <a:picLocks noChangeAspect="1" noChangeArrowheads="1"/>
          </p:cNvPicPr>
          <p:nvPr userDrawn="1"/>
        </p:nvPicPr>
        <p:blipFill>
          <a:blip r:embed="rId2" cstate="print"/>
          <a:srcRect/>
          <a:stretch>
            <a:fillRect/>
          </a:stretch>
        </p:blipFill>
        <p:spPr bwMode="auto">
          <a:xfrm>
            <a:off x="0" y="2362200"/>
            <a:ext cx="9145588" cy="4191000"/>
          </a:xfrm>
          <a:prstGeom prst="rect">
            <a:avLst/>
          </a:prstGeom>
          <a:noFill/>
          <a:ln w="9525">
            <a:noFill/>
            <a:miter lim="800000"/>
            <a:headEnd/>
            <a:tailEnd/>
          </a:ln>
        </p:spPr>
      </p:pic>
      <p:sp>
        <p:nvSpPr>
          <p:cNvPr id="5" name="Rectangle 20"/>
          <p:cNvSpPr>
            <a:spLocks noChangeArrowheads="1"/>
          </p:cNvSpPr>
          <p:nvPr userDrawn="1"/>
        </p:nvSpPr>
        <p:spPr bwMode="auto">
          <a:xfrm>
            <a:off x="0" y="0"/>
            <a:ext cx="9144000" cy="990600"/>
          </a:xfrm>
          <a:prstGeom prst="rect">
            <a:avLst/>
          </a:prstGeom>
          <a:solidFill>
            <a:schemeClr val="bg2"/>
          </a:solidFill>
          <a:ln w="9525">
            <a:noFill/>
            <a:miter lim="800000"/>
            <a:headEnd/>
            <a:tailEnd/>
          </a:ln>
        </p:spPr>
        <p:txBody>
          <a:bodyPr wrap="none" anchor="ctr"/>
          <a:lstStyle/>
          <a:p>
            <a:pPr algn="ctr" eaLnBrk="0" hangingPunct="0">
              <a:defRPr/>
            </a:pPr>
            <a:endParaRPr lang="en-US" sz="2400">
              <a:solidFill>
                <a:srgbClr val="474337"/>
              </a:solidFill>
              <a:latin typeface="Arial" charset="0"/>
              <a:cs typeface="+mn-cs"/>
            </a:endParaRPr>
          </a:p>
        </p:txBody>
      </p:sp>
      <p:pic>
        <p:nvPicPr>
          <p:cNvPr id="6" name="Picture 21" descr="HALogo_sm_2line_3c_pms_1665u_116u_pos"/>
          <p:cNvPicPr>
            <a:picLocks noChangeAspect="1" noChangeArrowheads="1"/>
          </p:cNvPicPr>
          <p:nvPr userDrawn="1"/>
        </p:nvPicPr>
        <p:blipFill>
          <a:blip r:embed="rId3" cstate="print"/>
          <a:srcRect/>
          <a:stretch>
            <a:fillRect/>
          </a:stretch>
        </p:blipFill>
        <p:spPr bwMode="auto">
          <a:xfrm>
            <a:off x="381000" y="1447800"/>
            <a:ext cx="4648200" cy="492125"/>
          </a:xfrm>
          <a:prstGeom prst="rect">
            <a:avLst/>
          </a:prstGeom>
          <a:noFill/>
          <a:ln w="9525">
            <a:noFill/>
            <a:miter lim="800000"/>
            <a:headEnd/>
            <a:tailEnd/>
          </a:ln>
        </p:spPr>
      </p:pic>
      <p:sp>
        <p:nvSpPr>
          <p:cNvPr id="7" name="Rectangle 22"/>
          <p:cNvSpPr>
            <a:spLocks noChangeArrowheads="1"/>
          </p:cNvSpPr>
          <p:nvPr userDrawn="1"/>
        </p:nvSpPr>
        <p:spPr bwMode="auto">
          <a:xfrm>
            <a:off x="0" y="6477000"/>
            <a:ext cx="9144000" cy="381000"/>
          </a:xfrm>
          <a:prstGeom prst="rect">
            <a:avLst/>
          </a:prstGeom>
          <a:solidFill>
            <a:srgbClr val="746753"/>
          </a:solidFill>
          <a:ln w="28575">
            <a:noFill/>
            <a:miter lim="800000"/>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8" name="Line 23"/>
          <p:cNvSpPr>
            <a:spLocks noChangeShapeType="1"/>
          </p:cNvSpPr>
          <p:nvPr userDrawn="1"/>
        </p:nvSpPr>
        <p:spPr bwMode="auto">
          <a:xfrm>
            <a:off x="0" y="6477000"/>
            <a:ext cx="9144000" cy="0"/>
          </a:xfrm>
          <a:prstGeom prst="line">
            <a:avLst/>
          </a:prstGeom>
          <a:noFill/>
          <a:ln w="15875">
            <a:solidFill>
              <a:schemeClr val="bg1"/>
            </a:solidFill>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243" name="Rectangle 3"/>
          <p:cNvSpPr>
            <a:spLocks noGrp="1" noChangeArrowheads="1"/>
          </p:cNvSpPr>
          <p:nvPr>
            <p:ph type="ctrTitle"/>
          </p:nvPr>
        </p:nvSpPr>
        <p:spPr>
          <a:xfrm>
            <a:off x="914400" y="3427413"/>
            <a:ext cx="7772400" cy="1143000"/>
          </a:xfrm>
        </p:spPr>
        <p:txBody>
          <a:bodyPr/>
          <a:lstStyle>
            <a:lvl1pPr>
              <a:defRPr sz="2800">
                <a:solidFill>
                  <a:schemeClr val="bg1"/>
                </a:solidFill>
              </a:defRPr>
            </a:lvl1pPr>
          </a:lstStyle>
          <a:p>
            <a:r>
              <a:rPr lang="en-US"/>
              <a:t>Click to edit Master title style</a:t>
            </a:r>
          </a:p>
        </p:txBody>
      </p:sp>
      <p:sp>
        <p:nvSpPr>
          <p:cNvPr id="10244" name="Rectangle 4"/>
          <p:cNvSpPr>
            <a:spLocks noGrp="1" noChangeArrowheads="1"/>
          </p:cNvSpPr>
          <p:nvPr>
            <p:ph type="subTitle" idx="1"/>
          </p:nvPr>
        </p:nvSpPr>
        <p:spPr>
          <a:xfrm>
            <a:off x="914400" y="4570413"/>
            <a:ext cx="6858000" cy="685800"/>
          </a:xfrm>
        </p:spPr>
        <p:txBody>
          <a:bodyPr/>
          <a:lstStyle>
            <a:lvl1pPr marL="0" indent="0">
              <a:buFontTx/>
              <a:buNone/>
              <a:defRPr sz="2000">
                <a:solidFill>
                  <a:schemeClr val="bg1"/>
                </a:solidFill>
              </a:defRPr>
            </a:lvl1pPr>
          </a:lstStyle>
          <a:p>
            <a:r>
              <a:rPr lang="en-US"/>
              <a:t>Click to edit Master subtitle style</a:t>
            </a:r>
          </a:p>
        </p:txBody>
      </p:sp>
      <p:sp>
        <p:nvSpPr>
          <p:cNvPr id="9" name="Rectangle 5"/>
          <p:cNvSpPr>
            <a:spLocks noGrp="1" noChangeArrowheads="1"/>
          </p:cNvSpPr>
          <p:nvPr>
            <p:ph type="dt" sz="half" idx="10"/>
          </p:nvPr>
        </p:nvSpPr>
        <p:spPr>
          <a:xfrm>
            <a:off x="914400" y="5638800"/>
            <a:ext cx="2743200" cy="304800"/>
          </a:xfrm>
        </p:spPr>
        <p:txBody>
          <a:bodyPr/>
          <a:lstStyle>
            <a:lvl1pPr>
              <a:defRPr sz="1200">
                <a:solidFill>
                  <a:schemeClr val="bg1"/>
                </a:solidFill>
              </a:defRPr>
            </a:lvl1pPr>
          </a:lstStyle>
          <a:p>
            <a:pPr>
              <a:defRPr/>
            </a:pPr>
            <a:fld id="{F69B5D2F-7BDC-41A7-B623-93F1EB4B796D}" type="datetime7">
              <a:rPr lang="en-US">
                <a:solidFill>
                  <a:srgbClr val="FFFFFF"/>
                </a:solidFill>
              </a:rPr>
              <a:pPr>
                <a:defRPr/>
              </a:pPr>
              <a:t>Sep-11</a:t>
            </a:fld>
            <a:endParaRPr lang="en-US">
              <a:solidFill>
                <a:srgbClr val="FFFFFF"/>
              </a:solidFill>
            </a:endParaRPr>
          </a:p>
        </p:txBody>
      </p:sp>
      <p:sp>
        <p:nvSpPr>
          <p:cNvPr id="10" name="Rectangle 6"/>
          <p:cNvSpPr>
            <a:spLocks noGrp="1" noChangeArrowheads="1"/>
          </p:cNvSpPr>
          <p:nvPr>
            <p:ph type="ftr" sz="quarter" idx="11"/>
          </p:nvPr>
        </p:nvSpPr>
        <p:spPr>
          <a:xfrm>
            <a:off x="914400" y="6553200"/>
            <a:ext cx="3962400" cy="304800"/>
          </a:xfrm>
        </p:spPr>
        <p:txBody>
          <a:bodyPr/>
          <a:lstStyle>
            <a:lvl1pPr>
              <a:defRPr>
                <a:solidFill>
                  <a:srgbClr val="746753"/>
                </a:solidFill>
              </a:defRPr>
            </a:lvl1pPr>
          </a:lstStyle>
          <a:p>
            <a:pPr>
              <a:defRPr/>
            </a:pPr>
            <a:r>
              <a:rPr lang="en-US"/>
              <a:t>© 2008 Robert Wood Johnson Foundation. All rights reserved.  </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BE5E5A-F3DB-40BB-AB52-D90360F8F3B5}"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6CA1FFD0-C1BF-4F39-A59F-FDA85F457729}"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93A4882-815D-43E1-8658-E373CD93AE2F}"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71C0D2DB-C3C5-4DE0-A742-6E70B3F3C5B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5BF640-8DF4-4919-A3A6-01558554407C}"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360E3AD1-F1C4-4D5A-8851-D595957023B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5D75DD3-0275-42F4-B902-CD88A6D5E6B5}"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9D8F97B2-729A-4B50-925E-BC265FC0BD4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017A4-218B-419F-8C06-451FF1496216}"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4360288-40B3-4EE9-8302-98938B5D40A9}" type="datetime7">
              <a:rPr lang="en-US">
                <a:solidFill>
                  <a:srgbClr val="474337"/>
                </a:solidFill>
              </a:rPr>
              <a:pPr>
                <a:defRPr/>
              </a:pPr>
              <a:t>Sep-11</a:t>
            </a:fld>
            <a:endParaRPr lang="en-US">
              <a:solidFill>
                <a:srgbClr val="474337"/>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5" name="Rectangle 6"/>
          <p:cNvSpPr>
            <a:spLocks noGrp="1" noChangeArrowheads="1"/>
          </p:cNvSpPr>
          <p:nvPr>
            <p:ph type="sldNum" sz="quarter" idx="12"/>
          </p:nvPr>
        </p:nvSpPr>
        <p:spPr>
          <a:ln/>
        </p:spPr>
        <p:txBody>
          <a:bodyPr/>
          <a:lstStyle>
            <a:lvl1pPr>
              <a:defRPr/>
            </a:lvl1pPr>
          </a:lstStyle>
          <a:p>
            <a:pPr>
              <a:defRPr/>
            </a:pPr>
            <a:fld id="{092F730C-05E1-4A00-9623-99AF7865278A}"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A9B5BC-865C-4B25-B706-35389FF88288}" type="datetime7">
              <a:rPr lang="en-US">
                <a:solidFill>
                  <a:srgbClr val="474337"/>
                </a:solidFill>
              </a:rPr>
              <a:pPr>
                <a:defRPr/>
              </a:pPr>
              <a:t>Sep-11</a:t>
            </a:fld>
            <a:endParaRPr lang="en-US">
              <a:solidFill>
                <a:srgbClr val="474337"/>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4" name="Rectangle 6"/>
          <p:cNvSpPr>
            <a:spLocks noGrp="1" noChangeArrowheads="1"/>
          </p:cNvSpPr>
          <p:nvPr>
            <p:ph type="sldNum" sz="quarter" idx="12"/>
          </p:nvPr>
        </p:nvSpPr>
        <p:spPr>
          <a:ln/>
        </p:spPr>
        <p:txBody>
          <a:bodyPr/>
          <a:lstStyle>
            <a:lvl1pPr>
              <a:defRPr/>
            </a:lvl1pPr>
          </a:lstStyle>
          <a:p>
            <a:pPr>
              <a:defRPr/>
            </a:pPr>
            <a:fld id="{B8FB2A2B-A743-4530-B81C-200A220177F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619F23-BF7E-4A62-9CDC-87501E131A34}"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5A2A7151-622E-459A-864E-1DCB47B65F0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627842-816C-49D5-A76B-E2C789115AC5}"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2D712156-0DC6-4C5E-9E30-425642F411E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1C132D7-C336-4604-BD87-A6BA35EF1501}"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C989709E-25F3-4929-A312-34C6554A2EF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178317-BB46-4D6E-A20B-D116D14E34B4}"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137C02C0-1874-4D26-B100-A3645464327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9F0F85-051C-4DB4-98FB-78B80FCA7848}"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6D402F0D-A9FA-4E50-BB8D-EFC52D9EFF67}"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46467C13-C571-4E30-B786-39B5E392CB6E}" type="datetime7">
              <a:rPr lang="en-US">
                <a:solidFill>
                  <a:srgbClr val="474337"/>
                </a:solidFill>
              </a:rPr>
              <a:pPr>
                <a:defRPr/>
              </a:pPr>
              <a:t>Sep-11</a:t>
            </a:fld>
            <a:endParaRPr lang="en-US">
              <a:solidFill>
                <a:srgbClr val="474337"/>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8" name="Rectangle 6"/>
          <p:cNvSpPr>
            <a:spLocks noGrp="1" noChangeArrowheads="1"/>
          </p:cNvSpPr>
          <p:nvPr>
            <p:ph type="sldNum" sz="quarter" idx="12"/>
          </p:nvPr>
        </p:nvSpPr>
        <p:spPr>
          <a:ln/>
        </p:spPr>
        <p:txBody>
          <a:bodyPr/>
          <a:lstStyle>
            <a:lvl1pPr>
              <a:defRPr/>
            </a:lvl1pPr>
          </a:lstStyle>
          <a:p>
            <a:pPr>
              <a:defRPr/>
            </a:pPr>
            <a:fld id="{9799676C-8F41-47AC-A252-1E02A77237B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628C0C7-4F25-4689-9299-1650206658F4}"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E4814E72-A576-4B65-A97D-8DD59DCA893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orange bar"/>
          <p:cNvPicPr>
            <a:picLocks noChangeAspect="1" noChangeArrowheads="1"/>
          </p:cNvPicPr>
          <p:nvPr userDrawn="1"/>
        </p:nvPicPr>
        <p:blipFill>
          <a:blip r:embed="rId2" cstate="print"/>
          <a:srcRect/>
          <a:stretch>
            <a:fillRect/>
          </a:stretch>
        </p:blipFill>
        <p:spPr bwMode="auto">
          <a:xfrm>
            <a:off x="0" y="2362200"/>
            <a:ext cx="9145588" cy="4191000"/>
          </a:xfrm>
          <a:prstGeom prst="rect">
            <a:avLst/>
          </a:prstGeom>
          <a:noFill/>
          <a:ln w="9525">
            <a:noFill/>
            <a:miter lim="800000"/>
            <a:headEnd/>
            <a:tailEnd/>
          </a:ln>
        </p:spPr>
      </p:pic>
      <p:sp>
        <p:nvSpPr>
          <p:cNvPr id="5" name="Rectangle 20"/>
          <p:cNvSpPr>
            <a:spLocks noChangeArrowheads="1"/>
          </p:cNvSpPr>
          <p:nvPr userDrawn="1"/>
        </p:nvSpPr>
        <p:spPr bwMode="auto">
          <a:xfrm>
            <a:off x="0" y="0"/>
            <a:ext cx="9144000" cy="990600"/>
          </a:xfrm>
          <a:prstGeom prst="rect">
            <a:avLst/>
          </a:prstGeom>
          <a:solidFill>
            <a:schemeClr val="bg2"/>
          </a:solidFill>
          <a:ln w="9525">
            <a:noFill/>
            <a:miter lim="800000"/>
            <a:headEnd/>
            <a:tailEnd/>
          </a:ln>
        </p:spPr>
        <p:txBody>
          <a:bodyPr wrap="none" anchor="ctr"/>
          <a:lstStyle/>
          <a:p>
            <a:pPr algn="ctr" eaLnBrk="0" hangingPunct="0">
              <a:defRPr/>
            </a:pPr>
            <a:endParaRPr lang="en-US" sz="2400">
              <a:solidFill>
                <a:srgbClr val="474337"/>
              </a:solidFill>
              <a:latin typeface="Arial" charset="0"/>
            </a:endParaRPr>
          </a:p>
        </p:txBody>
      </p:sp>
      <p:pic>
        <p:nvPicPr>
          <p:cNvPr id="6" name="Picture 21" descr="HALogo_sm_2line_3c_pms_1665u_116u_pos"/>
          <p:cNvPicPr>
            <a:picLocks noChangeAspect="1" noChangeArrowheads="1"/>
          </p:cNvPicPr>
          <p:nvPr userDrawn="1"/>
        </p:nvPicPr>
        <p:blipFill>
          <a:blip r:embed="rId3" cstate="print"/>
          <a:srcRect/>
          <a:stretch>
            <a:fillRect/>
          </a:stretch>
        </p:blipFill>
        <p:spPr bwMode="auto">
          <a:xfrm>
            <a:off x="381000" y="1447800"/>
            <a:ext cx="4648200" cy="492125"/>
          </a:xfrm>
          <a:prstGeom prst="rect">
            <a:avLst/>
          </a:prstGeom>
          <a:noFill/>
          <a:ln w="9525">
            <a:noFill/>
            <a:miter lim="800000"/>
            <a:headEnd/>
            <a:tailEnd/>
          </a:ln>
        </p:spPr>
      </p:pic>
      <p:sp>
        <p:nvSpPr>
          <p:cNvPr id="7" name="Rectangle 22"/>
          <p:cNvSpPr>
            <a:spLocks noChangeArrowheads="1"/>
          </p:cNvSpPr>
          <p:nvPr userDrawn="1"/>
        </p:nvSpPr>
        <p:spPr bwMode="auto">
          <a:xfrm>
            <a:off x="0" y="6477000"/>
            <a:ext cx="9144000" cy="381000"/>
          </a:xfrm>
          <a:prstGeom prst="rect">
            <a:avLst/>
          </a:prstGeom>
          <a:solidFill>
            <a:srgbClr val="746753"/>
          </a:solidFill>
          <a:ln w="28575">
            <a:noFill/>
            <a:miter lim="800000"/>
            <a:headEnd/>
            <a:tailEnd/>
          </a:ln>
        </p:spPr>
        <p:txBody>
          <a:bodyPr wrap="none" anchor="ctr"/>
          <a:lstStyle/>
          <a:p>
            <a:pPr algn="ctr" eaLnBrk="0" hangingPunct="0">
              <a:defRPr/>
            </a:pPr>
            <a:endParaRPr lang="en-US" sz="2400">
              <a:solidFill>
                <a:srgbClr val="474337"/>
              </a:solidFill>
              <a:latin typeface="Arial" charset="0"/>
            </a:endParaRPr>
          </a:p>
        </p:txBody>
      </p:sp>
      <p:sp>
        <p:nvSpPr>
          <p:cNvPr id="8" name="Line 23"/>
          <p:cNvSpPr>
            <a:spLocks noChangeShapeType="1"/>
          </p:cNvSpPr>
          <p:nvPr userDrawn="1"/>
        </p:nvSpPr>
        <p:spPr bwMode="auto">
          <a:xfrm>
            <a:off x="0" y="6477000"/>
            <a:ext cx="9144000" cy="0"/>
          </a:xfrm>
          <a:prstGeom prst="line">
            <a:avLst/>
          </a:prstGeom>
          <a:noFill/>
          <a:ln w="15875">
            <a:solidFill>
              <a:schemeClr val="bg1"/>
            </a:solidFill>
            <a:round/>
            <a:headEnd/>
            <a:tailEnd/>
          </a:ln>
        </p:spPr>
        <p:txBody>
          <a:bodyPr wrap="none" anchor="ctr"/>
          <a:lstStyle/>
          <a:p>
            <a:pPr algn="ctr" eaLnBrk="0" hangingPunct="0">
              <a:defRPr/>
            </a:pPr>
            <a:endParaRPr lang="en-US" sz="2400">
              <a:solidFill>
                <a:srgbClr val="474337"/>
              </a:solidFill>
              <a:latin typeface="Arial" charset="0"/>
            </a:endParaRPr>
          </a:p>
        </p:txBody>
      </p:sp>
      <p:sp>
        <p:nvSpPr>
          <p:cNvPr id="10243" name="Rectangle 3"/>
          <p:cNvSpPr>
            <a:spLocks noGrp="1" noChangeArrowheads="1"/>
          </p:cNvSpPr>
          <p:nvPr>
            <p:ph type="ctrTitle"/>
          </p:nvPr>
        </p:nvSpPr>
        <p:spPr>
          <a:xfrm>
            <a:off x="914400" y="3427413"/>
            <a:ext cx="7772400" cy="1143000"/>
          </a:xfrm>
        </p:spPr>
        <p:txBody>
          <a:bodyPr/>
          <a:lstStyle>
            <a:lvl1pPr>
              <a:defRPr sz="2800">
                <a:solidFill>
                  <a:schemeClr val="bg1"/>
                </a:solidFill>
              </a:defRPr>
            </a:lvl1pPr>
          </a:lstStyle>
          <a:p>
            <a:r>
              <a:rPr lang="en-US"/>
              <a:t>Click to edit Master title style</a:t>
            </a:r>
          </a:p>
        </p:txBody>
      </p:sp>
      <p:sp>
        <p:nvSpPr>
          <p:cNvPr id="10244" name="Rectangle 4"/>
          <p:cNvSpPr>
            <a:spLocks noGrp="1" noChangeArrowheads="1"/>
          </p:cNvSpPr>
          <p:nvPr>
            <p:ph type="subTitle" idx="1"/>
          </p:nvPr>
        </p:nvSpPr>
        <p:spPr>
          <a:xfrm>
            <a:off x="914400" y="4570413"/>
            <a:ext cx="6858000" cy="685800"/>
          </a:xfrm>
        </p:spPr>
        <p:txBody>
          <a:bodyPr/>
          <a:lstStyle>
            <a:lvl1pPr marL="0" indent="0">
              <a:buFontTx/>
              <a:buNone/>
              <a:defRPr sz="2000">
                <a:solidFill>
                  <a:schemeClr val="bg1"/>
                </a:solidFill>
              </a:defRPr>
            </a:lvl1pPr>
          </a:lstStyle>
          <a:p>
            <a:r>
              <a:rPr lang="en-US"/>
              <a:t>Click to edit Master subtitle style</a:t>
            </a:r>
          </a:p>
        </p:txBody>
      </p:sp>
      <p:sp>
        <p:nvSpPr>
          <p:cNvPr id="9" name="Rectangle 5"/>
          <p:cNvSpPr>
            <a:spLocks noGrp="1" noChangeArrowheads="1"/>
          </p:cNvSpPr>
          <p:nvPr>
            <p:ph type="dt" sz="half" idx="10"/>
          </p:nvPr>
        </p:nvSpPr>
        <p:spPr>
          <a:xfrm>
            <a:off x="914400" y="5638800"/>
            <a:ext cx="2743200" cy="304800"/>
          </a:xfrm>
        </p:spPr>
        <p:txBody>
          <a:bodyPr/>
          <a:lstStyle>
            <a:lvl1pPr>
              <a:defRPr sz="1200">
                <a:solidFill>
                  <a:schemeClr val="bg1"/>
                </a:solidFill>
              </a:defRPr>
            </a:lvl1pPr>
          </a:lstStyle>
          <a:p>
            <a:pPr>
              <a:defRPr/>
            </a:pPr>
            <a:fld id="{F69B5D2F-7BDC-41A7-B623-93F1EB4B796D}" type="datetime7">
              <a:rPr lang="en-US">
                <a:solidFill>
                  <a:srgbClr val="FFFFFF"/>
                </a:solidFill>
              </a:rPr>
              <a:pPr>
                <a:defRPr/>
              </a:pPr>
              <a:t>Sep-11</a:t>
            </a:fld>
            <a:endParaRPr lang="en-US">
              <a:solidFill>
                <a:srgbClr val="FFFFFF"/>
              </a:solidFill>
            </a:endParaRPr>
          </a:p>
        </p:txBody>
      </p:sp>
      <p:sp>
        <p:nvSpPr>
          <p:cNvPr id="10" name="Rectangle 6"/>
          <p:cNvSpPr>
            <a:spLocks noGrp="1" noChangeArrowheads="1"/>
          </p:cNvSpPr>
          <p:nvPr>
            <p:ph type="ftr" sz="quarter" idx="11"/>
          </p:nvPr>
        </p:nvSpPr>
        <p:spPr>
          <a:xfrm>
            <a:off x="914400" y="6553200"/>
            <a:ext cx="3962400" cy="304800"/>
          </a:xfrm>
        </p:spPr>
        <p:txBody>
          <a:bodyPr/>
          <a:lstStyle>
            <a:lvl1pPr>
              <a:defRPr>
                <a:solidFill>
                  <a:srgbClr val="746753"/>
                </a:solidFill>
              </a:defRPr>
            </a:lvl1pPr>
          </a:lstStyle>
          <a:p>
            <a:pPr>
              <a:defRPr/>
            </a:pPr>
            <a:r>
              <a:rPr lang="en-US"/>
              <a:t>© 2008 Robert Wood Johnson Foundation. All rights reserved.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8FCFF0-43B5-4DA5-AB54-4D52EBC9A837}"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BE5E5A-F3DB-40BB-AB52-D90360F8F3B5}"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6CA1FFD0-C1BF-4F39-A59F-FDA85F457729}"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93A4882-815D-43E1-8658-E373CD93AE2F}"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71C0D2DB-C3C5-4DE0-A742-6E70B3F3C5B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5BF640-8DF4-4919-A3A6-01558554407C}"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360E3AD1-F1C4-4D5A-8851-D595957023B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5D75DD3-0275-42F4-B902-CD88A6D5E6B5}"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9D8F97B2-729A-4B50-925E-BC265FC0BD4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4360288-40B3-4EE9-8302-98938B5D40A9}" type="datetime7">
              <a:rPr lang="en-US">
                <a:solidFill>
                  <a:srgbClr val="474337"/>
                </a:solidFill>
              </a:rPr>
              <a:pPr>
                <a:defRPr/>
              </a:pPr>
              <a:t>Sep-11</a:t>
            </a:fld>
            <a:endParaRPr lang="en-US">
              <a:solidFill>
                <a:srgbClr val="474337"/>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5" name="Rectangle 6"/>
          <p:cNvSpPr>
            <a:spLocks noGrp="1" noChangeArrowheads="1"/>
          </p:cNvSpPr>
          <p:nvPr>
            <p:ph type="sldNum" sz="quarter" idx="12"/>
          </p:nvPr>
        </p:nvSpPr>
        <p:spPr>
          <a:ln/>
        </p:spPr>
        <p:txBody>
          <a:bodyPr/>
          <a:lstStyle>
            <a:lvl1pPr>
              <a:defRPr/>
            </a:lvl1pPr>
          </a:lstStyle>
          <a:p>
            <a:pPr>
              <a:defRPr/>
            </a:pPr>
            <a:fld id="{092F730C-05E1-4A00-9623-99AF7865278A}"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A9B5BC-865C-4B25-B706-35389FF88288}" type="datetime7">
              <a:rPr lang="en-US">
                <a:solidFill>
                  <a:srgbClr val="474337"/>
                </a:solidFill>
              </a:rPr>
              <a:pPr>
                <a:defRPr/>
              </a:pPr>
              <a:t>Sep-11</a:t>
            </a:fld>
            <a:endParaRPr lang="en-US">
              <a:solidFill>
                <a:srgbClr val="474337"/>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4" name="Rectangle 6"/>
          <p:cNvSpPr>
            <a:spLocks noGrp="1" noChangeArrowheads="1"/>
          </p:cNvSpPr>
          <p:nvPr>
            <p:ph type="sldNum" sz="quarter" idx="12"/>
          </p:nvPr>
        </p:nvSpPr>
        <p:spPr>
          <a:ln/>
        </p:spPr>
        <p:txBody>
          <a:bodyPr/>
          <a:lstStyle>
            <a:lvl1pPr>
              <a:defRPr/>
            </a:lvl1pPr>
          </a:lstStyle>
          <a:p>
            <a:pPr>
              <a:defRPr/>
            </a:pPr>
            <a:fld id="{B8FB2A2B-A743-4530-B81C-200A220177F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619F23-BF7E-4A62-9CDC-87501E131A34}"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5A2A7151-622E-459A-864E-1DCB47B65F0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627842-816C-49D5-A76B-E2C789115AC5}"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2D712156-0DC6-4C5E-9E30-425642F411E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1C132D7-C336-4604-BD87-A6BA35EF1501}"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C989709E-25F3-4929-A312-34C6554A2EF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178317-BB46-4D6E-A20B-D116D14E34B4}"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137C02C0-1874-4D26-B100-A3645464327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754BB1-2B2B-4CAB-AA8B-2CE4BE4E53D1}"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9F0F85-051C-4DB4-98FB-78B80FCA7848}"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6D402F0D-A9FA-4E50-BB8D-EFC52D9EFF67}"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46467C13-C571-4E30-B786-39B5E392CB6E}" type="datetime7">
              <a:rPr lang="en-US">
                <a:solidFill>
                  <a:srgbClr val="474337"/>
                </a:solidFill>
              </a:rPr>
              <a:pPr>
                <a:defRPr/>
              </a:pPr>
              <a:t>Sep-11</a:t>
            </a:fld>
            <a:endParaRPr lang="en-US">
              <a:solidFill>
                <a:srgbClr val="474337"/>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8" name="Rectangle 6"/>
          <p:cNvSpPr>
            <a:spLocks noGrp="1" noChangeArrowheads="1"/>
          </p:cNvSpPr>
          <p:nvPr>
            <p:ph type="sldNum" sz="quarter" idx="12"/>
          </p:nvPr>
        </p:nvSpPr>
        <p:spPr>
          <a:ln/>
        </p:spPr>
        <p:txBody>
          <a:bodyPr/>
          <a:lstStyle>
            <a:lvl1pPr>
              <a:defRPr/>
            </a:lvl1pPr>
          </a:lstStyle>
          <a:p>
            <a:pPr>
              <a:defRPr/>
            </a:pPr>
            <a:fld id="{9799676C-8F41-47AC-A252-1E02A77237B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628C0C7-4F25-4689-9299-1650206658F4}"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E4814E72-A576-4B65-A97D-8DD59DCA893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orange bar"/>
          <p:cNvPicPr>
            <a:picLocks noChangeAspect="1" noChangeArrowheads="1"/>
          </p:cNvPicPr>
          <p:nvPr userDrawn="1"/>
        </p:nvPicPr>
        <p:blipFill>
          <a:blip r:embed="rId2" cstate="print"/>
          <a:srcRect/>
          <a:stretch>
            <a:fillRect/>
          </a:stretch>
        </p:blipFill>
        <p:spPr bwMode="auto">
          <a:xfrm>
            <a:off x="0" y="2362200"/>
            <a:ext cx="9145588" cy="4191000"/>
          </a:xfrm>
          <a:prstGeom prst="rect">
            <a:avLst/>
          </a:prstGeom>
          <a:noFill/>
          <a:ln w="9525">
            <a:noFill/>
            <a:miter lim="800000"/>
            <a:headEnd/>
            <a:tailEnd/>
          </a:ln>
        </p:spPr>
      </p:pic>
      <p:sp>
        <p:nvSpPr>
          <p:cNvPr id="5" name="Rectangle 20"/>
          <p:cNvSpPr>
            <a:spLocks noChangeArrowheads="1"/>
          </p:cNvSpPr>
          <p:nvPr userDrawn="1"/>
        </p:nvSpPr>
        <p:spPr bwMode="auto">
          <a:xfrm>
            <a:off x="0" y="0"/>
            <a:ext cx="9144000" cy="990600"/>
          </a:xfrm>
          <a:prstGeom prst="rect">
            <a:avLst/>
          </a:prstGeom>
          <a:solidFill>
            <a:schemeClr val="bg2"/>
          </a:solidFill>
          <a:ln w="9525">
            <a:noFill/>
            <a:miter lim="800000"/>
            <a:headEnd/>
            <a:tailEnd/>
          </a:ln>
        </p:spPr>
        <p:txBody>
          <a:bodyPr wrap="none" anchor="ctr"/>
          <a:lstStyle/>
          <a:p>
            <a:pPr algn="ctr" eaLnBrk="0" hangingPunct="0">
              <a:defRPr/>
            </a:pPr>
            <a:endParaRPr lang="en-US" sz="2400">
              <a:solidFill>
                <a:srgbClr val="474337"/>
              </a:solidFill>
              <a:latin typeface="Arial" charset="0"/>
            </a:endParaRPr>
          </a:p>
        </p:txBody>
      </p:sp>
      <p:pic>
        <p:nvPicPr>
          <p:cNvPr id="6" name="Picture 21" descr="HALogo_sm_2line_3c_pms_1665u_116u_pos"/>
          <p:cNvPicPr>
            <a:picLocks noChangeAspect="1" noChangeArrowheads="1"/>
          </p:cNvPicPr>
          <p:nvPr userDrawn="1"/>
        </p:nvPicPr>
        <p:blipFill>
          <a:blip r:embed="rId3" cstate="print"/>
          <a:srcRect/>
          <a:stretch>
            <a:fillRect/>
          </a:stretch>
        </p:blipFill>
        <p:spPr bwMode="auto">
          <a:xfrm>
            <a:off x="381000" y="1447800"/>
            <a:ext cx="4648200" cy="492125"/>
          </a:xfrm>
          <a:prstGeom prst="rect">
            <a:avLst/>
          </a:prstGeom>
          <a:noFill/>
          <a:ln w="9525">
            <a:noFill/>
            <a:miter lim="800000"/>
            <a:headEnd/>
            <a:tailEnd/>
          </a:ln>
        </p:spPr>
      </p:pic>
      <p:sp>
        <p:nvSpPr>
          <p:cNvPr id="7" name="Rectangle 22"/>
          <p:cNvSpPr>
            <a:spLocks noChangeArrowheads="1"/>
          </p:cNvSpPr>
          <p:nvPr userDrawn="1"/>
        </p:nvSpPr>
        <p:spPr bwMode="auto">
          <a:xfrm>
            <a:off x="0" y="6477000"/>
            <a:ext cx="9144000" cy="381000"/>
          </a:xfrm>
          <a:prstGeom prst="rect">
            <a:avLst/>
          </a:prstGeom>
          <a:solidFill>
            <a:srgbClr val="746753"/>
          </a:solidFill>
          <a:ln w="28575">
            <a:noFill/>
            <a:miter lim="800000"/>
            <a:headEnd/>
            <a:tailEnd/>
          </a:ln>
        </p:spPr>
        <p:txBody>
          <a:bodyPr wrap="none" anchor="ctr"/>
          <a:lstStyle/>
          <a:p>
            <a:pPr algn="ctr" eaLnBrk="0" hangingPunct="0">
              <a:defRPr/>
            </a:pPr>
            <a:endParaRPr lang="en-US" sz="2400">
              <a:solidFill>
                <a:srgbClr val="474337"/>
              </a:solidFill>
              <a:latin typeface="Arial" charset="0"/>
            </a:endParaRPr>
          </a:p>
        </p:txBody>
      </p:sp>
      <p:sp>
        <p:nvSpPr>
          <p:cNvPr id="8" name="Line 23"/>
          <p:cNvSpPr>
            <a:spLocks noChangeShapeType="1"/>
          </p:cNvSpPr>
          <p:nvPr userDrawn="1"/>
        </p:nvSpPr>
        <p:spPr bwMode="auto">
          <a:xfrm>
            <a:off x="0" y="6477000"/>
            <a:ext cx="9144000" cy="0"/>
          </a:xfrm>
          <a:prstGeom prst="line">
            <a:avLst/>
          </a:prstGeom>
          <a:noFill/>
          <a:ln w="15875">
            <a:solidFill>
              <a:schemeClr val="bg1"/>
            </a:solidFill>
            <a:round/>
            <a:headEnd/>
            <a:tailEnd/>
          </a:ln>
        </p:spPr>
        <p:txBody>
          <a:bodyPr wrap="none" anchor="ctr"/>
          <a:lstStyle/>
          <a:p>
            <a:pPr algn="ctr" eaLnBrk="0" hangingPunct="0">
              <a:defRPr/>
            </a:pPr>
            <a:endParaRPr lang="en-US" sz="2400">
              <a:solidFill>
                <a:srgbClr val="474337"/>
              </a:solidFill>
              <a:latin typeface="Arial" charset="0"/>
            </a:endParaRPr>
          </a:p>
        </p:txBody>
      </p:sp>
      <p:sp>
        <p:nvSpPr>
          <p:cNvPr id="10243" name="Rectangle 3"/>
          <p:cNvSpPr>
            <a:spLocks noGrp="1" noChangeArrowheads="1"/>
          </p:cNvSpPr>
          <p:nvPr>
            <p:ph type="ctrTitle"/>
          </p:nvPr>
        </p:nvSpPr>
        <p:spPr>
          <a:xfrm>
            <a:off x="914400" y="3427413"/>
            <a:ext cx="7772400" cy="1143000"/>
          </a:xfrm>
        </p:spPr>
        <p:txBody>
          <a:bodyPr/>
          <a:lstStyle>
            <a:lvl1pPr>
              <a:defRPr sz="2800">
                <a:solidFill>
                  <a:schemeClr val="bg1"/>
                </a:solidFill>
              </a:defRPr>
            </a:lvl1pPr>
          </a:lstStyle>
          <a:p>
            <a:r>
              <a:rPr lang="en-US"/>
              <a:t>Click to edit Master title style</a:t>
            </a:r>
          </a:p>
        </p:txBody>
      </p:sp>
      <p:sp>
        <p:nvSpPr>
          <p:cNvPr id="10244" name="Rectangle 4"/>
          <p:cNvSpPr>
            <a:spLocks noGrp="1" noChangeArrowheads="1"/>
          </p:cNvSpPr>
          <p:nvPr>
            <p:ph type="subTitle" idx="1"/>
          </p:nvPr>
        </p:nvSpPr>
        <p:spPr>
          <a:xfrm>
            <a:off x="914400" y="4570413"/>
            <a:ext cx="6858000" cy="685800"/>
          </a:xfrm>
        </p:spPr>
        <p:txBody>
          <a:bodyPr/>
          <a:lstStyle>
            <a:lvl1pPr marL="0" indent="0">
              <a:buFontTx/>
              <a:buNone/>
              <a:defRPr sz="2000">
                <a:solidFill>
                  <a:schemeClr val="bg1"/>
                </a:solidFill>
              </a:defRPr>
            </a:lvl1pPr>
          </a:lstStyle>
          <a:p>
            <a:r>
              <a:rPr lang="en-US"/>
              <a:t>Click to edit Master subtitle style</a:t>
            </a:r>
          </a:p>
        </p:txBody>
      </p:sp>
      <p:sp>
        <p:nvSpPr>
          <p:cNvPr id="9" name="Rectangle 5"/>
          <p:cNvSpPr>
            <a:spLocks noGrp="1" noChangeArrowheads="1"/>
          </p:cNvSpPr>
          <p:nvPr>
            <p:ph type="dt" sz="half" idx="10"/>
          </p:nvPr>
        </p:nvSpPr>
        <p:spPr>
          <a:xfrm>
            <a:off x="914400" y="5638800"/>
            <a:ext cx="2743200" cy="304800"/>
          </a:xfrm>
        </p:spPr>
        <p:txBody>
          <a:bodyPr/>
          <a:lstStyle>
            <a:lvl1pPr>
              <a:defRPr sz="1200">
                <a:solidFill>
                  <a:schemeClr val="bg1"/>
                </a:solidFill>
              </a:defRPr>
            </a:lvl1pPr>
          </a:lstStyle>
          <a:p>
            <a:pPr>
              <a:defRPr/>
            </a:pPr>
            <a:fld id="{F69B5D2F-7BDC-41A7-B623-93F1EB4B796D}" type="datetime7">
              <a:rPr lang="en-US">
                <a:solidFill>
                  <a:srgbClr val="FFFFFF"/>
                </a:solidFill>
              </a:rPr>
              <a:pPr>
                <a:defRPr/>
              </a:pPr>
              <a:t>Sep-11</a:t>
            </a:fld>
            <a:endParaRPr lang="en-US">
              <a:solidFill>
                <a:srgbClr val="FFFFFF"/>
              </a:solidFill>
            </a:endParaRPr>
          </a:p>
        </p:txBody>
      </p:sp>
      <p:sp>
        <p:nvSpPr>
          <p:cNvPr id="10" name="Rectangle 6"/>
          <p:cNvSpPr>
            <a:spLocks noGrp="1" noChangeArrowheads="1"/>
          </p:cNvSpPr>
          <p:nvPr>
            <p:ph type="ftr" sz="quarter" idx="11"/>
          </p:nvPr>
        </p:nvSpPr>
        <p:spPr>
          <a:xfrm>
            <a:off x="914400" y="6553200"/>
            <a:ext cx="3962400" cy="304800"/>
          </a:xfrm>
        </p:spPr>
        <p:txBody>
          <a:bodyPr/>
          <a:lstStyle>
            <a:lvl1pPr>
              <a:defRPr>
                <a:solidFill>
                  <a:srgbClr val="746753"/>
                </a:solidFill>
              </a:defRPr>
            </a:lvl1pPr>
          </a:lstStyle>
          <a:p>
            <a:pPr>
              <a:defRPr/>
            </a:pPr>
            <a:r>
              <a:rPr lang="en-US"/>
              <a:t>© 2008 Robert Wood Johnson Foundation. All rights reserved.  </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BE5E5A-F3DB-40BB-AB52-D90360F8F3B5}"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6CA1FFD0-C1BF-4F39-A59F-FDA85F457729}"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93A4882-815D-43E1-8658-E373CD93AE2F}"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71C0D2DB-C3C5-4DE0-A742-6E70B3F3C5B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5BF640-8DF4-4919-A3A6-01558554407C}"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360E3AD1-F1C4-4D5A-8851-D595957023B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5D75DD3-0275-42F4-B902-CD88A6D5E6B5}"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9D8F97B2-729A-4B50-925E-BC265FC0BD4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4360288-40B3-4EE9-8302-98938B5D40A9}" type="datetime7">
              <a:rPr lang="en-US">
                <a:solidFill>
                  <a:srgbClr val="474337"/>
                </a:solidFill>
              </a:rPr>
              <a:pPr>
                <a:defRPr/>
              </a:pPr>
              <a:t>Sep-11</a:t>
            </a:fld>
            <a:endParaRPr lang="en-US">
              <a:solidFill>
                <a:srgbClr val="474337"/>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5" name="Rectangle 6"/>
          <p:cNvSpPr>
            <a:spLocks noGrp="1" noChangeArrowheads="1"/>
          </p:cNvSpPr>
          <p:nvPr>
            <p:ph type="sldNum" sz="quarter" idx="12"/>
          </p:nvPr>
        </p:nvSpPr>
        <p:spPr>
          <a:ln/>
        </p:spPr>
        <p:txBody>
          <a:bodyPr/>
          <a:lstStyle>
            <a:lvl1pPr>
              <a:defRPr/>
            </a:lvl1pPr>
          </a:lstStyle>
          <a:p>
            <a:pPr>
              <a:defRPr/>
            </a:pPr>
            <a:fld id="{092F730C-05E1-4A00-9623-99AF7865278A}"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A9B5BC-865C-4B25-B706-35389FF88288}" type="datetime7">
              <a:rPr lang="en-US">
                <a:solidFill>
                  <a:srgbClr val="474337"/>
                </a:solidFill>
              </a:rPr>
              <a:pPr>
                <a:defRPr/>
              </a:pPr>
              <a:t>Sep-11</a:t>
            </a:fld>
            <a:endParaRPr lang="en-US">
              <a:solidFill>
                <a:srgbClr val="474337"/>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4" name="Rectangle 6"/>
          <p:cNvSpPr>
            <a:spLocks noGrp="1" noChangeArrowheads="1"/>
          </p:cNvSpPr>
          <p:nvPr>
            <p:ph type="sldNum" sz="quarter" idx="12"/>
          </p:nvPr>
        </p:nvSpPr>
        <p:spPr>
          <a:ln/>
        </p:spPr>
        <p:txBody>
          <a:bodyPr/>
          <a:lstStyle>
            <a:lvl1pPr>
              <a:defRPr/>
            </a:lvl1pPr>
          </a:lstStyle>
          <a:p>
            <a:pPr>
              <a:defRPr/>
            </a:pPr>
            <a:fld id="{B8FB2A2B-A743-4530-B81C-200A220177F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58BBC9-9C44-4880-B78C-C72FF7F78573}"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619F23-BF7E-4A62-9CDC-87501E131A34}"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5A2A7151-622E-459A-864E-1DCB47B65F0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627842-816C-49D5-A76B-E2C789115AC5}"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2D712156-0DC6-4C5E-9E30-425642F411E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1C132D7-C336-4604-BD87-A6BA35EF1501}"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C989709E-25F3-4929-A312-34C6554A2EF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178317-BB46-4D6E-A20B-D116D14E34B4}"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137C02C0-1874-4D26-B100-A3645464327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9F0F85-051C-4DB4-98FB-78B80FCA7848}"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6D402F0D-A9FA-4E50-BB8D-EFC52D9EFF67}"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46467C13-C571-4E30-B786-39B5E392CB6E}" type="datetime7">
              <a:rPr lang="en-US">
                <a:solidFill>
                  <a:srgbClr val="474337"/>
                </a:solidFill>
              </a:rPr>
              <a:pPr>
                <a:defRPr/>
              </a:pPr>
              <a:t>Sep-11</a:t>
            </a:fld>
            <a:endParaRPr lang="en-US">
              <a:solidFill>
                <a:srgbClr val="474337"/>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8" name="Rectangle 6"/>
          <p:cNvSpPr>
            <a:spLocks noGrp="1" noChangeArrowheads="1"/>
          </p:cNvSpPr>
          <p:nvPr>
            <p:ph type="sldNum" sz="quarter" idx="12"/>
          </p:nvPr>
        </p:nvSpPr>
        <p:spPr>
          <a:ln/>
        </p:spPr>
        <p:txBody>
          <a:bodyPr/>
          <a:lstStyle>
            <a:lvl1pPr>
              <a:defRPr/>
            </a:lvl1pPr>
          </a:lstStyle>
          <a:p>
            <a:pPr>
              <a:defRPr/>
            </a:pPr>
            <a:fld id="{9799676C-8F41-47AC-A252-1E02A77237B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628C0C7-4F25-4689-9299-1650206658F4}"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E4814E72-A576-4B65-A97D-8DD59DCA893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orange bar"/>
          <p:cNvPicPr>
            <a:picLocks noChangeAspect="1" noChangeArrowheads="1"/>
          </p:cNvPicPr>
          <p:nvPr userDrawn="1"/>
        </p:nvPicPr>
        <p:blipFill>
          <a:blip r:embed="rId2" cstate="print"/>
          <a:srcRect/>
          <a:stretch>
            <a:fillRect/>
          </a:stretch>
        </p:blipFill>
        <p:spPr bwMode="auto">
          <a:xfrm>
            <a:off x="0" y="2362200"/>
            <a:ext cx="9145588" cy="4191000"/>
          </a:xfrm>
          <a:prstGeom prst="rect">
            <a:avLst/>
          </a:prstGeom>
          <a:noFill/>
          <a:ln w="9525">
            <a:noFill/>
            <a:miter lim="800000"/>
            <a:headEnd/>
            <a:tailEnd/>
          </a:ln>
        </p:spPr>
      </p:pic>
      <p:sp>
        <p:nvSpPr>
          <p:cNvPr id="5" name="Rectangle 20"/>
          <p:cNvSpPr>
            <a:spLocks noChangeArrowheads="1"/>
          </p:cNvSpPr>
          <p:nvPr userDrawn="1"/>
        </p:nvSpPr>
        <p:spPr bwMode="auto">
          <a:xfrm>
            <a:off x="0" y="0"/>
            <a:ext cx="9144000" cy="990600"/>
          </a:xfrm>
          <a:prstGeom prst="rect">
            <a:avLst/>
          </a:prstGeom>
          <a:solidFill>
            <a:schemeClr val="bg2"/>
          </a:solidFill>
          <a:ln w="9525">
            <a:noFill/>
            <a:miter lim="800000"/>
            <a:headEnd/>
            <a:tailEnd/>
          </a:ln>
        </p:spPr>
        <p:txBody>
          <a:bodyPr wrap="none" anchor="ctr"/>
          <a:lstStyle/>
          <a:p>
            <a:pPr algn="ctr" eaLnBrk="0" hangingPunct="0">
              <a:defRPr/>
            </a:pPr>
            <a:endParaRPr lang="en-US" sz="2400">
              <a:solidFill>
                <a:srgbClr val="474337"/>
              </a:solidFill>
              <a:latin typeface="Arial" charset="0"/>
              <a:cs typeface="+mn-cs"/>
            </a:endParaRPr>
          </a:p>
        </p:txBody>
      </p:sp>
      <p:pic>
        <p:nvPicPr>
          <p:cNvPr id="6" name="Picture 21" descr="HALogo_sm_2line_3c_pms_1665u_116u_pos"/>
          <p:cNvPicPr>
            <a:picLocks noChangeAspect="1" noChangeArrowheads="1"/>
          </p:cNvPicPr>
          <p:nvPr userDrawn="1"/>
        </p:nvPicPr>
        <p:blipFill>
          <a:blip r:embed="rId3" cstate="print"/>
          <a:srcRect/>
          <a:stretch>
            <a:fillRect/>
          </a:stretch>
        </p:blipFill>
        <p:spPr bwMode="auto">
          <a:xfrm>
            <a:off x="381000" y="1447800"/>
            <a:ext cx="4648200" cy="492125"/>
          </a:xfrm>
          <a:prstGeom prst="rect">
            <a:avLst/>
          </a:prstGeom>
          <a:noFill/>
          <a:ln w="9525">
            <a:noFill/>
            <a:miter lim="800000"/>
            <a:headEnd/>
            <a:tailEnd/>
          </a:ln>
        </p:spPr>
      </p:pic>
      <p:sp>
        <p:nvSpPr>
          <p:cNvPr id="7" name="Rectangle 22"/>
          <p:cNvSpPr>
            <a:spLocks noChangeArrowheads="1"/>
          </p:cNvSpPr>
          <p:nvPr userDrawn="1"/>
        </p:nvSpPr>
        <p:spPr bwMode="auto">
          <a:xfrm>
            <a:off x="0" y="6477000"/>
            <a:ext cx="9144000" cy="381000"/>
          </a:xfrm>
          <a:prstGeom prst="rect">
            <a:avLst/>
          </a:prstGeom>
          <a:solidFill>
            <a:srgbClr val="746753"/>
          </a:solidFill>
          <a:ln w="28575">
            <a:noFill/>
            <a:miter lim="800000"/>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8" name="Line 23"/>
          <p:cNvSpPr>
            <a:spLocks noChangeShapeType="1"/>
          </p:cNvSpPr>
          <p:nvPr userDrawn="1"/>
        </p:nvSpPr>
        <p:spPr bwMode="auto">
          <a:xfrm>
            <a:off x="0" y="6477000"/>
            <a:ext cx="9144000" cy="0"/>
          </a:xfrm>
          <a:prstGeom prst="line">
            <a:avLst/>
          </a:prstGeom>
          <a:noFill/>
          <a:ln w="15875">
            <a:solidFill>
              <a:schemeClr val="bg1"/>
            </a:solidFill>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243" name="Rectangle 3"/>
          <p:cNvSpPr>
            <a:spLocks noGrp="1" noChangeArrowheads="1"/>
          </p:cNvSpPr>
          <p:nvPr>
            <p:ph type="ctrTitle"/>
          </p:nvPr>
        </p:nvSpPr>
        <p:spPr>
          <a:xfrm>
            <a:off x="914400" y="3427413"/>
            <a:ext cx="7772400" cy="1143000"/>
          </a:xfrm>
        </p:spPr>
        <p:txBody>
          <a:bodyPr/>
          <a:lstStyle>
            <a:lvl1pPr>
              <a:defRPr sz="2800">
                <a:solidFill>
                  <a:schemeClr val="bg1"/>
                </a:solidFill>
              </a:defRPr>
            </a:lvl1pPr>
          </a:lstStyle>
          <a:p>
            <a:r>
              <a:rPr lang="en-US"/>
              <a:t>Click to edit Master title style</a:t>
            </a:r>
          </a:p>
        </p:txBody>
      </p:sp>
      <p:sp>
        <p:nvSpPr>
          <p:cNvPr id="10244" name="Rectangle 4"/>
          <p:cNvSpPr>
            <a:spLocks noGrp="1" noChangeArrowheads="1"/>
          </p:cNvSpPr>
          <p:nvPr>
            <p:ph type="subTitle" idx="1"/>
          </p:nvPr>
        </p:nvSpPr>
        <p:spPr>
          <a:xfrm>
            <a:off x="914400" y="4570413"/>
            <a:ext cx="6858000" cy="685800"/>
          </a:xfrm>
        </p:spPr>
        <p:txBody>
          <a:bodyPr/>
          <a:lstStyle>
            <a:lvl1pPr marL="0" indent="0">
              <a:buFontTx/>
              <a:buNone/>
              <a:defRPr sz="2000">
                <a:solidFill>
                  <a:schemeClr val="bg1"/>
                </a:solidFill>
              </a:defRPr>
            </a:lvl1pPr>
          </a:lstStyle>
          <a:p>
            <a:r>
              <a:rPr lang="en-US"/>
              <a:t>Click to edit Master subtitle style</a:t>
            </a:r>
          </a:p>
        </p:txBody>
      </p:sp>
      <p:sp>
        <p:nvSpPr>
          <p:cNvPr id="9" name="Rectangle 5"/>
          <p:cNvSpPr>
            <a:spLocks noGrp="1" noChangeArrowheads="1"/>
          </p:cNvSpPr>
          <p:nvPr>
            <p:ph type="dt" sz="half" idx="10"/>
          </p:nvPr>
        </p:nvSpPr>
        <p:spPr>
          <a:xfrm>
            <a:off x="914400" y="5638800"/>
            <a:ext cx="2743200" cy="304800"/>
          </a:xfrm>
        </p:spPr>
        <p:txBody>
          <a:bodyPr/>
          <a:lstStyle>
            <a:lvl1pPr>
              <a:defRPr sz="1200">
                <a:solidFill>
                  <a:schemeClr val="bg1"/>
                </a:solidFill>
              </a:defRPr>
            </a:lvl1pPr>
          </a:lstStyle>
          <a:p>
            <a:pPr>
              <a:defRPr/>
            </a:pPr>
            <a:fld id="{F69B5D2F-7BDC-41A7-B623-93F1EB4B796D}" type="datetime7">
              <a:rPr lang="en-US">
                <a:solidFill>
                  <a:srgbClr val="FFFFFF"/>
                </a:solidFill>
              </a:rPr>
              <a:pPr>
                <a:defRPr/>
              </a:pPr>
              <a:t>Sep-11</a:t>
            </a:fld>
            <a:endParaRPr lang="en-US">
              <a:solidFill>
                <a:srgbClr val="FFFFFF"/>
              </a:solidFill>
            </a:endParaRPr>
          </a:p>
        </p:txBody>
      </p:sp>
      <p:sp>
        <p:nvSpPr>
          <p:cNvPr id="10" name="Rectangle 6"/>
          <p:cNvSpPr>
            <a:spLocks noGrp="1" noChangeArrowheads="1"/>
          </p:cNvSpPr>
          <p:nvPr>
            <p:ph type="ftr" sz="quarter" idx="11"/>
          </p:nvPr>
        </p:nvSpPr>
        <p:spPr>
          <a:xfrm>
            <a:off x="914400" y="6553200"/>
            <a:ext cx="3962400" cy="304800"/>
          </a:xfrm>
        </p:spPr>
        <p:txBody>
          <a:bodyPr/>
          <a:lstStyle>
            <a:lvl1pPr>
              <a:defRPr>
                <a:solidFill>
                  <a:srgbClr val="746753"/>
                </a:solidFill>
              </a:defRPr>
            </a:lvl1pPr>
          </a:lstStyle>
          <a:p>
            <a:pPr>
              <a:defRPr/>
            </a:pPr>
            <a:r>
              <a:rPr lang="en-US"/>
              <a:t>© 2008 Robert Wood Johnson Foundation. All rights reserved.  </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BE5E5A-F3DB-40BB-AB52-D90360F8F3B5}"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6CA1FFD0-C1BF-4F39-A59F-FDA85F457729}"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93A4882-815D-43E1-8658-E373CD93AE2F}"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71C0D2DB-C3C5-4DE0-A742-6E70B3F3C5B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CCA477-4488-49E6-9EE0-EC596EC3366B}"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5BF640-8DF4-4919-A3A6-01558554407C}"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360E3AD1-F1C4-4D5A-8851-D595957023B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5D75DD3-0275-42F4-B902-CD88A6D5E6B5}"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9D8F97B2-729A-4B50-925E-BC265FC0BD4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4360288-40B3-4EE9-8302-98938B5D40A9}" type="datetime7">
              <a:rPr lang="en-US">
                <a:solidFill>
                  <a:srgbClr val="474337"/>
                </a:solidFill>
              </a:rPr>
              <a:pPr>
                <a:defRPr/>
              </a:pPr>
              <a:t>Sep-11</a:t>
            </a:fld>
            <a:endParaRPr lang="en-US">
              <a:solidFill>
                <a:srgbClr val="474337"/>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5" name="Rectangle 6"/>
          <p:cNvSpPr>
            <a:spLocks noGrp="1" noChangeArrowheads="1"/>
          </p:cNvSpPr>
          <p:nvPr>
            <p:ph type="sldNum" sz="quarter" idx="12"/>
          </p:nvPr>
        </p:nvSpPr>
        <p:spPr>
          <a:ln/>
        </p:spPr>
        <p:txBody>
          <a:bodyPr/>
          <a:lstStyle>
            <a:lvl1pPr>
              <a:defRPr/>
            </a:lvl1pPr>
          </a:lstStyle>
          <a:p>
            <a:pPr>
              <a:defRPr/>
            </a:pPr>
            <a:fld id="{092F730C-05E1-4A00-9623-99AF7865278A}"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A9B5BC-865C-4B25-B706-35389FF88288}" type="datetime7">
              <a:rPr lang="en-US">
                <a:solidFill>
                  <a:srgbClr val="474337"/>
                </a:solidFill>
              </a:rPr>
              <a:pPr>
                <a:defRPr/>
              </a:pPr>
              <a:t>Sep-11</a:t>
            </a:fld>
            <a:endParaRPr lang="en-US">
              <a:solidFill>
                <a:srgbClr val="474337"/>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4" name="Rectangle 6"/>
          <p:cNvSpPr>
            <a:spLocks noGrp="1" noChangeArrowheads="1"/>
          </p:cNvSpPr>
          <p:nvPr>
            <p:ph type="sldNum" sz="quarter" idx="12"/>
          </p:nvPr>
        </p:nvSpPr>
        <p:spPr>
          <a:ln/>
        </p:spPr>
        <p:txBody>
          <a:bodyPr/>
          <a:lstStyle>
            <a:lvl1pPr>
              <a:defRPr/>
            </a:lvl1pPr>
          </a:lstStyle>
          <a:p>
            <a:pPr>
              <a:defRPr/>
            </a:pPr>
            <a:fld id="{B8FB2A2B-A743-4530-B81C-200A220177F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619F23-BF7E-4A62-9CDC-87501E131A34}"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5A2A7151-622E-459A-864E-1DCB47B65F0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627842-816C-49D5-A76B-E2C789115AC5}"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2D712156-0DC6-4C5E-9E30-425642F411E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1C132D7-C336-4604-BD87-A6BA35EF1501}"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C989709E-25F3-4929-A312-34C6554A2EF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178317-BB46-4D6E-A20B-D116D14E34B4}"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137C02C0-1874-4D26-B100-A3645464327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9F0F85-051C-4DB4-98FB-78B80FCA7848}"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6D402F0D-A9FA-4E50-BB8D-EFC52D9EFF67}"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46467C13-C571-4E30-B786-39B5E392CB6E}" type="datetime7">
              <a:rPr lang="en-US">
                <a:solidFill>
                  <a:srgbClr val="474337"/>
                </a:solidFill>
              </a:rPr>
              <a:pPr>
                <a:defRPr/>
              </a:pPr>
              <a:t>Sep-11</a:t>
            </a:fld>
            <a:endParaRPr lang="en-US">
              <a:solidFill>
                <a:srgbClr val="474337"/>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8" name="Rectangle 6"/>
          <p:cNvSpPr>
            <a:spLocks noGrp="1" noChangeArrowheads="1"/>
          </p:cNvSpPr>
          <p:nvPr>
            <p:ph type="sldNum" sz="quarter" idx="12"/>
          </p:nvPr>
        </p:nvSpPr>
        <p:spPr>
          <a:ln/>
        </p:spPr>
        <p:txBody>
          <a:bodyPr/>
          <a:lstStyle>
            <a:lvl1pPr>
              <a:defRPr/>
            </a:lvl1pPr>
          </a:lstStyle>
          <a:p>
            <a:pPr>
              <a:defRPr/>
            </a:pPr>
            <a:fld id="{9799676C-8F41-47AC-A252-1E02A77237B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59" name="Picture 19" descr="orange bar"/>
          <p:cNvPicPr>
            <a:picLocks noChangeAspect="1" noChangeArrowheads="1"/>
          </p:cNvPicPr>
          <p:nvPr userDrawn="1"/>
        </p:nvPicPr>
        <p:blipFill>
          <a:blip r:embed="rId2" cstate="print"/>
          <a:srcRect/>
          <a:stretch>
            <a:fillRect/>
          </a:stretch>
        </p:blipFill>
        <p:spPr bwMode="auto">
          <a:xfrm>
            <a:off x="0" y="2362200"/>
            <a:ext cx="9145588" cy="4191000"/>
          </a:xfrm>
          <a:prstGeom prst="rect">
            <a:avLst/>
          </a:prstGeom>
          <a:noFill/>
        </p:spPr>
      </p:pic>
      <p:sp>
        <p:nvSpPr>
          <p:cNvPr id="10260" name="Rectangle 20"/>
          <p:cNvSpPr>
            <a:spLocks noChangeArrowheads="1"/>
          </p:cNvSpPr>
          <p:nvPr userDrawn="1"/>
        </p:nvSpPr>
        <p:spPr bwMode="auto">
          <a:xfrm>
            <a:off x="0" y="0"/>
            <a:ext cx="9144000" cy="990600"/>
          </a:xfrm>
          <a:prstGeom prst="rect">
            <a:avLst/>
          </a:prstGeom>
          <a:solidFill>
            <a:schemeClr val="bg2"/>
          </a:solidFill>
          <a:ln w="9525">
            <a:noFill/>
            <a:miter lim="800000"/>
            <a:headEnd/>
            <a:tailEnd/>
          </a:ln>
        </p:spPr>
        <p:txBody>
          <a:bodyPr wrap="none" anchor="ctr"/>
          <a:lstStyle/>
          <a:p>
            <a:pPr algn="ctr" eaLnBrk="0" hangingPunct="0"/>
            <a:endParaRPr lang="en-US" sz="2400" b="1">
              <a:solidFill>
                <a:srgbClr val="474337"/>
              </a:solidFill>
              <a:latin typeface="Arial" pitchFamily="34" charset="0"/>
              <a:cs typeface="+mn-cs"/>
            </a:endParaRPr>
          </a:p>
        </p:txBody>
      </p:sp>
      <p:pic>
        <p:nvPicPr>
          <p:cNvPr id="10261" name="Picture 21" descr="HALogo_sm_2line_3c_pms_1665u_116u_pos"/>
          <p:cNvPicPr>
            <a:picLocks noChangeAspect="1" noChangeArrowheads="1"/>
          </p:cNvPicPr>
          <p:nvPr userDrawn="1"/>
        </p:nvPicPr>
        <p:blipFill>
          <a:blip r:embed="rId3" cstate="print"/>
          <a:srcRect/>
          <a:stretch>
            <a:fillRect/>
          </a:stretch>
        </p:blipFill>
        <p:spPr bwMode="auto">
          <a:xfrm>
            <a:off x="381000" y="1447800"/>
            <a:ext cx="4648200" cy="492125"/>
          </a:xfrm>
          <a:prstGeom prst="rect">
            <a:avLst/>
          </a:prstGeom>
          <a:noFill/>
        </p:spPr>
      </p:pic>
      <p:sp>
        <p:nvSpPr>
          <p:cNvPr id="10262" name="Rectangle 22"/>
          <p:cNvSpPr>
            <a:spLocks noChangeArrowheads="1"/>
          </p:cNvSpPr>
          <p:nvPr userDrawn="1"/>
        </p:nvSpPr>
        <p:spPr bwMode="auto">
          <a:xfrm>
            <a:off x="0" y="6477000"/>
            <a:ext cx="9144000" cy="381000"/>
          </a:xfrm>
          <a:prstGeom prst="rect">
            <a:avLst/>
          </a:prstGeom>
          <a:solidFill>
            <a:srgbClr val="746753"/>
          </a:solidFill>
          <a:ln w="28575">
            <a:noFill/>
            <a:miter lim="800000"/>
            <a:headEnd/>
            <a:tailEnd/>
          </a:ln>
        </p:spPr>
        <p:txBody>
          <a:bodyPr wrap="none" anchor="ctr"/>
          <a:lstStyle/>
          <a:p>
            <a:pPr algn="ctr" eaLnBrk="0" hangingPunct="0"/>
            <a:endParaRPr lang="en-US" sz="2400" b="1">
              <a:solidFill>
                <a:srgbClr val="474337"/>
              </a:solidFill>
              <a:latin typeface="Arial" pitchFamily="34" charset="0"/>
              <a:cs typeface="+mn-cs"/>
            </a:endParaRPr>
          </a:p>
        </p:txBody>
      </p:sp>
      <p:sp>
        <p:nvSpPr>
          <p:cNvPr id="10263" name="Line 23"/>
          <p:cNvSpPr>
            <a:spLocks noChangeShapeType="1"/>
          </p:cNvSpPr>
          <p:nvPr userDrawn="1"/>
        </p:nvSpPr>
        <p:spPr bwMode="auto">
          <a:xfrm>
            <a:off x="0" y="6477000"/>
            <a:ext cx="9144000" cy="0"/>
          </a:xfrm>
          <a:prstGeom prst="line">
            <a:avLst/>
          </a:prstGeom>
          <a:noFill/>
          <a:ln w="15875">
            <a:solidFill>
              <a:schemeClr val="bg1"/>
            </a:solidFill>
            <a:round/>
            <a:headEnd/>
            <a:tailEnd/>
          </a:ln>
        </p:spPr>
        <p:txBody>
          <a:bodyPr wrap="none" anchor="ctr"/>
          <a:lstStyle/>
          <a:p>
            <a:pPr algn="ctr" eaLnBrk="0" hangingPunct="0"/>
            <a:endParaRPr lang="en-US" sz="2400" b="1">
              <a:solidFill>
                <a:srgbClr val="474337"/>
              </a:solidFill>
              <a:latin typeface="Arial" pitchFamily="34" charset="0"/>
              <a:cs typeface="+mn-cs"/>
            </a:endParaRPr>
          </a:p>
        </p:txBody>
      </p:sp>
      <p:sp>
        <p:nvSpPr>
          <p:cNvPr id="10243" name="Rectangle 3"/>
          <p:cNvSpPr>
            <a:spLocks noGrp="1" noChangeArrowheads="1"/>
          </p:cNvSpPr>
          <p:nvPr>
            <p:ph type="ctrTitle"/>
          </p:nvPr>
        </p:nvSpPr>
        <p:spPr>
          <a:xfrm>
            <a:off x="914400" y="3427413"/>
            <a:ext cx="7772400" cy="1143000"/>
          </a:xfrm>
        </p:spPr>
        <p:txBody>
          <a:bodyPr/>
          <a:lstStyle>
            <a:lvl1pPr>
              <a:defRPr sz="2800">
                <a:solidFill>
                  <a:schemeClr val="bg1"/>
                </a:solidFill>
              </a:defRPr>
            </a:lvl1pPr>
          </a:lstStyle>
          <a:p>
            <a:r>
              <a:rPr lang="en-US"/>
              <a:t>Click to edit Master title style</a:t>
            </a:r>
          </a:p>
        </p:txBody>
      </p:sp>
      <p:sp>
        <p:nvSpPr>
          <p:cNvPr id="10244" name="Rectangle 4"/>
          <p:cNvSpPr>
            <a:spLocks noGrp="1" noChangeArrowheads="1"/>
          </p:cNvSpPr>
          <p:nvPr>
            <p:ph type="subTitle" idx="1"/>
          </p:nvPr>
        </p:nvSpPr>
        <p:spPr>
          <a:xfrm>
            <a:off x="914400" y="4570413"/>
            <a:ext cx="6858000" cy="685800"/>
          </a:xfrm>
        </p:spPr>
        <p:txBody>
          <a:bodyPr/>
          <a:lstStyle>
            <a:lvl1pPr marL="0" indent="0">
              <a:buFontTx/>
              <a:buNone/>
              <a:defRPr sz="2000">
                <a:solidFill>
                  <a:schemeClr val="bg1"/>
                </a:solidFill>
              </a:defRPr>
            </a:lvl1pPr>
          </a:lstStyle>
          <a:p>
            <a:r>
              <a:rPr lang="en-US"/>
              <a:t>Click to edit Master subtitle style</a:t>
            </a:r>
          </a:p>
        </p:txBody>
      </p:sp>
      <p:sp>
        <p:nvSpPr>
          <p:cNvPr id="10245" name="Rectangle 5"/>
          <p:cNvSpPr>
            <a:spLocks noGrp="1" noChangeArrowheads="1"/>
          </p:cNvSpPr>
          <p:nvPr>
            <p:ph type="dt" sz="half" idx="2"/>
          </p:nvPr>
        </p:nvSpPr>
        <p:spPr>
          <a:xfrm>
            <a:off x="914400" y="5638800"/>
            <a:ext cx="2743200" cy="304800"/>
          </a:xfrm>
        </p:spPr>
        <p:txBody>
          <a:bodyPr/>
          <a:lstStyle>
            <a:lvl1pPr>
              <a:defRPr sz="1200">
                <a:solidFill>
                  <a:schemeClr val="bg1"/>
                </a:solidFill>
              </a:defRPr>
            </a:lvl1pPr>
          </a:lstStyle>
          <a:p>
            <a:fld id="{30E16616-23C8-4DDD-AA85-0152651C142E}" type="datetime7">
              <a:rPr lang="en-US">
                <a:solidFill>
                  <a:srgbClr val="FFFFFF"/>
                </a:solidFill>
              </a:rPr>
              <a:pPr/>
              <a:t>Sep-11</a:t>
            </a:fld>
            <a:endParaRPr lang="en-US">
              <a:solidFill>
                <a:srgbClr val="FFFFFF"/>
              </a:solidFill>
            </a:endParaRPr>
          </a:p>
        </p:txBody>
      </p:sp>
      <p:sp>
        <p:nvSpPr>
          <p:cNvPr id="10246" name="Rectangle 6"/>
          <p:cNvSpPr>
            <a:spLocks noGrp="1" noChangeArrowheads="1"/>
          </p:cNvSpPr>
          <p:nvPr>
            <p:ph type="ftr" sz="quarter" idx="3"/>
          </p:nvPr>
        </p:nvSpPr>
        <p:spPr>
          <a:xfrm>
            <a:off x="914400" y="6553200"/>
            <a:ext cx="3962400" cy="304800"/>
          </a:xfrm>
        </p:spPr>
        <p:txBody>
          <a:bodyPr/>
          <a:lstStyle>
            <a:lvl1pPr>
              <a:defRPr>
                <a:solidFill>
                  <a:srgbClr val="746753"/>
                </a:solidFill>
              </a:defRPr>
            </a:lvl1pPr>
          </a:lstStyle>
          <a:p>
            <a:r>
              <a:rPr lang="en-US"/>
              <a:t>© 2008 Robert Wood Johnson Foundation. All rights reserved.  </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628C0C7-4F25-4689-9299-1650206658F4}"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E4814E72-A576-4B65-A97D-8DD59DCA893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orange bar"/>
          <p:cNvPicPr>
            <a:picLocks noChangeAspect="1" noChangeArrowheads="1"/>
          </p:cNvPicPr>
          <p:nvPr userDrawn="1"/>
        </p:nvPicPr>
        <p:blipFill>
          <a:blip r:embed="rId2" cstate="print"/>
          <a:srcRect/>
          <a:stretch>
            <a:fillRect/>
          </a:stretch>
        </p:blipFill>
        <p:spPr bwMode="auto">
          <a:xfrm>
            <a:off x="0" y="2362200"/>
            <a:ext cx="9145588" cy="4191000"/>
          </a:xfrm>
          <a:prstGeom prst="rect">
            <a:avLst/>
          </a:prstGeom>
          <a:noFill/>
          <a:ln w="9525">
            <a:noFill/>
            <a:miter lim="800000"/>
            <a:headEnd/>
            <a:tailEnd/>
          </a:ln>
        </p:spPr>
      </p:pic>
      <p:sp>
        <p:nvSpPr>
          <p:cNvPr id="5" name="Rectangle 20"/>
          <p:cNvSpPr>
            <a:spLocks noChangeArrowheads="1"/>
          </p:cNvSpPr>
          <p:nvPr userDrawn="1"/>
        </p:nvSpPr>
        <p:spPr bwMode="auto">
          <a:xfrm>
            <a:off x="0" y="0"/>
            <a:ext cx="9144000" cy="990600"/>
          </a:xfrm>
          <a:prstGeom prst="rect">
            <a:avLst/>
          </a:prstGeom>
          <a:solidFill>
            <a:schemeClr val="bg2"/>
          </a:solidFill>
          <a:ln w="9525">
            <a:noFill/>
            <a:miter lim="800000"/>
            <a:headEnd/>
            <a:tailEnd/>
          </a:ln>
        </p:spPr>
        <p:txBody>
          <a:bodyPr wrap="none" anchor="ctr"/>
          <a:lstStyle/>
          <a:p>
            <a:pPr algn="ctr" eaLnBrk="0" hangingPunct="0">
              <a:defRPr/>
            </a:pPr>
            <a:endParaRPr lang="en-US" sz="2400">
              <a:solidFill>
                <a:srgbClr val="474337"/>
              </a:solidFill>
              <a:latin typeface="Arial" charset="0"/>
              <a:cs typeface="+mn-cs"/>
            </a:endParaRPr>
          </a:p>
        </p:txBody>
      </p:sp>
      <p:pic>
        <p:nvPicPr>
          <p:cNvPr id="6" name="Picture 21" descr="HALogo_sm_2line_3c_pms_1665u_116u_pos"/>
          <p:cNvPicPr>
            <a:picLocks noChangeAspect="1" noChangeArrowheads="1"/>
          </p:cNvPicPr>
          <p:nvPr userDrawn="1"/>
        </p:nvPicPr>
        <p:blipFill>
          <a:blip r:embed="rId3" cstate="print"/>
          <a:srcRect/>
          <a:stretch>
            <a:fillRect/>
          </a:stretch>
        </p:blipFill>
        <p:spPr bwMode="auto">
          <a:xfrm>
            <a:off x="381000" y="1447800"/>
            <a:ext cx="4648200" cy="492125"/>
          </a:xfrm>
          <a:prstGeom prst="rect">
            <a:avLst/>
          </a:prstGeom>
          <a:noFill/>
          <a:ln w="9525">
            <a:noFill/>
            <a:miter lim="800000"/>
            <a:headEnd/>
            <a:tailEnd/>
          </a:ln>
        </p:spPr>
      </p:pic>
      <p:sp>
        <p:nvSpPr>
          <p:cNvPr id="7" name="Rectangle 22"/>
          <p:cNvSpPr>
            <a:spLocks noChangeArrowheads="1"/>
          </p:cNvSpPr>
          <p:nvPr userDrawn="1"/>
        </p:nvSpPr>
        <p:spPr bwMode="auto">
          <a:xfrm>
            <a:off x="0" y="6477000"/>
            <a:ext cx="9144000" cy="381000"/>
          </a:xfrm>
          <a:prstGeom prst="rect">
            <a:avLst/>
          </a:prstGeom>
          <a:solidFill>
            <a:srgbClr val="746753"/>
          </a:solidFill>
          <a:ln w="28575">
            <a:noFill/>
            <a:miter lim="800000"/>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8" name="Line 23"/>
          <p:cNvSpPr>
            <a:spLocks noChangeShapeType="1"/>
          </p:cNvSpPr>
          <p:nvPr userDrawn="1"/>
        </p:nvSpPr>
        <p:spPr bwMode="auto">
          <a:xfrm>
            <a:off x="0" y="6477000"/>
            <a:ext cx="9144000" cy="0"/>
          </a:xfrm>
          <a:prstGeom prst="line">
            <a:avLst/>
          </a:prstGeom>
          <a:noFill/>
          <a:ln w="15875">
            <a:solidFill>
              <a:schemeClr val="bg1"/>
            </a:solidFill>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243" name="Rectangle 3"/>
          <p:cNvSpPr>
            <a:spLocks noGrp="1" noChangeArrowheads="1"/>
          </p:cNvSpPr>
          <p:nvPr>
            <p:ph type="ctrTitle"/>
          </p:nvPr>
        </p:nvSpPr>
        <p:spPr>
          <a:xfrm>
            <a:off x="914400" y="3427413"/>
            <a:ext cx="7772400" cy="1143000"/>
          </a:xfrm>
        </p:spPr>
        <p:txBody>
          <a:bodyPr/>
          <a:lstStyle>
            <a:lvl1pPr>
              <a:defRPr sz="2800">
                <a:solidFill>
                  <a:schemeClr val="bg1"/>
                </a:solidFill>
              </a:defRPr>
            </a:lvl1pPr>
          </a:lstStyle>
          <a:p>
            <a:r>
              <a:rPr lang="en-US"/>
              <a:t>Click to edit Master title style</a:t>
            </a:r>
          </a:p>
        </p:txBody>
      </p:sp>
      <p:sp>
        <p:nvSpPr>
          <p:cNvPr id="10244" name="Rectangle 4"/>
          <p:cNvSpPr>
            <a:spLocks noGrp="1" noChangeArrowheads="1"/>
          </p:cNvSpPr>
          <p:nvPr>
            <p:ph type="subTitle" idx="1"/>
          </p:nvPr>
        </p:nvSpPr>
        <p:spPr>
          <a:xfrm>
            <a:off x="914400" y="4570413"/>
            <a:ext cx="6858000" cy="685800"/>
          </a:xfrm>
        </p:spPr>
        <p:txBody>
          <a:bodyPr/>
          <a:lstStyle>
            <a:lvl1pPr marL="0" indent="0">
              <a:buFontTx/>
              <a:buNone/>
              <a:defRPr sz="2000">
                <a:solidFill>
                  <a:schemeClr val="bg1"/>
                </a:solidFill>
              </a:defRPr>
            </a:lvl1pPr>
          </a:lstStyle>
          <a:p>
            <a:r>
              <a:rPr lang="en-US"/>
              <a:t>Click to edit Master subtitle style</a:t>
            </a:r>
          </a:p>
        </p:txBody>
      </p:sp>
      <p:sp>
        <p:nvSpPr>
          <p:cNvPr id="9" name="Rectangle 5"/>
          <p:cNvSpPr>
            <a:spLocks noGrp="1" noChangeArrowheads="1"/>
          </p:cNvSpPr>
          <p:nvPr>
            <p:ph type="dt" sz="half" idx="10"/>
          </p:nvPr>
        </p:nvSpPr>
        <p:spPr>
          <a:xfrm>
            <a:off x="914400" y="5638800"/>
            <a:ext cx="2743200" cy="304800"/>
          </a:xfrm>
        </p:spPr>
        <p:txBody>
          <a:bodyPr/>
          <a:lstStyle>
            <a:lvl1pPr>
              <a:defRPr sz="1200">
                <a:solidFill>
                  <a:schemeClr val="bg1"/>
                </a:solidFill>
              </a:defRPr>
            </a:lvl1pPr>
          </a:lstStyle>
          <a:p>
            <a:pPr>
              <a:defRPr/>
            </a:pPr>
            <a:fld id="{F69B5D2F-7BDC-41A7-B623-93F1EB4B796D}" type="datetime7">
              <a:rPr lang="en-US">
                <a:solidFill>
                  <a:srgbClr val="FFFFFF"/>
                </a:solidFill>
              </a:rPr>
              <a:pPr>
                <a:defRPr/>
              </a:pPr>
              <a:t>Sep-11</a:t>
            </a:fld>
            <a:endParaRPr lang="en-US">
              <a:solidFill>
                <a:srgbClr val="FFFFFF"/>
              </a:solidFill>
            </a:endParaRPr>
          </a:p>
        </p:txBody>
      </p:sp>
      <p:sp>
        <p:nvSpPr>
          <p:cNvPr id="10" name="Rectangle 6"/>
          <p:cNvSpPr>
            <a:spLocks noGrp="1" noChangeArrowheads="1"/>
          </p:cNvSpPr>
          <p:nvPr>
            <p:ph type="ftr" sz="quarter" idx="11"/>
          </p:nvPr>
        </p:nvSpPr>
        <p:spPr>
          <a:xfrm>
            <a:off x="914400" y="6553200"/>
            <a:ext cx="3962400" cy="304800"/>
          </a:xfrm>
        </p:spPr>
        <p:txBody>
          <a:bodyPr/>
          <a:lstStyle>
            <a:lvl1pPr>
              <a:defRPr>
                <a:solidFill>
                  <a:srgbClr val="746753"/>
                </a:solidFill>
              </a:defRPr>
            </a:lvl1pPr>
          </a:lstStyle>
          <a:p>
            <a:pPr>
              <a:defRPr/>
            </a:pPr>
            <a:r>
              <a:rPr lang="en-US"/>
              <a:t>© 2008 Robert Wood Johnson Foundation. All rights reserved.  </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BE5E5A-F3DB-40BB-AB52-D90360F8F3B5}"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6CA1FFD0-C1BF-4F39-A59F-FDA85F457729}"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93A4882-815D-43E1-8658-E373CD93AE2F}"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71C0D2DB-C3C5-4DE0-A742-6E70B3F3C5B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A5BF640-8DF4-4919-A3A6-01558554407C}"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360E3AD1-F1C4-4D5A-8851-D595957023B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5D75DD3-0275-42F4-B902-CD88A6D5E6B5}"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9D8F97B2-729A-4B50-925E-BC265FC0BD4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4360288-40B3-4EE9-8302-98938B5D40A9}" type="datetime7">
              <a:rPr lang="en-US">
                <a:solidFill>
                  <a:srgbClr val="474337"/>
                </a:solidFill>
              </a:rPr>
              <a:pPr>
                <a:defRPr/>
              </a:pPr>
              <a:t>Sep-11</a:t>
            </a:fld>
            <a:endParaRPr lang="en-US">
              <a:solidFill>
                <a:srgbClr val="474337"/>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5" name="Rectangle 6"/>
          <p:cNvSpPr>
            <a:spLocks noGrp="1" noChangeArrowheads="1"/>
          </p:cNvSpPr>
          <p:nvPr>
            <p:ph type="sldNum" sz="quarter" idx="12"/>
          </p:nvPr>
        </p:nvSpPr>
        <p:spPr>
          <a:ln/>
        </p:spPr>
        <p:txBody>
          <a:bodyPr/>
          <a:lstStyle>
            <a:lvl1pPr>
              <a:defRPr/>
            </a:lvl1pPr>
          </a:lstStyle>
          <a:p>
            <a:pPr>
              <a:defRPr/>
            </a:pPr>
            <a:fld id="{092F730C-05E1-4A00-9623-99AF7865278A}"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A9B5BC-865C-4B25-B706-35389FF88288}" type="datetime7">
              <a:rPr lang="en-US">
                <a:solidFill>
                  <a:srgbClr val="474337"/>
                </a:solidFill>
              </a:rPr>
              <a:pPr>
                <a:defRPr/>
              </a:pPr>
              <a:t>Sep-11</a:t>
            </a:fld>
            <a:endParaRPr lang="en-US">
              <a:solidFill>
                <a:srgbClr val="474337"/>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4" name="Rectangle 6"/>
          <p:cNvSpPr>
            <a:spLocks noGrp="1" noChangeArrowheads="1"/>
          </p:cNvSpPr>
          <p:nvPr>
            <p:ph type="sldNum" sz="quarter" idx="12"/>
          </p:nvPr>
        </p:nvSpPr>
        <p:spPr>
          <a:ln/>
        </p:spPr>
        <p:txBody>
          <a:bodyPr/>
          <a:lstStyle>
            <a:lvl1pPr>
              <a:defRPr/>
            </a:lvl1pPr>
          </a:lstStyle>
          <a:p>
            <a:pPr>
              <a:defRPr/>
            </a:pPr>
            <a:fld id="{B8FB2A2B-A743-4530-B81C-200A220177F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7619F23-BF7E-4A62-9CDC-87501E131A34}"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5A2A7151-622E-459A-864E-1DCB47B65F0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D627842-816C-49D5-A76B-E2C789115AC5}"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2D712156-0DC6-4C5E-9E30-425642F411E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6888FC-7734-434F-B2D8-CBF15BE20EB8}" type="datetime7">
              <a:rPr lang="en-US">
                <a:solidFill>
                  <a:srgbClr val="474337"/>
                </a:solidFill>
              </a: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a:lvl1pPr>
          </a:lstStyle>
          <a:p>
            <a:fld id="{D302A09F-DB10-4FE8-90C6-EEE1CD87C52F}"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1C132D7-C336-4604-BD87-A6BA35EF1501}"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C989709E-25F3-4929-A312-34C6554A2EF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7178317-BB46-4D6E-A20B-D116D14E34B4}"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137C02C0-1874-4D26-B100-A3645464327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9F0F85-051C-4DB4-98FB-78B80FCA7848}"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6D402F0D-A9FA-4E50-BB8D-EFC52D9EFF67}"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46467C13-C571-4E30-B786-39B5E392CB6E}" type="datetime7">
              <a:rPr lang="en-US">
                <a:solidFill>
                  <a:srgbClr val="474337"/>
                </a:solidFill>
              </a:rPr>
              <a:pPr>
                <a:defRPr/>
              </a:pPr>
              <a:t>Sep-11</a:t>
            </a:fld>
            <a:endParaRPr lang="en-US">
              <a:solidFill>
                <a:srgbClr val="474337"/>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8" name="Rectangle 6"/>
          <p:cNvSpPr>
            <a:spLocks noGrp="1" noChangeArrowheads="1"/>
          </p:cNvSpPr>
          <p:nvPr>
            <p:ph type="sldNum" sz="quarter" idx="12"/>
          </p:nvPr>
        </p:nvSpPr>
        <p:spPr>
          <a:ln/>
        </p:spPr>
        <p:txBody>
          <a:bodyPr/>
          <a:lstStyle>
            <a:lvl1pPr>
              <a:defRPr/>
            </a:lvl1pPr>
          </a:lstStyle>
          <a:p>
            <a:pPr>
              <a:defRPr/>
            </a:pPr>
            <a:fld id="{9799676C-8F41-47AC-A252-1E02A77237B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628C0C7-4F25-4689-9299-1650206658F4}"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E4814E72-A576-4B65-A97D-8DD59DCA893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2E6B08-BFA1-4295-B3E1-9B5F173A9861}"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C25C0B-B255-4EED-97F0-3222E3AC607A}"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97B979-6306-4FDA-BEF8-58B53B561B2A}"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0FF118-53BA-4F85-BDD9-DC1BFB0C7B31}"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32E90C-7DFF-497F-88D0-074CD47E9577}"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DB6039-BA04-46DB-91E3-13126B74718B}" type="datetime7">
              <a:rPr lang="en-US">
                <a:solidFill>
                  <a:srgbClr val="474337"/>
                </a:solidFill>
              </a: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a:lvl1pPr>
          </a:lstStyle>
          <a:p>
            <a:fld id="{9EDC4C85-FFDC-4CD5-A4EB-52CA7139CB84}"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69B823-82EE-442C-A80F-31B219584413}"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12C43C-96C5-4552-BBA0-7E5371F789A1}"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427E0D-D1B2-451F-B7A2-1ACC397DDC31}"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C5505E-9668-48C6-B0C7-1F0DBFDA316F}"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C4AB0C-CA8B-451C-92E3-89D69504DBA2}"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5017A4-218B-419F-8C06-451FF1496216}"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8FCFF0-43B5-4DA5-AB54-4D52EBC9A837}"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754BB1-2B2B-4CAB-AA8B-2CE4BE4E53D1}"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58BBC9-9C44-4880-B78C-C72FF7F78573}"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CCA477-4488-49E6-9EE0-EC596EC3366B}" type="slidenum">
              <a:rPr lang="en-US">
                <a:solidFill>
                  <a:srgbClr val="FFFF00"/>
                </a:solidFill>
              </a:rPr>
              <a:pPr>
                <a:defRPr/>
              </a:pPr>
              <a:t>‹#›</a:t>
            </a:fld>
            <a:endParaRPr lang="en-US">
              <a:solidFill>
                <a:srgbClr val="FFFF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5388FC1-0D7D-4C9C-8EA6-0008CEA57570}" type="datetime7">
              <a:rPr lang="en-US">
                <a:solidFill>
                  <a:srgbClr val="474337"/>
                </a:solidFill>
              </a:rPr>
              <a:pPr/>
              <a:t>Sep-11</a:t>
            </a:fld>
            <a:endParaRPr lang="en-US">
              <a:solidFill>
                <a:srgbClr val="474337"/>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7" name="Slide Number Placeholder 6"/>
          <p:cNvSpPr>
            <a:spLocks noGrp="1"/>
          </p:cNvSpPr>
          <p:nvPr>
            <p:ph type="sldNum" sz="quarter" idx="12"/>
          </p:nvPr>
        </p:nvSpPr>
        <p:spPr/>
        <p:txBody>
          <a:bodyPr/>
          <a:lstStyle>
            <a:lvl1pPr>
              <a:defRPr/>
            </a:lvl1pPr>
          </a:lstStyle>
          <a:p>
            <a:fld id="{928BECAE-A408-4F6D-9B73-22867441A0F5}"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C25C0B-B255-4EED-97F0-3222E3AC607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7B1CEBB-7F8F-47B1-A8E4-76164C50EA0D}" type="datetime7">
              <a:rPr lang="en-US">
                <a:solidFill>
                  <a:srgbClr val="474337"/>
                </a:solidFill>
              </a:rPr>
              <a:pPr/>
              <a:t>Sep-11</a:t>
            </a:fld>
            <a:endParaRPr lang="en-US">
              <a:solidFill>
                <a:srgbClr val="474337"/>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9" name="Slide Number Placeholder 8"/>
          <p:cNvSpPr>
            <a:spLocks noGrp="1"/>
          </p:cNvSpPr>
          <p:nvPr>
            <p:ph type="sldNum" sz="quarter" idx="12"/>
          </p:nvPr>
        </p:nvSpPr>
        <p:spPr/>
        <p:txBody>
          <a:bodyPr/>
          <a:lstStyle>
            <a:lvl1pPr>
              <a:defRPr/>
            </a:lvl1pPr>
          </a:lstStyle>
          <a:p>
            <a:fld id="{52AE4A5E-408A-4851-A338-7E5AECEEAA79}"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F13CB24-E01E-4882-8496-974705412079}" type="datetime7">
              <a:rPr lang="en-US">
                <a:solidFill>
                  <a:srgbClr val="474337"/>
                </a:solidFill>
              </a:rPr>
              <a:pPr/>
              <a:t>Sep-11</a:t>
            </a:fld>
            <a:endParaRPr lang="en-US">
              <a:solidFill>
                <a:srgbClr val="474337"/>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5" name="Slide Number Placeholder 4"/>
          <p:cNvSpPr>
            <a:spLocks noGrp="1"/>
          </p:cNvSpPr>
          <p:nvPr>
            <p:ph type="sldNum" sz="quarter" idx="12"/>
          </p:nvPr>
        </p:nvSpPr>
        <p:spPr/>
        <p:txBody>
          <a:bodyPr/>
          <a:lstStyle>
            <a:lvl1pPr>
              <a:defRPr/>
            </a:lvl1pPr>
          </a:lstStyle>
          <a:p>
            <a:fld id="{423BE2C8-7ED6-47F0-95CA-7D48CA8369CF}"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F9D70AA-9B21-4CDF-9BFF-931E1B1241DE}" type="datetime7">
              <a:rPr lang="en-US">
                <a:solidFill>
                  <a:srgbClr val="474337"/>
                </a:solidFill>
              </a:rPr>
              <a:pPr/>
              <a:t>Sep-11</a:t>
            </a:fld>
            <a:endParaRPr lang="en-US">
              <a:solidFill>
                <a:srgbClr val="474337"/>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4" name="Slide Number Placeholder 3"/>
          <p:cNvSpPr>
            <a:spLocks noGrp="1"/>
          </p:cNvSpPr>
          <p:nvPr>
            <p:ph type="sldNum" sz="quarter" idx="12"/>
          </p:nvPr>
        </p:nvSpPr>
        <p:spPr/>
        <p:txBody>
          <a:bodyPr/>
          <a:lstStyle>
            <a:lvl1pPr>
              <a:defRPr/>
            </a:lvl1pPr>
          </a:lstStyle>
          <a:p>
            <a:fld id="{C60EE313-A405-4692-A979-68EAD295AAEF}"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9824931-E303-4EDD-9BD1-9CBF753A7A2A}" type="datetime7">
              <a:rPr lang="en-US">
                <a:solidFill>
                  <a:srgbClr val="474337"/>
                </a:solidFill>
              </a:rPr>
              <a:pPr/>
              <a:t>Sep-11</a:t>
            </a:fld>
            <a:endParaRPr lang="en-US">
              <a:solidFill>
                <a:srgbClr val="474337"/>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7" name="Slide Number Placeholder 6"/>
          <p:cNvSpPr>
            <a:spLocks noGrp="1"/>
          </p:cNvSpPr>
          <p:nvPr>
            <p:ph type="sldNum" sz="quarter" idx="12"/>
          </p:nvPr>
        </p:nvSpPr>
        <p:spPr/>
        <p:txBody>
          <a:bodyPr/>
          <a:lstStyle>
            <a:lvl1pPr>
              <a:defRPr/>
            </a:lvl1pPr>
          </a:lstStyle>
          <a:p>
            <a:fld id="{E82D6532-7D6E-48D1-AFBE-4457791F5B4C}"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3616664-AA4C-4842-B0C9-85618E6D649F}" type="datetime7">
              <a:rPr lang="en-US">
                <a:solidFill>
                  <a:srgbClr val="474337"/>
                </a:solidFill>
              </a:rPr>
              <a:pPr/>
              <a:t>Sep-11</a:t>
            </a:fld>
            <a:endParaRPr lang="en-US">
              <a:solidFill>
                <a:srgbClr val="474337"/>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7" name="Slide Number Placeholder 6"/>
          <p:cNvSpPr>
            <a:spLocks noGrp="1"/>
          </p:cNvSpPr>
          <p:nvPr>
            <p:ph type="sldNum" sz="quarter" idx="12"/>
          </p:nvPr>
        </p:nvSpPr>
        <p:spPr/>
        <p:txBody>
          <a:bodyPr/>
          <a:lstStyle>
            <a:lvl1pPr>
              <a:defRPr/>
            </a:lvl1pPr>
          </a:lstStyle>
          <a:p>
            <a:fld id="{2B5517B1-DFA3-4142-9EB3-46CE316C666B}"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487297-313C-455A-96ED-F67017D8B0CE}" type="datetime7">
              <a:rPr lang="en-US">
                <a:solidFill>
                  <a:srgbClr val="474337"/>
                </a:solidFill>
              </a: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a:lvl1pPr>
          </a:lstStyle>
          <a:p>
            <a:fld id="{3F1608C7-2496-4090-8CD8-B4AD3C640D23}"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447500-DFD5-4ADB-AAA2-3A3885E2B9C5}" type="datetime7">
              <a:rPr lang="en-US">
                <a:solidFill>
                  <a:srgbClr val="474337"/>
                </a:solidFill>
              </a: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a:lvl1pPr>
          </a:lstStyle>
          <a:p>
            <a:fld id="{8AE116CB-FF83-4B56-8A27-D47B3B2D7CAF}"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486400" y="6553200"/>
            <a:ext cx="2590800" cy="457200"/>
          </a:xfrm>
        </p:spPr>
        <p:txBody>
          <a:bodyPr/>
          <a:lstStyle>
            <a:lvl1pPr>
              <a:defRPr/>
            </a:lvl1pPr>
          </a:lstStyle>
          <a:p>
            <a:fld id="{492FDBAF-A903-4864-880F-5F5E76978EDA}" type="datetime7">
              <a:rPr lang="en-US">
                <a:solidFill>
                  <a:srgbClr val="474337"/>
                </a:solidFill>
              </a:rPr>
              <a:pPr/>
              <a:t>Sep-11</a:t>
            </a:fld>
            <a:endParaRPr lang="en-US">
              <a:solidFill>
                <a:srgbClr val="474337"/>
              </a:solidFill>
            </a:endParaRPr>
          </a:p>
        </p:txBody>
      </p:sp>
      <p:sp>
        <p:nvSpPr>
          <p:cNvPr id="7" name="Footer Placeholder 6"/>
          <p:cNvSpPr>
            <a:spLocks noGrp="1"/>
          </p:cNvSpPr>
          <p:nvPr>
            <p:ph type="ftr" sz="quarter" idx="11"/>
          </p:nvPr>
        </p:nvSpPr>
        <p:spPr>
          <a:xfrm>
            <a:off x="533400" y="6561138"/>
            <a:ext cx="3429000" cy="457200"/>
          </a:xfrm>
        </p:spPr>
        <p:txBody>
          <a:bodyPr/>
          <a:lstStyle>
            <a:lvl1pPr>
              <a:defRPr/>
            </a:lvl1pPr>
          </a:lstStyle>
          <a:p>
            <a:r>
              <a:rPr lang="en-US">
                <a:solidFill>
                  <a:srgbClr val="474337"/>
                </a:solidFill>
              </a:rPr>
              <a:t>© 2008 Robert Wood Johnson Foundation. All rights reserved.  </a:t>
            </a:r>
          </a:p>
        </p:txBody>
      </p:sp>
      <p:sp>
        <p:nvSpPr>
          <p:cNvPr id="8" name="Slide Number Placeholder 7"/>
          <p:cNvSpPr>
            <a:spLocks noGrp="1"/>
          </p:cNvSpPr>
          <p:nvPr>
            <p:ph type="sldNum" sz="quarter" idx="12"/>
          </p:nvPr>
        </p:nvSpPr>
        <p:spPr>
          <a:xfrm>
            <a:off x="8077200" y="6561138"/>
            <a:ext cx="838200" cy="457200"/>
          </a:xfrm>
        </p:spPr>
        <p:txBody>
          <a:bodyPr/>
          <a:lstStyle>
            <a:lvl1pPr>
              <a:defRPr/>
            </a:lvl1pPr>
          </a:lstStyle>
          <a:p>
            <a:fld id="{F9F81794-F0E5-4A2E-9A6E-4FC6B7CF116F}"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9144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486400" y="6553200"/>
            <a:ext cx="2590800" cy="457200"/>
          </a:xfrm>
        </p:spPr>
        <p:txBody>
          <a:bodyPr/>
          <a:lstStyle>
            <a:lvl1pPr>
              <a:defRPr/>
            </a:lvl1pPr>
          </a:lstStyle>
          <a:p>
            <a:fld id="{84038854-4700-4763-B346-6293FF1990EC}" type="datetime7">
              <a:rPr lang="en-US">
                <a:solidFill>
                  <a:srgbClr val="474337"/>
                </a:solidFill>
              </a:rPr>
              <a:pPr/>
              <a:t>Sep-11</a:t>
            </a:fld>
            <a:endParaRPr lang="en-US">
              <a:solidFill>
                <a:srgbClr val="474337"/>
              </a:solidFill>
            </a:endParaRPr>
          </a:p>
        </p:txBody>
      </p:sp>
      <p:sp>
        <p:nvSpPr>
          <p:cNvPr id="8" name="Footer Placeholder 7"/>
          <p:cNvSpPr>
            <a:spLocks noGrp="1"/>
          </p:cNvSpPr>
          <p:nvPr>
            <p:ph type="ftr" sz="quarter" idx="11"/>
          </p:nvPr>
        </p:nvSpPr>
        <p:spPr>
          <a:xfrm>
            <a:off x="533400" y="6561138"/>
            <a:ext cx="3429000" cy="457200"/>
          </a:xfrm>
        </p:spPr>
        <p:txBody>
          <a:bodyPr/>
          <a:lstStyle>
            <a:lvl1pPr>
              <a:defRPr/>
            </a:lvl1pPr>
          </a:lstStyle>
          <a:p>
            <a:r>
              <a:rPr lang="en-US">
                <a:solidFill>
                  <a:srgbClr val="474337"/>
                </a:solidFill>
              </a:rPr>
              <a:t>© 2008 Robert Wood Johnson Foundation. All rights reserved.  </a:t>
            </a:r>
          </a:p>
        </p:txBody>
      </p:sp>
      <p:sp>
        <p:nvSpPr>
          <p:cNvPr id="9" name="Slide Number Placeholder 8"/>
          <p:cNvSpPr>
            <a:spLocks noGrp="1"/>
          </p:cNvSpPr>
          <p:nvPr>
            <p:ph type="sldNum" sz="quarter" idx="12"/>
          </p:nvPr>
        </p:nvSpPr>
        <p:spPr>
          <a:xfrm>
            <a:off x="8077200" y="6561138"/>
            <a:ext cx="838200" cy="457200"/>
          </a:xfrm>
        </p:spPr>
        <p:txBody>
          <a:bodyPr/>
          <a:lstStyle>
            <a:lvl1pPr>
              <a:defRPr/>
            </a:lvl1pPr>
          </a:lstStyle>
          <a:p>
            <a:fld id="{20333CF4-46F0-48B5-A4F2-9C1EAAAC9EF6}"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486400" y="6553200"/>
            <a:ext cx="2590800" cy="457200"/>
          </a:xfrm>
        </p:spPr>
        <p:txBody>
          <a:bodyPr/>
          <a:lstStyle>
            <a:lvl1pPr>
              <a:defRPr/>
            </a:lvl1pPr>
          </a:lstStyle>
          <a:p>
            <a:fld id="{9E3AF8DE-470C-491D-AE33-8E573AF42EA6}" type="datetime7">
              <a:rPr lang="en-US">
                <a:solidFill>
                  <a:srgbClr val="474337"/>
                </a:solidFill>
              </a:rPr>
              <a:pPr/>
              <a:t>Sep-11</a:t>
            </a:fld>
            <a:endParaRPr lang="en-US">
              <a:solidFill>
                <a:srgbClr val="474337"/>
              </a:solidFill>
            </a:endParaRPr>
          </a:p>
        </p:txBody>
      </p:sp>
      <p:sp>
        <p:nvSpPr>
          <p:cNvPr id="6" name="Footer Placeholder 5"/>
          <p:cNvSpPr>
            <a:spLocks noGrp="1"/>
          </p:cNvSpPr>
          <p:nvPr>
            <p:ph type="ftr" sz="quarter" idx="11"/>
          </p:nvPr>
        </p:nvSpPr>
        <p:spPr>
          <a:xfrm>
            <a:off x="533400" y="6561138"/>
            <a:ext cx="3429000" cy="457200"/>
          </a:xfrm>
        </p:spPr>
        <p:txBody>
          <a:bodyPr/>
          <a:lstStyle>
            <a:lvl1pPr>
              <a:defRPr/>
            </a:lvl1pPr>
          </a:lstStyle>
          <a:p>
            <a:r>
              <a:rPr lang="en-US">
                <a:solidFill>
                  <a:srgbClr val="474337"/>
                </a:solidFill>
              </a:rPr>
              <a:t>© 2008 Robert Wood Johnson Foundation. All rights reserved.  </a:t>
            </a:r>
          </a:p>
        </p:txBody>
      </p:sp>
      <p:sp>
        <p:nvSpPr>
          <p:cNvPr id="7" name="Slide Number Placeholder 6"/>
          <p:cNvSpPr>
            <a:spLocks noGrp="1"/>
          </p:cNvSpPr>
          <p:nvPr>
            <p:ph type="sldNum" sz="quarter" idx="12"/>
          </p:nvPr>
        </p:nvSpPr>
        <p:spPr>
          <a:xfrm>
            <a:off x="8077200" y="6561138"/>
            <a:ext cx="838200" cy="457200"/>
          </a:xfrm>
        </p:spPr>
        <p:txBody>
          <a:bodyPr/>
          <a:lstStyle>
            <a:lvl1pPr>
              <a:defRPr/>
            </a:lvl1pPr>
          </a:lstStyle>
          <a:p>
            <a:fld id="{3EE8E4AE-CE25-4F14-94EA-0C3386F22A89}" type="slidenum">
              <a:rPr lang="en-US">
                <a:solidFill>
                  <a:srgbClr val="474337"/>
                </a:solidFill>
              </a:rPr>
              <a:pPr/>
              <a:t>‹#›</a:t>
            </a:fld>
            <a:endParaRPr lang="en-US">
              <a:solidFill>
                <a:srgbClr val="474337"/>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97B979-6306-4FDA-BEF8-58B53B561B2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22433E7F-121A-4CB2-AC7C-B9ABC8EAA239}" type="datetime7">
              <a:rPr lang="en-US">
                <a:solidFill>
                  <a:srgbClr val="474337"/>
                </a:solidFill>
              </a:rPr>
              <a:pPr>
                <a:def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smtClean="0"/>
            </a:lvl1pPr>
          </a:lstStyle>
          <a:p>
            <a:pPr>
              <a:defRPr/>
            </a:pPr>
            <a:fld id="{B9F1801F-0CB8-4288-A9AA-6FB27DE23983}"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FCC7309-2722-4631-9C5B-0E55999BE345}" type="datetime7">
              <a:rPr lang="en-US">
                <a:solidFill>
                  <a:srgbClr val="474337"/>
                </a:solidFill>
              </a:rPr>
              <a:pPr>
                <a:def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smtClean="0"/>
            </a:lvl1pPr>
          </a:lstStyle>
          <a:p>
            <a:pPr>
              <a:defRPr/>
            </a:pPr>
            <a:fld id="{CD9C0F36-5726-402B-A860-E759770D154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6AD078D6-86C3-45AF-AF54-5C9CD6765715}" type="datetime7">
              <a:rPr lang="en-US">
                <a:solidFill>
                  <a:srgbClr val="474337"/>
                </a:solidFill>
              </a:rPr>
              <a:pPr>
                <a:def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smtClean="0"/>
            </a:lvl1pPr>
          </a:lstStyle>
          <a:p>
            <a:pPr>
              <a:defRPr/>
            </a:pPr>
            <a:fld id="{B3F0AD58-DFB2-43F0-ABD0-6E7AB33D9B5F}"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5F0B614-D38B-450B-84F8-A46A5E69616D}" type="datetime7">
              <a:rPr lang="en-US">
                <a:solidFill>
                  <a:srgbClr val="474337"/>
                </a:solidFill>
              </a:rPr>
              <a:pPr>
                <a:defRPr/>
              </a:pPr>
              <a:t>Sep-11</a:t>
            </a:fld>
            <a:endParaRPr lang="en-US">
              <a:solidFill>
                <a:srgbClr val="474337"/>
              </a:solidFill>
            </a:endParaRPr>
          </a:p>
        </p:txBody>
      </p:sp>
      <p:sp>
        <p:nvSpPr>
          <p:cNvPr id="6" name="Footer Placeholder 5"/>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7" name="Slide Number Placeholder 6"/>
          <p:cNvSpPr>
            <a:spLocks noGrp="1"/>
          </p:cNvSpPr>
          <p:nvPr>
            <p:ph type="sldNum" sz="quarter" idx="12"/>
          </p:nvPr>
        </p:nvSpPr>
        <p:spPr/>
        <p:txBody>
          <a:bodyPr/>
          <a:lstStyle>
            <a:lvl1pPr>
              <a:defRPr smtClean="0"/>
            </a:lvl1pPr>
          </a:lstStyle>
          <a:p>
            <a:pPr>
              <a:defRPr/>
            </a:pPr>
            <a:fld id="{4165BE30-B487-407B-AF20-9AD661122CBB}"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88291DA4-6B54-40A4-BDB9-C71BF0E0AD5A}" type="datetime7">
              <a:rPr lang="en-US">
                <a:solidFill>
                  <a:srgbClr val="474337"/>
                </a:solidFill>
              </a:rPr>
              <a:pPr>
                <a:defRPr/>
              </a:pPr>
              <a:t>Sep-11</a:t>
            </a:fld>
            <a:endParaRPr lang="en-US">
              <a:solidFill>
                <a:srgbClr val="474337"/>
              </a:solidFill>
            </a:endParaRPr>
          </a:p>
        </p:txBody>
      </p:sp>
      <p:sp>
        <p:nvSpPr>
          <p:cNvPr id="8" name="Footer Placeholder 7"/>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9" name="Slide Number Placeholder 8"/>
          <p:cNvSpPr>
            <a:spLocks noGrp="1"/>
          </p:cNvSpPr>
          <p:nvPr>
            <p:ph type="sldNum" sz="quarter" idx="12"/>
          </p:nvPr>
        </p:nvSpPr>
        <p:spPr/>
        <p:txBody>
          <a:bodyPr/>
          <a:lstStyle>
            <a:lvl1pPr>
              <a:defRPr smtClean="0"/>
            </a:lvl1pPr>
          </a:lstStyle>
          <a:p>
            <a:pPr>
              <a:defRPr/>
            </a:pPr>
            <a:fld id="{92EA4617-C486-48D3-ABE2-8928E823A3FF}"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F1EA69E3-725F-4B11-BD8F-E95BF77AB284}" type="datetime7">
              <a:rPr lang="en-US">
                <a:solidFill>
                  <a:srgbClr val="474337"/>
                </a:solidFill>
              </a:rPr>
              <a:pPr>
                <a:defRPr/>
              </a:pPr>
              <a:t>Sep-11</a:t>
            </a:fld>
            <a:endParaRPr lang="en-US">
              <a:solidFill>
                <a:srgbClr val="474337"/>
              </a:solidFill>
            </a:endParaRPr>
          </a:p>
        </p:txBody>
      </p:sp>
      <p:sp>
        <p:nvSpPr>
          <p:cNvPr id="4" name="Footer Placeholder 3"/>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5" name="Slide Number Placeholder 4"/>
          <p:cNvSpPr>
            <a:spLocks noGrp="1"/>
          </p:cNvSpPr>
          <p:nvPr>
            <p:ph type="sldNum" sz="quarter" idx="12"/>
          </p:nvPr>
        </p:nvSpPr>
        <p:spPr/>
        <p:txBody>
          <a:bodyPr/>
          <a:lstStyle>
            <a:lvl1pPr>
              <a:defRPr smtClean="0"/>
            </a:lvl1pPr>
          </a:lstStyle>
          <a:p>
            <a:pPr>
              <a:defRPr/>
            </a:pPr>
            <a:fld id="{350A1FC6-D812-44FC-A09F-8D3997BAB8E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6529E835-D147-44A2-85B2-1E61B0C41335}" type="datetime7">
              <a:rPr lang="en-US">
                <a:solidFill>
                  <a:srgbClr val="474337"/>
                </a:solidFill>
              </a:rPr>
              <a:pPr>
                <a:defRPr/>
              </a:pPr>
              <a:t>Sep-11</a:t>
            </a:fld>
            <a:endParaRPr lang="en-US">
              <a:solidFill>
                <a:srgbClr val="474337"/>
              </a:solidFill>
            </a:endParaRPr>
          </a:p>
        </p:txBody>
      </p:sp>
      <p:sp>
        <p:nvSpPr>
          <p:cNvPr id="3" name="Footer Placeholder 2"/>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4" name="Slide Number Placeholder 3"/>
          <p:cNvSpPr>
            <a:spLocks noGrp="1"/>
          </p:cNvSpPr>
          <p:nvPr>
            <p:ph type="sldNum" sz="quarter" idx="12"/>
          </p:nvPr>
        </p:nvSpPr>
        <p:spPr/>
        <p:txBody>
          <a:bodyPr/>
          <a:lstStyle>
            <a:lvl1pPr>
              <a:defRPr smtClean="0"/>
            </a:lvl1pPr>
          </a:lstStyle>
          <a:p>
            <a:pPr>
              <a:defRPr/>
            </a:pPr>
            <a:fld id="{3EAF47F9-5794-44BA-A5EB-57FB43108B09}"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9FCEE6E-79BE-4EDA-AC48-3D639DA748FA}" type="datetime7">
              <a:rPr lang="en-US">
                <a:solidFill>
                  <a:srgbClr val="474337"/>
                </a:solidFill>
              </a:rPr>
              <a:pPr>
                <a:defRPr/>
              </a:pPr>
              <a:t>Sep-11</a:t>
            </a:fld>
            <a:endParaRPr lang="en-US">
              <a:solidFill>
                <a:srgbClr val="474337"/>
              </a:solidFill>
            </a:endParaRPr>
          </a:p>
        </p:txBody>
      </p:sp>
      <p:sp>
        <p:nvSpPr>
          <p:cNvPr id="6" name="Footer Placeholder 5"/>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7" name="Slide Number Placeholder 6"/>
          <p:cNvSpPr>
            <a:spLocks noGrp="1"/>
          </p:cNvSpPr>
          <p:nvPr>
            <p:ph type="sldNum" sz="quarter" idx="12"/>
          </p:nvPr>
        </p:nvSpPr>
        <p:spPr/>
        <p:txBody>
          <a:bodyPr/>
          <a:lstStyle>
            <a:lvl1pPr>
              <a:defRPr smtClean="0"/>
            </a:lvl1pPr>
          </a:lstStyle>
          <a:p>
            <a:pPr>
              <a:defRPr/>
            </a:pPr>
            <a:fld id="{81D1DA90-225D-48A1-BEB6-41E5D2A7FBA9}"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89417D43-5CEA-4383-A6D8-2B02F4B26CF6}" type="datetime7">
              <a:rPr lang="en-US">
                <a:solidFill>
                  <a:srgbClr val="474337"/>
                </a:solidFill>
              </a:rPr>
              <a:pPr>
                <a:defRPr/>
              </a:pPr>
              <a:t>Sep-11</a:t>
            </a:fld>
            <a:endParaRPr lang="en-US">
              <a:solidFill>
                <a:srgbClr val="474337"/>
              </a:solidFill>
            </a:endParaRPr>
          </a:p>
        </p:txBody>
      </p:sp>
      <p:sp>
        <p:nvSpPr>
          <p:cNvPr id="6" name="Footer Placeholder 5"/>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7" name="Slide Number Placeholder 6"/>
          <p:cNvSpPr>
            <a:spLocks noGrp="1"/>
          </p:cNvSpPr>
          <p:nvPr>
            <p:ph type="sldNum" sz="quarter" idx="12"/>
          </p:nvPr>
        </p:nvSpPr>
        <p:spPr/>
        <p:txBody>
          <a:bodyPr/>
          <a:lstStyle>
            <a:lvl1pPr>
              <a:defRPr smtClean="0"/>
            </a:lvl1pPr>
          </a:lstStyle>
          <a:p>
            <a:pPr>
              <a:defRPr/>
            </a:pPr>
            <a:fld id="{777E3D4C-36F2-4705-8336-1A120B500F98}"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B82E452-E9E1-4B6A-8329-0140E3E87C2C}" type="datetime7">
              <a:rPr lang="en-US">
                <a:solidFill>
                  <a:srgbClr val="474337"/>
                </a:solidFill>
              </a:rPr>
              <a:pPr>
                <a:def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smtClean="0"/>
            </a:lvl1pPr>
          </a:lstStyle>
          <a:p>
            <a:pPr>
              <a:defRPr/>
            </a:pPr>
            <a:fld id="{DCD461BC-4944-4FE2-A484-AC0D099CAA56}"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0FF118-53BA-4F85-BDD9-DC1BFB0C7B3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A8C86EE2-14AC-4668-B993-547FB8C41D54}" type="datetime7">
              <a:rPr lang="en-US">
                <a:solidFill>
                  <a:srgbClr val="474337"/>
                </a:solidFill>
              </a:rPr>
              <a:pPr>
                <a:defRPr/>
              </a:pPr>
              <a:t>Sep-11</a:t>
            </a:fld>
            <a:endParaRPr lang="en-US">
              <a:solidFill>
                <a:srgbClr val="474337"/>
              </a:solidFill>
            </a:endParaRPr>
          </a:p>
        </p:txBody>
      </p:sp>
      <p:sp>
        <p:nvSpPr>
          <p:cNvPr id="5" name="Footer Placeholder 4"/>
          <p:cNvSpPr>
            <a:spLocks noGrp="1"/>
          </p:cNvSpPr>
          <p:nvPr>
            <p:ph type="ftr" sz="quarter" idx="11"/>
          </p:nvPr>
        </p:nvSpPr>
        <p:spPr/>
        <p:txBody>
          <a:bodyPr/>
          <a:lstStyle>
            <a:lvl1pPr>
              <a:defRPr smtClean="0"/>
            </a:lvl1pPr>
          </a:lstStyle>
          <a:p>
            <a:pPr>
              <a:defRPr/>
            </a:pPr>
            <a:r>
              <a:rPr lang="en-US">
                <a:solidFill>
                  <a:srgbClr val="474337"/>
                </a:solidFill>
              </a:rPr>
              <a:t>© 2008 Robert Wood Johnson Foundation. All rights reserved.  </a:t>
            </a:r>
          </a:p>
        </p:txBody>
      </p:sp>
      <p:sp>
        <p:nvSpPr>
          <p:cNvPr id="6" name="Slide Number Placeholder 5"/>
          <p:cNvSpPr>
            <a:spLocks noGrp="1"/>
          </p:cNvSpPr>
          <p:nvPr>
            <p:ph type="sldNum" sz="quarter" idx="12"/>
          </p:nvPr>
        </p:nvSpPr>
        <p:spPr/>
        <p:txBody>
          <a:bodyPr/>
          <a:lstStyle>
            <a:lvl1pPr>
              <a:defRPr smtClean="0"/>
            </a:lvl1pPr>
          </a:lstStyle>
          <a:p>
            <a:pPr>
              <a:defRPr/>
            </a:pPr>
            <a:fld id="{D4615C46-9110-45A8-9DE4-7E8E34D1C3B2}"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033864EA-0883-4D0C-87A7-183BDA38F984}"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4D7901F6-B94D-4A37-878A-88610546FDB0}"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8998D5C3-B0A1-4531-B764-28F0AC2B75DB}"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56256381-4B6D-49C6-AD74-A6D2F942F4B1}"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55610A35-DDF1-4474-A369-985AA25F6B3E}"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C1AFF0FF-DE34-4BE0-AA99-E1EF670E292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7BEC1DFC-1FD1-4751-BA89-31D28BD0C9B8}" type="datetime7">
              <a:rPr lang="en-US"/>
              <a:pPr>
                <a:defRPr/>
              </a:pPr>
              <a:t>Sep-11</a:t>
            </a:fld>
            <a:endParaRPr lang="en-US"/>
          </a:p>
        </p:txBody>
      </p:sp>
      <p:sp>
        <p:nvSpPr>
          <p:cNvPr id="8"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9"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4BBCA2B4-E5C7-43F9-90F9-2CE09B2D40F0}"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B2FB7629-A111-4631-AB2A-BF79E99622B3}" type="datetime7">
              <a:rPr lang="en-US"/>
              <a:pPr>
                <a:defRPr/>
              </a:pPr>
              <a:t>Sep-11</a:t>
            </a:fld>
            <a:endParaRPr lang="en-US"/>
          </a:p>
        </p:txBody>
      </p:sp>
      <p:sp>
        <p:nvSpPr>
          <p:cNvPr id="4"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5"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096F4F7F-1A9E-448D-87DB-30B5B995AD0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C3A7F8B2-7F4B-4381-921E-7C470F885588}" type="datetime7">
              <a:rPr lang="en-US"/>
              <a:pPr>
                <a:defRPr/>
              </a:pPr>
              <a:t>Sep-11</a:t>
            </a:fld>
            <a:endParaRPr lang="en-US"/>
          </a:p>
        </p:txBody>
      </p:sp>
      <p:sp>
        <p:nvSpPr>
          <p:cNvPr id="3"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4"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B47D42A5-1044-4271-9B0B-7771B2C8FB7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35DD1540-4106-4587-ACE4-D083E4886014}"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4D0A19F3-3B36-46D4-8DEF-60B05764047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5590BE3D-C133-405A-B50A-A26CB7D1AC52}"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6C4926A8-9FB3-46A4-AA83-58E16D703AA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D576C5FB-B7C6-4EC5-AC3F-C425957C86A7}"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105C11F8-3E36-470F-9BB1-05D1973384E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32E90C-7DFF-497F-88D0-074CD47E957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5FB1CB2D-7C70-458C-9348-24236BC40B71}"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F0EB39F9-804C-4D9B-A1B8-E02F2F93CBA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A0CBDF0D-352F-4DCE-894D-04AC5C58DBA5}"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6EFCF185-674E-4DD5-986C-D3F2790564F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2C6483C2-E009-4F2E-B1C4-7E437FDC44E3}" type="datetime7">
              <a:rPr lang="en-US"/>
              <a:pPr>
                <a:defRPr/>
              </a:pPr>
              <a:t>Sep-11</a:t>
            </a:fld>
            <a:endParaRPr lang="en-US"/>
          </a:p>
        </p:txBody>
      </p:sp>
      <p:sp>
        <p:nvSpPr>
          <p:cNvPr id="7"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8"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1BCC9F0F-4AF1-4EBB-8D60-619505DC8C8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2A7D5E52-3E51-411E-8FF2-FA210AA62405}" type="datetime7">
              <a:rPr lang="en-US"/>
              <a:pPr>
                <a:defRPr/>
              </a:pPr>
              <a:t>Sep-11</a:t>
            </a:fld>
            <a:endParaRPr lang="en-US"/>
          </a:p>
        </p:txBody>
      </p:sp>
      <p:sp>
        <p:nvSpPr>
          <p:cNvPr id="8"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9"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2F0E0059-D45D-4FEE-9ABB-46ABAFE00A9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D56FEAEC-2D3A-4907-9EFD-65B71D2CAD57}"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A39F8206-D71E-48E1-9BC7-FD157F51AC3F}"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7E515EA0-4309-431E-A62E-CFCB20A0BFA7}"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E41C8849-4714-445C-BE94-B27CB547ED2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1A5B8E28-7447-48EF-8135-CF1A69F2C816}"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FAC1FBD9-38F0-4A91-9649-88E7A8A1084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26FAC43D-68A3-4A86-9A1B-688D9AE56786}"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800F6AB8-3AD6-4B47-949F-250B06B900C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18F67DCB-CE81-4BF9-9605-719F705D9A6A}" type="datetime7">
              <a:rPr lang="en-US"/>
              <a:pPr>
                <a:defRPr/>
              </a:pPr>
              <a:t>Sep-11</a:t>
            </a:fld>
            <a:endParaRPr lang="en-US"/>
          </a:p>
        </p:txBody>
      </p:sp>
      <p:sp>
        <p:nvSpPr>
          <p:cNvPr id="8"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9"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D86B40F2-03F6-4C0F-997E-E6E339AD453D}"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F8848AEF-06C2-4997-A69E-6688A1DD6DA2}" type="datetime7">
              <a:rPr lang="en-US"/>
              <a:pPr>
                <a:defRPr/>
              </a:pPr>
              <a:t>Sep-11</a:t>
            </a:fld>
            <a:endParaRPr lang="en-US"/>
          </a:p>
        </p:txBody>
      </p:sp>
      <p:sp>
        <p:nvSpPr>
          <p:cNvPr id="4"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5"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0E3C3BF9-0D5B-4770-8752-1FFF172227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69B823-82EE-442C-A80F-31B219584413}"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84DBD0A0-C394-470B-A93E-A812F5756C51}" type="datetime7">
              <a:rPr lang="en-US"/>
              <a:pPr>
                <a:defRPr/>
              </a:pPr>
              <a:t>Sep-11</a:t>
            </a:fld>
            <a:endParaRPr lang="en-US"/>
          </a:p>
        </p:txBody>
      </p:sp>
      <p:sp>
        <p:nvSpPr>
          <p:cNvPr id="3"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4"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5CFA81B7-C700-43D5-9995-AD717390707D}"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BA3CDF03-487A-45B1-AA7A-26E34E81FE2F}"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27E24313-3B4A-4FB2-886D-A05349648A4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4AED9C31-DC35-4E67-BA8F-FA96AF356460}"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6B8987D6-CFDF-4674-9077-95D28EA402F3}"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C0C4468F-9342-4AA3-94D9-E79520AC59AB}"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89C3A3B9-E182-446D-AC15-770C36993D61}"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27992286-1406-49EA-92E6-8CD3BC47D016}"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4FE00129-E9A1-48E8-A929-B2B8C4E7341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A12FFF23-C0F9-4D8C-B77F-7D5AE16FE848}"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E0D84414-2383-4CA6-AD16-442C7C2591D0}"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05C015CB-1D8B-418C-A59C-072D9C439704}"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444652D6-8031-481A-ADF5-AC9E8FBDD26D}"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36340EF0-073C-4B7D-AC67-F1C53603B0FF}"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2169D51E-E25A-456B-8B8B-3897ECFF760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63DD180B-0187-4DFA-96D8-86811EBFD120}"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DD2390E2-3842-4029-8485-6CFD75A68DAF}"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69E2B8FC-0F95-418D-AA61-D096751B2DEE}"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A9667DE4-1BC8-4D8F-AEF2-33E30D0A9F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12C43C-96C5-4552-BBA0-7E5371F789A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A151BE96-4BE2-45A6-9638-9D818D67EA81}" type="datetime7">
              <a:rPr lang="en-US"/>
              <a:pPr>
                <a:defRPr/>
              </a:pPr>
              <a:t>Sep-11</a:t>
            </a:fld>
            <a:endParaRPr lang="en-US"/>
          </a:p>
        </p:txBody>
      </p:sp>
      <p:sp>
        <p:nvSpPr>
          <p:cNvPr id="8"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9"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6A40EF5F-F34C-468B-8874-AFA76F454164}"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6640479B-935C-4E70-BDE8-5065C974E9E4}" type="datetime7">
              <a:rPr lang="en-US"/>
              <a:pPr>
                <a:defRPr/>
              </a:pPr>
              <a:t>Sep-11</a:t>
            </a:fld>
            <a:endParaRPr lang="en-US"/>
          </a:p>
        </p:txBody>
      </p:sp>
      <p:sp>
        <p:nvSpPr>
          <p:cNvPr id="4"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5"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9D13BB01-BAD6-4F7D-A16E-85B0A835A38B}"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936D1753-3695-4974-BA53-68970763908D}" type="datetime7">
              <a:rPr lang="en-US"/>
              <a:pPr>
                <a:defRPr/>
              </a:pPr>
              <a:t>Sep-11</a:t>
            </a:fld>
            <a:endParaRPr lang="en-US"/>
          </a:p>
        </p:txBody>
      </p:sp>
      <p:sp>
        <p:nvSpPr>
          <p:cNvPr id="3"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4"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E62B22E0-89D2-4CC7-B902-89F27144B0C2}"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D22F1BA1-BD05-4317-A8C1-2E3A2ECCBB4D}"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55B3F2CA-067D-4FFB-80E3-3DAD910BED9A}"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9E7D4FB4-A99D-4168-AE40-B7EDFDC14E2A}"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FD0E2E00-51E9-4A47-BF2F-177D5E1B2EF2}"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A76AC8A9-456F-485B-ABE2-367C8E9BBF19}"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E0439CB5-A141-4745-9905-BF57F9CD4D30}"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pitchFamily="18" charset="0"/>
                <a:cs typeface="Times New Roman" pitchFamily="18" charset="0"/>
              </a:defRPr>
            </a:lvl1pPr>
          </a:lstStyle>
          <a:p>
            <a:pPr>
              <a:defRPr/>
            </a:pPr>
            <a:fld id="{60A70A42-A7FC-47D9-8C33-8CDA86846AD8}"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eaLnBrk="1" hangingPunct="1">
              <a:defRPr>
                <a:latin typeface="Times New Roman" pitchFamily="18" charset="0"/>
                <a:cs typeface="Times New Roman" pitchFamily="18" charset="0"/>
              </a:defRPr>
            </a:lvl1pPr>
          </a:lstStyle>
          <a:p>
            <a:pPr>
              <a:defRPr/>
            </a:pPr>
            <a:fld id="{0EBD1CE4-5CA0-4C14-93F1-D55D111478BB}"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B38FBAF7-3CCE-4FD2-A90E-D64C833397A6}"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306DCA4C-F1FD-49BD-91EB-77B6DF2377C6}"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281DA806-B39B-481E-865A-09C9CA937072}"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27D54365-8D6D-423B-B873-5D71D96ADF40}"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50B8C618-7CEE-4E23-B89B-F6195122C17C}"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7D64AF55-8593-4806-933E-C640FA767E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427E0D-D1B2-451F-B7A2-1ACC397DDC3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F5A39B8E-5908-4C74-A884-D01844AE38E5}" type="datetime7">
              <a:rPr lang="en-US"/>
              <a:pPr>
                <a:defRPr/>
              </a:pPr>
              <a:t>Sep-11</a:t>
            </a:fld>
            <a:endParaRPr lang="en-US"/>
          </a:p>
        </p:txBody>
      </p:sp>
      <p:sp>
        <p:nvSpPr>
          <p:cNvPr id="8"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9"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631CBDF6-D0E8-41FC-9AC4-D8B0F0FE056F}"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09738143-B0DC-4987-B9FF-F945E5DE0157}" type="datetime7">
              <a:rPr lang="en-US"/>
              <a:pPr>
                <a:defRPr/>
              </a:pPr>
              <a:t>Sep-11</a:t>
            </a:fld>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5"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D4AC9BEF-F158-4F9A-9A06-22E10894E682}"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9635FC57-7CEC-4081-81F6-329C894CB568}" type="datetime7">
              <a:rPr lang="en-US"/>
              <a:pPr>
                <a:defRPr/>
              </a:pPr>
              <a:t>Sep-11</a:t>
            </a:fld>
            <a:endParaRPr lang="en-US"/>
          </a:p>
        </p:txBody>
      </p:sp>
      <p:sp>
        <p:nvSpPr>
          <p:cNvPr id="3"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4"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4E933DAA-B136-4280-96A0-F7CE5FBF2913}"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71477D7C-8C1E-4864-9A2F-8EE6115C8B1B}"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B932BBFA-A0F6-4170-BEE8-1F7CF979AE4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1EBB4B39-D147-4B6E-8917-3EFBE4722380}"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5A996374-0DF2-4C60-9DDD-A0CDFC9174D0}"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2D0E11E6-A364-4B2E-8ABA-1D014574C380}"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090E6408-EBDF-46B4-A427-39844CF1AC30}"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82221CDD-7645-4888-9159-321C2EF32024}" type="datetime7">
              <a:rPr lang="en-US"/>
              <a:pPr>
                <a:defRPr/>
              </a:pPr>
              <a:t>Sep-11</a:t>
            </a:fld>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6"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8DA0955B-2D96-4AE1-BED6-D97D8F494009}"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DE72DD73-4E2D-4380-A49C-081197A3BDC2}" type="datetime7">
              <a:rPr lang="en-US"/>
              <a:pPr>
                <a:defRPr/>
              </a:pPr>
              <a:t>Sep-11</a:t>
            </a:fld>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7"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0BDDEECB-9534-4F4A-82EA-A2EF9FE13410}"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4DC124A4-7424-46EA-9A1B-70BC5A9644E1}" type="datetime7">
              <a:rPr lang="en-US"/>
              <a:pPr>
                <a:defRPr/>
              </a:pPr>
              <a:t>Sep-11</a:t>
            </a:fld>
            <a:endParaRPr lang="en-US"/>
          </a:p>
        </p:txBody>
      </p:sp>
      <p:sp>
        <p:nvSpPr>
          <p:cNvPr id="7"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8"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3B00D3C0-DF75-4EB5-BCBE-2725BB4C78D0}"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3400" y="1066800"/>
            <a:ext cx="77724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34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49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pitchFamily="18" charset="0"/>
                <a:cs typeface="Times New Roman" pitchFamily="18" charset="0"/>
              </a:defRPr>
            </a:lvl1pPr>
          </a:lstStyle>
          <a:p>
            <a:pPr>
              <a:defRPr/>
            </a:pPr>
            <a:fld id="{CE240AE6-227E-4359-B06C-49F924C5B5E3}" type="datetime7">
              <a:rPr lang="en-US"/>
              <a:pPr>
                <a:defRPr/>
              </a:pPr>
              <a:t>Sep-11</a:t>
            </a:fld>
            <a:endParaRPr lang="en-US"/>
          </a:p>
        </p:txBody>
      </p:sp>
      <p:sp>
        <p:nvSpPr>
          <p:cNvPr id="8" name="Rectangle 5"/>
          <p:cNvSpPr>
            <a:spLocks noGrp="1" noChangeArrowheads="1"/>
          </p:cNvSpPr>
          <p:nvPr>
            <p:ph type="ftr" sz="quarter" idx="11"/>
          </p:nvPr>
        </p:nvSpPr>
        <p:spPr/>
        <p:txBody>
          <a:bodyPr/>
          <a:lstStyle>
            <a:lvl1pPr>
              <a:defRPr>
                <a:latin typeface="Times New Roman" pitchFamily="18" charset="0"/>
                <a:cs typeface="Times New Roman" pitchFamily="18" charset="0"/>
              </a:defRPr>
            </a:lvl1pPr>
          </a:lstStyle>
          <a:p>
            <a:pPr>
              <a:defRPr/>
            </a:pPr>
            <a:r>
              <a:rPr lang="en-US"/>
              <a:t>© 2008 Robert Wood Johnson Foundation. All rights reserved.  </a:t>
            </a:r>
          </a:p>
        </p:txBody>
      </p:sp>
      <p:sp>
        <p:nvSpPr>
          <p:cNvPr id="9" name="Rectangle 6"/>
          <p:cNvSpPr>
            <a:spLocks noGrp="1" noChangeArrowheads="1"/>
          </p:cNvSpPr>
          <p:nvPr>
            <p:ph type="sldNum" sz="quarter" idx="12"/>
          </p:nvPr>
        </p:nvSpPr>
        <p:spPr/>
        <p:txBody>
          <a:bodyPr/>
          <a:lstStyle>
            <a:lvl1pPr>
              <a:defRPr>
                <a:latin typeface="Times New Roman" pitchFamily="18" charset="0"/>
                <a:cs typeface="Times New Roman" pitchFamily="18" charset="0"/>
              </a:defRPr>
            </a:lvl1pPr>
          </a:lstStyle>
          <a:p>
            <a:pPr>
              <a:defRPr/>
            </a:pPr>
            <a:fld id="{D646ECB0-1EE9-4230-AD33-CEA7C5BCB3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C5505E-9668-48C6-B0C7-1F0DBFDA316F}"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orange bar"/>
          <p:cNvPicPr>
            <a:picLocks noChangeAspect="1" noChangeArrowheads="1"/>
          </p:cNvPicPr>
          <p:nvPr userDrawn="1"/>
        </p:nvPicPr>
        <p:blipFill>
          <a:blip r:embed="rId2" cstate="print"/>
          <a:srcRect/>
          <a:stretch>
            <a:fillRect/>
          </a:stretch>
        </p:blipFill>
        <p:spPr bwMode="auto">
          <a:xfrm>
            <a:off x="0" y="2362200"/>
            <a:ext cx="9145588" cy="4191000"/>
          </a:xfrm>
          <a:prstGeom prst="rect">
            <a:avLst/>
          </a:prstGeom>
          <a:noFill/>
          <a:ln w="9525">
            <a:noFill/>
            <a:miter lim="800000"/>
            <a:headEnd/>
            <a:tailEnd/>
          </a:ln>
        </p:spPr>
      </p:pic>
      <p:sp>
        <p:nvSpPr>
          <p:cNvPr id="5" name="Rectangle 20"/>
          <p:cNvSpPr>
            <a:spLocks noChangeArrowheads="1"/>
          </p:cNvSpPr>
          <p:nvPr userDrawn="1"/>
        </p:nvSpPr>
        <p:spPr bwMode="auto">
          <a:xfrm>
            <a:off x="0" y="0"/>
            <a:ext cx="9144000" cy="990600"/>
          </a:xfrm>
          <a:prstGeom prst="rect">
            <a:avLst/>
          </a:prstGeom>
          <a:solidFill>
            <a:schemeClr val="bg2"/>
          </a:solidFill>
          <a:ln w="9525">
            <a:noFill/>
            <a:miter lim="800000"/>
            <a:headEnd/>
            <a:tailEnd/>
          </a:ln>
        </p:spPr>
        <p:txBody>
          <a:bodyPr wrap="none" anchor="ctr"/>
          <a:lstStyle/>
          <a:p>
            <a:pPr algn="ctr" eaLnBrk="0" hangingPunct="0">
              <a:defRPr/>
            </a:pPr>
            <a:endParaRPr lang="en-US" sz="2400">
              <a:solidFill>
                <a:srgbClr val="474337"/>
              </a:solidFill>
              <a:latin typeface="Arial" charset="0"/>
              <a:cs typeface="+mn-cs"/>
            </a:endParaRPr>
          </a:p>
        </p:txBody>
      </p:sp>
      <p:pic>
        <p:nvPicPr>
          <p:cNvPr id="6" name="Picture 21" descr="HALogo_sm_2line_3c_pms_1665u_116u_pos"/>
          <p:cNvPicPr>
            <a:picLocks noChangeAspect="1" noChangeArrowheads="1"/>
          </p:cNvPicPr>
          <p:nvPr userDrawn="1"/>
        </p:nvPicPr>
        <p:blipFill>
          <a:blip r:embed="rId3" cstate="print"/>
          <a:srcRect/>
          <a:stretch>
            <a:fillRect/>
          </a:stretch>
        </p:blipFill>
        <p:spPr bwMode="auto">
          <a:xfrm>
            <a:off x="381000" y="1447800"/>
            <a:ext cx="4648200" cy="492125"/>
          </a:xfrm>
          <a:prstGeom prst="rect">
            <a:avLst/>
          </a:prstGeom>
          <a:noFill/>
          <a:ln w="9525">
            <a:noFill/>
            <a:miter lim="800000"/>
            <a:headEnd/>
            <a:tailEnd/>
          </a:ln>
        </p:spPr>
      </p:pic>
      <p:sp>
        <p:nvSpPr>
          <p:cNvPr id="7" name="Rectangle 22"/>
          <p:cNvSpPr>
            <a:spLocks noChangeArrowheads="1"/>
          </p:cNvSpPr>
          <p:nvPr userDrawn="1"/>
        </p:nvSpPr>
        <p:spPr bwMode="auto">
          <a:xfrm>
            <a:off x="0" y="6477000"/>
            <a:ext cx="9144000" cy="381000"/>
          </a:xfrm>
          <a:prstGeom prst="rect">
            <a:avLst/>
          </a:prstGeom>
          <a:solidFill>
            <a:srgbClr val="746753"/>
          </a:solidFill>
          <a:ln w="28575">
            <a:noFill/>
            <a:miter lim="800000"/>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8" name="Line 23"/>
          <p:cNvSpPr>
            <a:spLocks noChangeShapeType="1"/>
          </p:cNvSpPr>
          <p:nvPr userDrawn="1"/>
        </p:nvSpPr>
        <p:spPr bwMode="auto">
          <a:xfrm>
            <a:off x="0" y="6477000"/>
            <a:ext cx="9144000" cy="0"/>
          </a:xfrm>
          <a:prstGeom prst="line">
            <a:avLst/>
          </a:prstGeom>
          <a:noFill/>
          <a:ln w="15875">
            <a:solidFill>
              <a:schemeClr val="bg1"/>
            </a:solidFill>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243" name="Rectangle 3"/>
          <p:cNvSpPr>
            <a:spLocks noGrp="1" noChangeArrowheads="1"/>
          </p:cNvSpPr>
          <p:nvPr>
            <p:ph type="ctrTitle"/>
          </p:nvPr>
        </p:nvSpPr>
        <p:spPr>
          <a:xfrm>
            <a:off x="914400" y="3427413"/>
            <a:ext cx="7772400" cy="1143000"/>
          </a:xfrm>
        </p:spPr>
        <p:txBody>
          <a:bodyPr/>
          <a:lstStyle>
            <a:lvl1pPr>
              <a:defRPr sz="2800">
                <a:solidFill>
                  <a:schemeClr val="bg1"/>
                </a:solidFill>
              </a:defRPr>
            </a:lvl1pPr>
          </a:lstStyle>
          <a:p>
            <a:r>
              <a:rPr lang="en-US"/>
              <a:t>Click to edit Master title style</a:t>
            </a:r>
          </a:p>
        </p:txBody>
      </p:sp>
      <p:sp>
        <p:nvSpPr>
          <p:cNvPr id="10244" name="Rectangle 4"/>
          <p:cNvSpPr>
            <a:spLocks noGrp="1" noChangeArrowheads="1"/>
          </p:cNvSpPr>
          <p:nvPr>
            <p:ph type="subTitle" idx="1"/>
          </p:nvPr>
        </p:nvSpPr>
        <p:spPr>
          <a:xfrm>
            <a:off x="914400" y="4570413"/>
            <a:ext cx="6858000" cy="685800"/>
          </a:xfrm>
        </p:spPr>
        <p:txBody>
          <a:bodyPr/>
          <a:lstStyle>
            <a:lvl1pPr marL="0" indent="0">
              <a:buFontTx/>
              <a:buNone/>
              <a:defRPr sz="2000">
                <a:solidFill>
                  <a:schemeClr val="bg1"/>
                </a:solidFill>
              </a:defRPr>
            </a:lvl1pPr>
          </a:lstStyle>
          <a:p>
            <a:r>
              <a:rPr lang="en-US"/>
              <a:t>Click to edit Master subtitle style</a:t>
            </a:r>
          </a:p>
        </p:txBody>
      </p:sp>
      <p:sp>
        <p:nvSpPr>
          <p:cNvPr id="9" name="Rectangle 5"/>
          <p:cNvSpPr>
            <a:spLocks noGrp="1" noChangeArrowheads="1"/>
          </p:cNvSpPr>
          <p:nvPr>
            <p:ph type="dt" sz="half" idx="10"/>
          </p:nvPr>
        </p:nvSpPr>
        <p:spPr>
          <a:xfrm>
            <a:off x="914400" y="5638800"/>
            <a:ext cx="2743200" cy="304800"/>
          </a:xfrm>
        </p:spPr>
        <p:txBody>
          <a:bodyPr/>
          <a:lstStyle>
            <a:lvl1pPr>
              <a:defRPr sz="1200">
                <a:solidFill>
                  <a:schemeClr val="bg1"/>
                </a:solidFill>
              </a:defRPr>
            </a:lvl1pPr>
          </a:lstStyle>
          <a:p>
            <a:pPr>
              <a:defRPr/>
            </a:pPr>
            <a:fld id="{D30CC332-3BDA-40CA-9C06-3905B03E6AC7}" type="datetime7">
              <a:rPr lang="en-US">
                <a:solidFill>
                  <a:srgbClr val="FFFFFF"/>
                </a:solidFill>
              </a:rPr>
              <a:pPr>
                <a:defRPr/>
              </a:pPr>
              <a:t>Sep-11</a:t>
            </a:fld>
            <a:endParaRPr lang="en-US">
              <a:solidFill>
                <a:srgbClr val="FFFFFF"/>
              </a:solidFill>
            </a:endParaRPr>
          </a:p>
        </p:txBody>
      </p:sp>
      <p:sp>
        <p:nvSpPr>
          <p:cNvPr id="10" name="Rectangle 6"/>
          <p:cNvSpPr>
            <a:spLocks noGrp="1" noChangeArrowheads="1"/>
          </p:cNvSpPr>
          <p:nvPr>
            <p:ph type="ftr" sz="quarter" idx="11"/>
          </p:nvPr>
        </p:nvSpPr>
        <p:spPr>
          <a:xfrm>
            <a:off x="914400" y="6553200"/>
            <a:ext cx="3962400" cy="304800"/>
          </a:xfrm>
        </p:spPr>
        <p:txBody>
          <a:bodyPr/>
          <a:lstStyle>
            <a:lvl1pPr>
              <a:defRPr>
                <a:solidFill>
                  <a:srgbClr val="746753"/>
                </a:solidFill>
              </a:defRPr>
            </a:lvl1pPr>
          </a:lstStyle>
          <a:p>
            <a:pPr>
              <a:defRPr/>
            </a:pPr>
            <a:r>
              <a:rPr lang="en-US"/>
              <a:t>© 2008 Robert Wood Johnson Foundation. All rights reserved.  </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CE6174-0291-464D-9EEB-09E5252A8F39}"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A38660A7-FCE3-40EC-9DF8-F574DEFD1B4D}"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2EE05A5-2B89-4822-B648-D381C5B3A209}"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EFE4FF21-4A0E-4A29-9E01-04187437F42F}"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BDA3C7E-278C-472D-86D2-A61F055CBC80}"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25B122D0-0CA8-4872-8700-B9CE926CFF51}"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A9EE9D6-0686-45B6-99E4-81D669C90DD6}" type="datetime7">
              <a:rPr lang="en-US">
                <a:solidFill>
                  <a:srgbClr val="474337"/>
                </a:solidFill>
              </a:rPr>
              <a:pPr>
                <a:defRPr/>
              </a:pPr>
              <a:t>Sep-11</a:t>
            </a:fld>
            <a:endParaRPr lang="en-US">
              <a:solidFill>
                <a:srgbClr val="474337"/>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9" name="Rectangle 6"/>
          <p:cNvSpPr>
            <a:spLocks noGrp="1" noChangeArrowheads="1"/>
          </p:cNvSpPr>
          <p:nvPr>
            <p:ph type="sldNum" sz="quarter" idx="12"/>
          </p:nvPr>
        </p:nvSpPr>
        <p:spPr>
          <a:ln/>
        </p:spPr>
        <p:txBody>
          <a:bodyPr/>
          <a:lstStyle>
            <a:lvl1pPr>
              <a:defRPr/>
            </a:lvl1pPr>
          </a:lstStyle>
          <a:p>
            <a:pPr>
              <a:defRPr/>
            </a:pPr>
            <a:fld id="{AA2A2701-3A2D-45E0-8B0D-0D68D5691CAC}"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411781A-4948-4E68-A61E-8CF6B7EB5792}" type="datetime7">
              <a:rPr lang="en-US">
                <a:solidFill>
                  <a:srgbClr val="474337"/>
                </a:solidFill>
              </a:rPr>
              <a:pPr>
                <a:defRPr/>
              </a:pPr>
              <a:t>Sep-11</a:t>
            </a:fld>
            <a:endParaRPr lang="en-US">
              <a:solidFill>
                <a:srgbClr val="474337"/>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5" name="Rectangle 6"/>
          <p:cNvSpPr>
            <a:spLocks noGrp="1" noChangeArrowheads="1"/>
          </p:cNvSpPr>
          <p:nvPr>
            <p:ph type="sldNum" sz="quarter" idx="12"/>
          </p:nvPr>
        </p:nvSpPr>
        <p:spPr>
          <a:ln/>
        </p:spPr>
        <p:txBody>
          <a:bodyPr/>
          <a:lstStyle>
            <a:lvl1pPr>
              <a:defRPr/>
            </a:lvl1pPr>
          </a:lstStyle>
          <a:p>
            <a:pPr>
              <a:defRPr/>
            </a:pPr>
            <a:fld id="{C6CE5BA5-6756-4D0B-A356-DE59F7A18AFF}"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3FDB55C-CB3A-4DBC-B405-219DA749CE42}" type="datetime7">
              <a:rPr lang="en-US">
                <a:solidFill>
                  <a:srgbClr val="474337"/>
                </a:solidFill>
              </a:rPr>
              <a:pPr>
                <a:defRPr/>
              </a:pPr>
              <a:t>Sep-11</a:t>
            </a:fld>
            <a:endParaRPr lang="en-US">
              <a:solidFill>
                <a:srgbClr val="474337"/>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4" name="Rectangle 6"/>
          <p:cNvSpPr>
            <a:spLocks noGrp="1" noChangeArrowheads="1"/>
          </p:cNvSpPr>
          <p:nvPr>
            <p:ph type="sldNum" sz="quarter" idx="12"/>
          </p:nvPr>
        </p:nvSpPr>
        <p:spPr>
          <a:ln/>
        </p:spPr>
        <p:txBody>
          <a:bodyPr/>
          <a:lstStyle>
            <a:lvl1pPr>
              <a:defRPr/>
            </a:lvl1pPr>
          </a:lstStyle>
          <a:p>
            <a:pPr>
              <a:defRPr/>
            </a:pPr>
            <a:fld id="{A27A90D8-B204-46F9-A0E9-4B7B1FCCC4BA}"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DA9A736-779D-4FF1-A35D-2AA12FE22B7C}"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C9D6F842-12A8-410D-861A-9B29531FD46C}"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FE14B96-EEB5-428F-8921-E6874170BF54}" type="datetime7">
              <a:rPr lang="en-US">
                <a:solidFill>
                  <a:srgbClr val="474337"/>
                </a:solidFill>
              </a:rPr>
              <a:pPr>
                <a:defRPr/>
              </a:pPr>
              <a:t>Sep-11</a:t>
            </a:fld>
            <a:endParaRPr lang="en-US">
              <a:solidFill>
                <a:srgbClr val="474337"/>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7" name="Rectangle 6"/>
          <p:cNvSpPr>
            <a:spLocks noGrp="1" noChangeArrowheads="1"/>
          </p:cNvSpPr>
          <p:nvPr>
            <p:ph type="sldNum" sz="quarter" idx="12"/>
          </p:nvPr>
        </p:nvSpPr>
        <p:spPr>
          <a:ln/>
        </p:spPr>
        <p:txBody>
          <a:bodyPr/>
          <a:lstStyle>
            <a:lvl1pPr>
              <a:defRPr/>
            </a:lvl1pPr>
          </a:lstStyle>
          <a:p>
            <a:pPr>
              <a:defRPr/>
            </a:pPr>
            <a:fld id="{D86A0946-B4A4-4ABF-B6F8-9DCFDE15B9E5}" type="slidenum">
              <a:rPr lang="en-US">
                <a:solidFill>
                  <a:srgbClr val="474337"/>
                </a:solidFill>
              </a:rPr>
              <a:pPr>
                <a:defRPr/>
              </a:pPr>
              <a:t>‹#›</a:t>
            </a:fld>
            <a:endParaRPr lang="en-US">
              <a:solidFill>
                <a:srgbClr val="474337"/>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C2DAA2-563B-45A6-BFD2-AB17BB55AB52}" type="datetime7">
              <a:rPr lang="en-US">
                <a:solidFill>
                  <a:srgbClr val="474337"/>
                </a:solidFill>
              </a:rPr>
              <a:pPr>
                <a:defRPr/>
              </a:pPr>
              <a:t>Sep-11</a:t>
            </a:fld>
            <a:endParaRPr lang="en-US">
              <a:solidFill>
                <a:srgbClr val="47433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474337"/>
                </a:solidFill>
              </a:rPr>
              <a:t>© 2008 Robert Wood Johnson Foundation. All rights reserved.  </a:t>
            </a:r>
          </a:p>
        </p:txBody>
      </p:sp>
      <p:sp>
        <p:nvSpPr>
          <p:cNvPr id="6" name="Rectangle 6"/>
          <p:cNvSpPr>
            <a:spLocks noGrp="1" noChangeArrowheads="1"/>
          </p:cNvSpPr>
          <p:nvPr>
            <p:ph type="sldNum" sz="quarter" idx="12"/>
          </p:nvPr>
        </p:nvSpPr>
        <p:spPr>
          <a:ln/>
        </p:spPr>
        <p:txBody>
          <a:bodyPr/>
          <a:lstStyle>
            <a:lvl1pPr>
              <a:defRPr/>
            </a:lvl1pPr>
          </a:lstStyle>
          <a:p>
            <a:pPr>
              <a:defRPr/>
            </a:pPr>
            <a:fld id="{235BF4C3-C33B-45F4-816A-EF174267B9E7}" type="slidenum">
              <a:rPr lang="en-US">
                <a:solidFill>
                  <a:srgbClr val="474337"/>
                </a:solidFill>
              </a:rPr>
              <a:pPr>
                <a:defRPr/>
              </a:pPr>
              <a:t>‹#›</a:t>
            </a:fld>
            <a:endParaRPr lang="en-US">
              <a:solidFill>
                <a:srgbClr val="47433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2.jpeg"/><Relationship Id="rId2" Type="http://schemas.openxmlformats.org/officeDocument/2006/relationships/slideLayout" Target="../slideLayouts/slideLayout120.xml"/><Relationship Id="rId16" Type="http://schemas.openxmlformats.org/officeDocument/2006/relationships/image" Target="../media/image1.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0.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image" Target="../media/image2.jpeg"/><Relationship Id="rId2" Type="http://schemas.openxmlformats.org/officeDocument/2006/relationships/slideLayout" Target="../slideLayouts/slideLayout134.xml"/><Relationship Id="rId16" Type="http://schemas.openxmlformats.org/officeDocument/2006/relationships/image" Target="../media/image1.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theme" Target="../theme/theme11.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image" Target="../media/image2.jpeg"/><Relationship Id="rId2" Type="http://schemas.openxmlformats.org/officeDocument/2006/relationships/slideLayout" Target="../slideLayouts/slideLayout148.xml"/><Relationship Id="rId16" Type="http://schemas.openxmlformats.org/officeDocument/2006/relationships/image" Target="../media/image1.jpe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theme" Target="../theme/theme12.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image" Target="../media/image2.jpeg"/><Relationship Id="rId2" Type="http://schemas.openxmlformats.org/officeDocument/2006/relationships/slideLayout" Target="../slideLayouts/slideLayout162.xml"/><Relationship Id="rId16" Type="http://schemas.openxmlformats.org/officeDocument/2006/relationships/image" Target="../media/image1.jpeg"/><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theme" Target="../theme/theme13.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6" Type="http://schemas.openxmlformats.org/officeDocument/2006/relationships/theme" Target="../theme/theme14.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jpeg"/><Relationship Id="rId2" Type="http://schemas.openxmlformats.org/officeDocument/2006/relationships/slideLayout" Target="../slideLayouts/slideLayout17.xml"/><Relationship Id="rId16" Type="http://schemas.openxmlformats.org/officeDocument/2006/relationships/image" Target="../media/image1.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2.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2.jpe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image" Target="../media/image2.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jpeg"/><Relationship Id="rId2" Type="http://schemas.openxmlformats.org/officeDocument/2006/relationships/slideLayout" Target="../slideLayouts/slideLayout91.xml"/><Relationship Id="rId16" Type="http://schemas.openxmlformats.org/officeDocument/2006/relationships/theme" Target="../theme/theme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image" Target="../media/image2.jpeg"/><Relationship Id="rId2" Type="http://schemas.openxmlformats.org/officeDocument/2006/relationships/slideLayout" Target="../slideLayouts/slideLayout106.xml"/><Relationship Id="rId16" Type="http://schemas.openxmlformats.org/officeDocument/2006/relationships/image" Target="../media/image1.jpe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F9EA7-8C11-47A3-8E0D-EB42F9B25A1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4" r:id="rId1"/>
    <p:sldLayoutId id="2147486775" r:id="rId2"/>
    <p:sldLayoutId id="2147486776" r:id="rId3"/>
    <p:sldLayoutId id="2147486777" r:id="rId4"/>
    <p:sldLayoutId id="2147486778" r:id="rId5"/>
    <p:sldLayoutId id="2147486779" r:id="rId6"/>
    <p:sldLayoutId id="2147486780" r:id="rId7"/>
    <p:sldLayoutId id="2147486781" r:id="rId8"/>
    <p:sldLayoutId id="2147486782" r:id="rId9"/>
    <p:sldLayoutId id="2147486783" r:id="rId10"/>
    <p:sldLayoutId id="2147486784" r:id="rId11"/>
    <p:sldLayoutId id="2147486785" r:id="rId12"/>
    <p:sldLayoutId id="2147486786" r:id="rId13"/>
    <p:sldLayoutId id="2147486787" r:id="rId14"/>
    <p:sldLayoutId id="214748678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RWJ_top_2"/>
          <p:cNvPicPr>
            <a:picLocks noChangeAspect="1" noChangeArrowheads="1"/>
          </p:cNvPicPr>
          <p:nvPr userDrawn="1"/>
        </p:nvPicPr>
        <p:blipFill>
          <a:blip r:embed="rId16"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fld id="{43EE3C6F-3921-42F3-BA81-D55149AB08CC}" type="datetime7">
              <a:rPr lang="en-US">
                <a:solidFill>
                  <a:srgbClr val="474337"/>
                </a:solidFill>
              </a:rPr>
              <a:pPr eaLnBrk="0" hangingPunct="0">
                <a:defRPr/>
              </a:pPr>
              <a:t>Sep-11</a:t>
            </a:fld>
            <a:endParaRPr lang="en-US">
              <a:solidFill>
                <a:srgbClr val="474337"/>
              </a:solidFill>
            </a:endParaRPr>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r>
              <a:rPr lang="en-US">
                <a:solidFill>
                  <a:srgbClr val="474337"/>
                </a:solidFill>
              </a:rPr>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Arial" charset="0"/>
                <a:ea typeface="ＭＳ Ｐゴシック" pitchFamily="34" charset="-128"/>
              </a:defRPr>
            </a:lvl1pPr>
          </a:lstStyle>
          <a:p>
            <a:pPr eaLnBrk="0" hangingPunct="0">
              <a:defRPr/>
            </a:pPr>
            <a:fld id="{1085A551-E134-4985-AA0F-F5FFB5500A8D}" type="slidenum">
              <a:rPr lang="en-US">
                <a:solidFill>
                  <a:srgbClr val="474337"/>
                </a:solidFill>
              </a:rPr>
              <a:pPr eaLnBrk="0" hangingPunct="0">
                <a:defRPr/>
              </a:pPr>
              <a:t>‹#›</a:t>
            </a:fld>
            <a:endParaRPr lang="en-US">
              <a:solidFill>
                <a:srgbClr val="474337"/>
              </a:solidFill>
            </a:endParaRPr>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pic>
        <p:nvPicPr>
          <p:cNvPr id="1035" name="Picture 17" descr="revised logo_commission"/>
          <p:cNvPicPr>
            <a:picLocks noChangeAspect="1" noChangeArrowheads="1"/>
          </p:cNvPicPr>
          <p:nvPr userDrawn="1"/>
        </p:nvPicPr>
        <p:blipFill>
          <a:blip r:embed="rId17"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52" r:id="rId1"/>
    <p:sldLayoutId id="2147487053" r:id="rId2"/>
    <p:sldLayoutId id="2147487054" r:id="rId3"/>
    <p:sldLayoutId id="2147487055" r:id="rId4"/>
    <p:sldLayoutId id="2147487056" r:id="rId5"/>
    <p:sldLayoutId id="2147487057" r:id="rId6"/>
    <p:sldLayoutId id="2147487058" r:id="rId7"/>
    <p:sldLayoutId id="2147487059" r:id="rId8"/>
    <p:sldLayoutId id="2147487060" r:id="rId9"/>
    <p:sldLayoutId id="2147487061" r:id="rId10"/>
    <p:sldLayoutId id="2147487062" r:id="rId11"/>
    <p:sldLayoutId id="2147487063" r:id="rId12"/>
    <p:sldLayoutId id="2147487064" r:id="rId13"/>
    <p:sldLayoutId id="2147487065" r:id="rId14"/>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ＭＳ Ｐゴシック" pitchFamily="34" charset="-128"/>
        </a:defRPr>
      </a:lvl6pPr>
      <a:lvl7pPr marL="914400" algn="l" rtl="0" fontAlgn="base">
        <a:spcBef>
          <a:spcPct val="0"/>
        </a:spcBef>
        <a:spcAft>
          <a:spcPct val="0"/>
        </a:spcAft>
        <a:defRPr sz="2400">
          <a:solidFill>
            <a:schemeClr val="tx2"/>
          </a:solidFill>
          <a:latin typeface="Arial" charset="0"/>
          <a:ea typeface="ＭＳ Ｐゴシック" pitchFamily="34" charset="-128"/>
        </a:defRPr>
      </a:lvl7pPr>
      <a:lvl8pPr marL="1371600" algn="l" rtl="0" fontAlgn="base">
        <a:spcBef>
          <a:spcPct val="0"/>
        </a:spcBef>
        <a:spcAft>
          <a:spcPct val="0"/>
        </a:spcAft>
        <a:defRPr sz="2400">
          <a:solidFill>
            <a:schemeClr val="tx2"/>
          </a:solidFill>
          <a:latin typeface="Arial" charset="0"/>
          <a:ea typeface="ＭＳ Ｐゴシック" pitchFamily="34" charset="-128"/>
        </a:defRPr>
      </a:lvl8pPr>
      <a:lvl9pPr marL="1828800" algn="l" rtl="0" fontAlgn="base">
        <a:spcBef>
          <a:spcPct val="0"/>
        </a:spcBef>
        <a:spcAft>
          <a:spcPct val="0"/>
        </a:spcAft>
        <a:defRPr sz="2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RWJ_top_2"/>
          <p:cNvPicPr>
            <a:picLocks noChangeAspect="1" noChangeArrowheads="1"/>
          </p:cNvPicPr>
          <p:nvPr userDrawn="1"/>
        </p:nvPicPr>
        <p:blipFill>
          <a:blip r:embed="rId16"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fld id="{43EE3C6F-3921-42F3-BA81-D55149AB08CC}" type="datetime7">
              <a:rPr lang="en-US">
                <a:solidFill>
                  <a:srgbClr val="474337"/>
                </a:solidFill>
              </a:rPr>
              <a:pPr eaLnBrk="0" hangingPunct="0">
                <a:defRPr/>
              </a:pPr>
              <a:t>Sep-11</a:t>
            </a:fld>
            <a:endParaRPr lang="en-US">
              <a:solidFill>
                <a:srgbClr val="474337"/>
              </a:solidFill>
            </a:endParaRPr>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r>
              <a:rPr lang="en-US">
                <a:solidFill>
                  <a:srgbClr val="474337"/>
                </a:solidFill>
              </a:rPr>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Arial" charset="0"/>
                <a:ea typeface="ＭＳ Ｐゴシック" pitchFamily="34" charset="-128"/>
              </a:defRPr>
            </a:lvl1pPr>
          </a:lstStyle>
          <a:p>
            <a:pPr eaLnBrk="0" hangingPunct="0">
              <a:defRPr/>
            </a:pPr>
            <a:fld id="{1085A551-E134-4985-AA0F-F5FFB5500A8D}" type="slidenum">
              <a:rPr lang="en-US">
                <a:solidFill>
                  <a:srgbClr val="474337"/>
                </a:solidFill>
              </a:rPr>
              <a:pPr eaLnBrk="0" hangingPunct="0">
                <a:defRPr/>
              </a:pPr>
              <a:t>‹#›</a:t>
            </a:fld>
            <a:endParaRPr lang="en-US">
              <a:solidFill>
                <a:srgbClr val="474337"/>
              </a:solidFill>
            </a:endParaRPr>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pic>
        <p:nvPicPr>
          <p:cNvPr id="1035" name="Picture 17" descr="revised logo_commission"/>
          <p:cNvPicPr>
            <a:picLocks noChangeAspect="1" noChangeArrowheads="1"/>
          </p:cNvPicPr>
          <p:nvPr userDrawn="1"/>
        </p:nvPicPr>
        <p:blipFill>
          <a:blip r:embed="rId17"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67" r:id="rId1"/>
    <p:sldLayoutId id="2147487068" r:id="rId2"/>
    <p:sldLayoutId id="2147487069" r:id="rId3"/>
    <p:sldLayoutId id="2147487070" r:id="rId4"/>
    <p:sldLayoutId id="2147487071" r:id="rId5"/>
    <p:sldLayoutId id="2147487072" r:id="rId6"/>
    <p:sldLayoutId id="2147487073" r:id="rId7"/>
    <p:sldLayoutId id="2147487074" r:id="rId8"/>
    <p:sldLayoutId id="2147487075" r:id="rId9"/>
    <p:sldLayoutId id="2147487076" r:id="rId10"/>
    <p:sldLayoutId id="2147487077" r:id="rId11"/>
    <p:sldLayoutId id="2147487078" r:id="rId12"/>
    <p:sldLayoutId id="2147487079" r:id="rId13"/>
    <p:sldLayoutId id="2147487080" r:id="rId14"/>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ＭＳ Ｐゴシック" pitchFamily="34" charset="-128"/>
        </a:defRPr>
      </a:lvl6pPr>
      <a:lvl7pPr marL="914400" algn="l" rtl="0" fontAlgn="base">
        <a:spcBef>
          <a:spcPct val="0"/>
        </a:spcBef>
        <a:spcAft>
          <a:spcPct val="0"/>
        </a:spcAft>
        <a:defRPr sz="2400">
          <a:solidFill>
            <a:schemeClr val="tx2"/>
          </a:solidFill>
          <a:latin typeface="Arial" charset="0"/>
          <a:ea typeface="ＭＳ Ｐゴシック" pitchFamily="34" charset="-128"/>
        </a:defRPr>
      </a:lvl7pPr>
      <a:lvl8pPr marL="1371600" algn="l" rtl="0" fontAlgn="base">
        <a:spcBef>
          <a:spcPct val="0"/>
        </a:spcBef>
        <a:spcAft>
          <a:spcPct val="0"/>
        </a:spcAft>
        <a:defRPr sz="2400">
          <a:solidFill>
            <a:schemeClr val="tx2"/>
          </a:solidFill>
          <a:latin typeface="Arial" charset="0"/>
          <a:ea typeface="ＭＳ Ｐゴシック" pitchFamily="34" charset="-128"/>
        </a:defRPr>
      </a:lvl8pPr>
      <a:lvl9pPr marL="1828800" algn="l" rtl="0" fontAlgn="base">
        <a:spcBef>
          <a:spcPct val="0"/>
        </a:spcBef>
        <a:spcAft>
          <a:spcPct val="0"/>
        </a:spcAft>
        <a:defRPr sz="2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RWJ_top_2"/>
          <p:cNvPicPr>
            <a:picLocks noChangeAspect="1" noChangeArrowheads="1"/>
          </p:cNvPicPr>
          <p:nvPr userDrawn="1"/>
        </p:nvPicPr>
        <p:blipFill>
          <a:blip r:embed="rId16"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fld id="{43EE3C6F-3921-42F3-BA81-D55149AB08CC}" type="datetime7">
              <a:rPr lang="en-US">
                <a:solidFill>
                  <a:srgbClr val="474337"/>
                </a:solidFill>
                <a:cs typeface="+mn-cs"/>
              </a:rPr>
              <a:pPr eaLnBrk="0" hangingPunct="0">
                <a:defRPr/>
              </a:pPr>
              <a:t>Sep-11</a:t>
            </a:fld>
            <a:endParaRPr lang="en-US">
              <a:solidFill>
                <a:srgbClr val="474337"/>
              </a:solidFill>
              <a:cs typeface="+mn-cs"/>
            </a:endParaRPr>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r>
              <a:rPr lang="en-US">
                <a:solidFill>
                  <a:srgbClr val="474337"/>
                </a:solidFill>
                <a:cs typeface="+mn-cs"/>
              </a:rPr>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Arial" charset="0"/>
                <a:ea typeface="ＭＳ Ｐゴシック" pitchFamily="34" charset="-128"/>
              </a:defRPr>
            </a:lvl1pPr>
          </a:lstStyle>
          <a:p>
            <a:pPr eaLnBrk="0" hangingPunct="0">
              <a:defRPr/>
            </a:pPr>
            <a:fld id="{1085A551-E134-4985-AA0F-F5FFB5500A8D}" type="slidenum">
              <a:rPr lang="en-US">
                <a:solidFill>
                  <a:srgbClr val="474337"/>
                </a:solidFill>
                <a:cs typeface="+mn-cs"/>
              </a:rPr>
              <a:pPr eaLnBrk="0" hangingPunct="0">
                <a:defRPr/>
              </a:pPr>
              <a:t>‹#›</a:t>
            </a:fld>
            <a:endParaRPr lang="en-US">
              <a:solidFill>
                <a:srgbClr val="474337"/>
              </a:solidFill>
              <a:cs typeface="+mn-cs"/>
            </a:endParaRPr>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pic>
        <p:nvPicPr>
          <p:cNvPr id="1035" name="Picture 17" descr="revised logo_commission"/>
          <p:cNvPicPr>
            <a:picLocks noChangeAspect="1" noChangeArrowheads="1"/>
          </p:cNvPicPr>
          <p:nvPr userDrawn="1"/>
        </p:nvPicPr>
        <p:blipFill>
          <a:blip r:embed="rId17"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82" r:id="rId1"/>
    <p:sldLayoutId id="2147487083" r:id="rId2"/>
    <p:sldLayoutId id="2147487084" r:id="rId3"/>
    <p:sldLayoutId id="2147487085" r:id="rId4"/>
    <p:sldLayoutId id="2147487086" r:id="rId5"/>
    <p:sldLayoutId id="2147487087" r:id="rId6"/>
    <p:sldLayoutId id="2147487088" r:id="rId7"/>
    <p:sldLayoutId id="2147487089" r:id="rId8"/>
    <p:sldLayoutId id="2147487090" r:id="rId9"/>
    <p:sldLayoutId id="2147487091" r:id="rId10"/>
    <p:sldLayoutId id="2147487092" r:id="rId11"/>
    <p:sldLayoutId id="2147487093" r:id="rId12"/>
    <p:sldLayoutId id="2147487094" r:id="rId13"/>
    <p:sldLayoutId id="2147487095" r:id="rId14"/>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ＭＳ Ｐゴシック" pitchFamily="34" charset="-128"/>
        </a:defRPr>
      </a:lvl6pPr>
      <a:lvl7pPr marL="914400" algn="l" rtl="0" fontAlgn="base">
        <a:spcBef>
          <a:spcPct val="0"/>
        </a:spcBef>
        <a:spcAft>
          <a:spcPct val="0"/>
        </a:spcAft>
        <a:defRPr sz="2400">
          <a:solidFill>
            <a:schemeClr val="tx2"/>
          </a:solidFill>
          <a:latin typeface="Arial" charset="0"/>
          <a:ea typeface="ＭＳ Ｐゴシック" pitchFamily="34" charset="-128"/>
        </a:defRPr>
      </a:lvl7pPr>
      <a:lvl8pPr marL="1371600" algn="l" rtl="0" fontAlgn="base">
        <a:spcBef>
          <a:spcPct val="0"/>
        </a:spcBef>
        <a:spcAft>
          <a:spcPct val="0"/>
        </a:spcAft>
        <a:defRPr sz="2400">
          <a:solidFill>
            <a:schemeClr val="tx2"/>
          </a:solidFill>
          <a:latin typeface="Arial" charset="0"/>
          <a:ea typeface="ＭＳ Ｐゴシック" pitchFamily="34" charset="-128"/>
        </a:defRPr>
      </a:lvl8pPr>
      <a:lvl9pPr marL="1828800" algn="l" rtl="0" fontAlgn="base">
        <a:spcBef>
          <a:spcPct val="0"/>
        </a:spcBef>
        <a:spcAft>
          <a:spcPct val="0"/>
        </a:spcAft>
        <a:defRPr sz="2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RWJ_top_2"/>
          <p:cNvPicPr>
            <a:picLocks noChangeAspect="1" noChangeArrowheads="1"/>
          </p:cNvPicPr>
          <p:nvPr userDrawn="1"/>
        </p:nvPicPr>
        <p:blipFill>
          <a:blip r:embed="rId16"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fld id="{43EE3C6F-3921-42F3-BA81-D55149AB08CC}" type="datetime7">
              <a:rPr lang="en-US">
                <a:solidFill>
                  <a:srgbClr val="474337"/>
                </a:solidFill>
                <a:cs typeface="+mn-cs"/>
              </a:rPr>
              <a:pPr eaLnBrk="0" hangingPunct="0">
                <a:defRPr/>
              </a:pPr>
              <a:t>Sep-11</a:t>
            </a:fld>
            <a:endParaRPr lang="en-US">
              <a:solidFill>
                <a:srgbClr val="474337"/>
              </a:solidFill>
              <a:cs typeface="+mn-cs"/>
            </a:endParaRPr>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r>
              <a:rPr lang="en-US">
                <a:solidFill>
                  <a:srgbClr val="474337"/>
                </a:solidFill>
                <a:cs typeface="+mn-cs"/>
              </a:rPr>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Arial" charset="0"/>
                <a:ea typeface="ＭＳ Ｐゴシック" pitchFamily="34" charset="-128"/>
              </a:defRPr>
            </a:lvl1pPr>
          </a:lstStyle>
          <a:p>
            <a:pPr eaLnBrk="0" hangingPunct="0">
              <a:defRPr/>
            </a:pPr>
            <a:fld id="{1085A551-E134-4985-AA0F-F5FFB5500A8D}" type="slidenum">
              <a:rPr lang="en-US">
                <a:solidFill>
                  <a:srgbClr val="474337"/>
                </a:solidFill>
                <a:cs typeface="+mn-cs"/>
              </a:rPr>
              <a:pPr eaLnBrk="0" hangingPunct="0">
                <a:defRPr/>
              </a:pPr>
              <a:t>‹#›</a:t>
            </a:fld>
            <a:endParaRPr lang="en-US">
              <a:solidFill>
                <a:srgbClr val="474337"/>
              </a:solidFill>
              <a:cs typeface="+mn-cs"/>
            </a:endParaRPr>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pic>
        <p:nvPicPr>
          <p:cNvPr id="1035" name="Picture 17" descr="revised logo_commission"/>
          <p:cNvPicPr>
            <a:picLocks noChangeAspect="1" noChangeArrowheads="1"/>
          </p:cNvPicPr>
          <p:nvPr userDrawn="1"/>
        </p:nvPicPr>
        <p:blipFill>
          <a:blip r:embed="rId17"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97" r:id="rId1"/>
    <p:sldLayoutId id="2147487098" r:id="rId2"/>
    <p:sldLayoutId id="2147487099" r:id="rId3"/>
    <p:sldLayoutId id="2147487100" r:id="rId4"/>
    <p:sldLayoutId id="2147487101" r:id="rId5"/>
    <p:sldLayoutId id="2147487102" r:id="rId6"/>
    <p:sldLayoutId id="2147487103" r:id="rId7"/>
    <p:sldLayoutId id="2147487104" r:id="rId8"/>
    <p:sldLayoutId id="2147487105" r:id="rId9"/>
    <p:sldLayoutId id="2147487106" r:id="rId10"/>
    <p:sldLayoutId id="2147487107" r:id="rId11"/>
    <p:sldLayoutId id="2147487108" r:id="rId12"/>
    <p:sldLayoutId id="2147487109" r:id="rId13"/>
    <p:sldLayoutId id="2147487110" r:id="rId14"/>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ＭＳ Ｐゴシック" pitchFamily="34" charset="-128"/>
        </a:defRPr>
      </a:lvl6pPr>
      <a:lvl7pPr marL="914400" algn="l" rtl="0" fontAlgn="base">
        <a:spcBef>
          <a:spcPct val="0"/>
        </a:spcBef>
        <a:spcAft>
          <a:spcPct val="0"/>
        </a:spcAft>
        <a:defRPr sz="2400">
          <a:solidFill>
            <a:schemeClr val="tx2"/>
          </a:solidFill>
          <a:latin typeface="Arial" charset="0"/>
          <a:ea typeface="ＭＳ Ｐゴシック" pitchFamily="34" charset="-128"/>
        </a:defRPr>
      </a:lvl7pPr>
      <a:lvl8pPr marL="1371600" algn="l" rtl="0" fontAlgn="base">
        <a:spcBef>
          <a:spcPct val="0"/>
        </a:spcBef>
        <a:spcAft>
          <a:spcPct val="0"/>
        </a:spcAft>
        <a:defRPr sz="2400">
          <a:solidFill>
            <a:schemeClr val="tx2"/>
          </a:solidFill>
          <a:latin typeface="Arial" charset="0"/>
          <a:ea typeface="ＭＳ Ｐゴシック" pitchFamily="34" charset="-128"/>
        </a:defRPr>
      </a:lvl8pPr>
      <a:lvl9pPr marL="1828800" algn="l" rtl="0" fontAlgn="base">
        <a:spcBef>
          <a:spcPct val="0"/>
        </a:spcBef>
        <a:spcAft>
          <a:spcPct val="0"/>
        </a:spcAft>
        <a:defRPr sz="2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solidFill>
                <a:srgbClr val="FFFF00"/>
              </a:solidFill>
            </a:endParaRPr>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FFFF00"/>
              </a:solidFill>
            </a:endParaRPr>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F9EA7-8C11-47A3-8E0D-EB42F9B25A1E}" type="slidenum">
              <a:rPr lang="en-US">
                <a:solidFill>
                  <a:srgbClr val="FFFF00"/>
                </a:solidFill>
              </a:rPr>
              <a:pPr>
                <a:defRPr/>
              </a:pPr>
              <a:t>‹#›</a:t>
            </a:fld>
            <a:endParaRPr lang="en-US">
              <a:solidFill>
                <a:srgbClr val="FFFF00"/>
              </a:solidFill>
            </a:endParaRPr>
          </a:p>
        </p:txBody>
      </p:sp>
    </p:spTree>
  </p:cSld>
  <p:clrMap bg1="dk2" tx1="lt1" bg2="dk1" tx2="lt2" accent1="accent1" accent2="accent2" accent3="accent3" accent4="accent4" accent5="accent5" accent6="accent6" hlink="hlink" folHlink="folHlink"/>
  <p:sldLayoutIdLst>
    <p:sldLayoutId id="2147487112" r:id="rId1"/>
    <p:sldLayoutId id="2147487113" r:id="rId2"/>
    <p:sldLayoutId id="2147487114" r:id="rId3"/>
    <p:sldLayoutId id="2147487115" r:id="rId4"/>
    <p:sldLayoutId id="2147487116" r:id="rId5"/>
    <p:sldLayoutId id="2147487117" r:id="rId6"/>
    <p:sldLayoutId id="2147487118" r:id="rId7"/>
    <p:sldLayoutId id="2147487119" r:id="rId8"/>
    <p:sldLayoutId id="2147487120" r:id="rId9"/>
    <p:sldLayoutId id="2147487121" r:id="rId10"/>
    <p:sldLayoutId id="2147487122" r:id="rId11"/>
    <p:sldLayoutId id="2147487123" r:id="rId12"/>
    <p:sldLayoutId id="2147487124" r:id="rId13"/>
    <p:sldLayoutId id="2147487125" r:id="rId14"/>
    <p:sldLayoutId id="214748712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RWJ_top_2"/>
          <p:cNvPicPr>
            <a:picLocks noChangeAspect="1" noChangeArrowheads="1"/>
          </p:cNvPicPr>
          <p:nvPr userDrawn="1"/>
        </p:nvPicPr>
        <p:blipFill>
          <a:blip r:embed="rId16"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533400" y="9144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b="0"/>
            </a:lvl1pPr>
          </a:lstStyle>
          <a:p>
            <a:pPr eaLnBrk="0" hangingPunct="0"/>
            <a:fld id="{FA573065-72A5-4A82-814E-A66F5F3B9788}" type="datetime7">
              <a:rPr lang="en-US">
                <a:solidFill>
                  <a:srgbClr val="474337"/>
                </a:solidFill>
                <a:latin typeface="Arial" pitchFamily="34" charset="0"/>
                <a:cs typeface="+mn-cs"/>
              </a:rPr>
              <a:pPr eaLnBrk="0" hangingPunct="0"/>
              <a:t>Sep-11</a:t>
            </a:fld>
            <a:endParaRPr lang="en-US">
              <a:solidFill>
                <a:srgbClr val="474337"/>
              </a:solidFill>
              <a:latin typeface="Arial" pitchFamily="34" charset="0"/>
              <a:cs typeface="+mn-cs"/>
            </a:endParaRPr>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b="0"/>
            </a:lvl1pPr>
          </a:lstStyle>
          <a:p>
            <a:pPr eaLnBrk="0" hangingPunct="0"/>
            <a:r>
              <a:rPr lang="en-US">
                <a:solidFill>
                  <a:srgbClr val="474337"/>
                </a:solidFill>
                <a:latin typeface="Arial" pitchFamily="34" charset="0"/>
                <a:cs typeface="+mn-cs"/>
              </a:rPr>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b="0"/>
            </a:lvl1pPr>
          </a:lstStyle>
          <a:p>
            <a:pPr eaLnBrk="0" hangingPunct="0"/>
            <a:fld id="{E5B8B767-A564-4540-8F00-BDB797FA23F4}" type="slidenum">
              <a:rPr lang="en-US">
                <a:solidFill>
                  <a:srgbClr val="474337"/>
                </a:solidFill>
                <a:latin typeface="Arial" pitchFamily="34" charset="0"/>
                <a:cs typeface="+mn-cs"/>
              </a:rPr>
              <a:pPr eaLnBrk="0" hangingPunct="0"/>
              <a:t>‹#›</a:t>
            </a:fld>
            <a:endParaRPr lang="en-US">
              <a:solidFill>
                <a:srgbClr val="474337"/>
              </a:solidFill>
              <a:latin typeface="Arial" pitchFamily="34" charset="0"/>
              <a:cs typeface="+mn-cs"/>
            </a:endParaRPr>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endParaRPr lang="en-US" sz="2400" b="1">
              <a:solidFill>
                <a:srgbClr val="474337"/>
              </a:solidFill>
              <a:latin typeface="Arial" pitchFamily="34" charset="0"/>
              <a:cs typeface="+mn-cs"/>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endParaRPr lang="en-US" sz="2400">
              <a:solidFill>
                <a:srgbClr val="474337"/>
              </a:solidFill>
              <a:latin typeface="Arial" pitchFamily="34" charset="0"/>
              <a:cs typeface="+mn-cs"/>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endParaRPr lang="en-US" sz="2400">
              <a:solidFill>
                <a:srgbClr val="474337"/>
              </a:solidFill>
              <a:latin typeface="Arial" pitchFamily="34" charset="0"/>
              <a:cs typeface="+mn-cs"/>
            </a:endParaRPr>
          </a:p>
        </p:txBody>
      </p:sp>
      <p:pic>
        <p:nvPicPr>
          <p:cNvPr id="1041" name="Picture 17" descr="revised logo_commission"/>
          <p:cNvPicPr>
            <a:picLocks noChangeAspect="1" noChangeArrowheads="1"/>
          </p:cNvPicPr>
          <p:nvPr userDrawn="1"/>
        </p:nvPicPr>
        <p:blipFill>
          <a:blip r:embed="rId17" cstate="print"/>
          <a:srcRect/>
          <a:stretch>
            <a:fillRect/>
          </a:stretch>
        </p:blipFill>
        <p:spPr bwMode="auto">
          <a:xfrm>
            <a:off x="228600" y="228600"/>
            <a:ext cx="3048000" cy="322263"/>
          </a:xfrm>
          <a:prstGeom prst="rect">
            <a:avLst/>
          </a:prstGeom>
          <a:noFill/>
        </p:spPr>
      </p:pic>
    </p:spTree>
  </p:cSld>
  <p:clrMap bg1="lt1" tx1="dk1" bg2="lt2" tx2="dk2" accent1="accent1" accent2="accent2" accent3="accent3" accent4="accent4" accent5="accent5" accent6="accent6" hlink="hlink" folHlink="folHlink"/>
  <p:sldLayoutIdLst>
    <p:sldLayoutId id="2147486941" r:id="rId1"/>
    <p:sldLayoutId id="2147486942" r:id="rId2"/>
    <p:sldLayoutId id="2147486943" r:id="rId3"/>
    <p:sldLayoutId id="2147486944" r:id="rId4"/>
    <p:sldLayoutId id="2147486945" r:id="rId5"/>
    <p:sldLayoutId id="2147486946" r:id="rId6"/>
    <p:sldLayoutId id="2147486947" r:id="rId7"/>
    <p:sldLayoutId id="2147486948" r:id="rId8"/>
    <p:sldLayoutId id="2147486949" r:id="rId9"/>
    <p:sldLayoutId id="2147486950" r:id="rId10"/>
    <p:sldLayoutId id="2147486951" r:id="rId11"/>
    <p:sldLayoutId id="2147486952" r:id="rId12"/>
    <p:sldLayoutId id="2147486953" r:id="rId13"/>
    <p:sldLayoutId id="2147486954" r:id="rId14"/>
  </p:sldLayoutIdLst>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MS PGothic" pitchFamily="34" charset="-128"/>
        </a:defRPr>
      </a:lvl2pPr>
      <a:lvl3pPr algn="l" rtl="0" fontAlgn="base">
        <a:spcBef>
          <a:spcPct val="0"/>
        </a:spcBef>
        <a:spcAft>
          <a:spcPct val="0"/>
        </a:spcAft>
        <a:defRPr sz="2400">
          <a:solidFill>
            <a:schemeClr val="tx2"/>
          </a:solidFill>
          <a:latin typeface="Arial" pitchFamily="34" charset="0"/>
          <a:ea typeface="MS PGothic" pitchFamily="34" charset="-128"/>
        </a:defRPr>
      </a:lvl3pPr>
      <a:lvl4pPr algn="l" rtl="0" fontAlgn="base">
        <a:spcBef>
          <a:spcPct val="0"/>
        </a:spcBef>
        <a:spcAft>
          <a:spcPct val="0"/>
        </a:spcAft>
        <a:defRPr sz="2400">
          <a:solidFill>
            <a:schemeClr val="tx2"/>
          </a:solidFill>
          <a:latin typeface="Arial" pitchFamily="34" charset="0"/>
          <a:ea typeface="MS PGothic" pitchFamily="34" charset="-128"/>
        </a:defRPr>
      </a:lvl4pPr>
      <a:lvl5pPr algn="l" rtl="0" fontAlgn="base">
        <a:spcBef>
          <a:spcPct val="0"/>
        </a:spcBef>
        <a:spcAft>
          <a:spcPct val="0"/>
        </a:spcAft>
        <a:defRPr sz="2400">
          <a:solidFill>
            <a:schemeClr val="tx2"/>
          </a:solidFill>
          <a:latin typeface="Arial" pitchFamily="34" charset="0"/>
          <a:ea typeface="MS PGothic" pitchFamily="34" charset="-128"/>
        </a:defRPr>
      </a:lvl5pPr>
      <a:lvl6pPr marL="457200" algn="l" rtl="0" fontAlgn="base">
        <a:spcBef>
          <a:spcPct val="0"/>
        </a:spcBef>
        <a:spcAft>
          <a:spcPct val="0"/>
        </a:spcAft>
        <a:defRPr sz="2400">
          <a:solidFill>
            <a:schemeClr val="tx2"/>
          </a:solidFill>
          <a:latin typeface="Arial" pitchFamily="34" charset="0"/>
          <a:ea typeface="MS PGothic" pitchFamily="34" charset="-128"/>
        </a:defRPr>
      </a:lvl6pPr>
      <a:lvl7pPr marL="914400" algn="l" rtl="0" fontAlgn="base">
        <a:spcBef>
          <a:spcPct val="0"/>
        </a:spcBef>
        <a:spcAft>
          <a:spcPct val="0"/>
        </a:spcAft>
        <a:defRPr sz="2400">
          <a:solidFill>
            <a:schemeClr val="tx2"/>
          </a:solidFill>
          <a:latin typeface="Arial" pitchFamily="34" charset="0"/>
          <a:ea typeface="MS PGothic" pitchFamily="34" charset="-128"/>
        </a:defRPr>
      </a:lvl7pPr>
      <a:lvl8pPr marL="1371600" algn="l" rtl="0" fontAlgn="base">
        <a:spcBef>
          <a:spcPct val="0"/>
        </a:spcBef>
        <a:spcAft>
          <a:spcPct val="0"/>
        </a:spcAft>
        <a:defRPr sz="2400">
          <a:solidFill>
            <a:schemeClr val="tx2"/>
          </a:solidFill>
          <a:latin typeface="Arial" pitchFamily="34" charset="0"/>
          <a:ea typeface="MS PGothic" pitchFamily="34" charset="-128"/>
        </a:defRPr>
      </a:lvl8pPr>
      <a:lvl9pPr marL="1828800" algn="l" rtl="0" fontAlgn="base">
        <a:spcBef>
          <a:spcPct val="0"/>
        </a:spcBef>
        <a:spcAft>
          <a:spcPct val="0"/>
        </a:spcAft>
        <a:defRPr sz="2400">
          <a:solidFill>
            <a:schemeClr val="tx2"/>
          </a:solidFill>
          <a:latin typeface="Arial" pitchFamily="34" charset="0"/>
          <a:ea typeface="MS PGothic"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085850" indent="-228600" algn="l" rtl="0" fontAlgn="base">
        <a:spcBef>
          <a:spcPct val="20000"/>
        </a:spcBef>
        <a:spcAft>
          <a:spcPct val="0"/>
        </a:spcAft>
        <a:buChar char="•"/>
        <a:defRPr sz="2400">
          <a:solidFill>
            <a:schemeClr val="tx1"/>
          </a:solidFill>
          <a:latin typeface="+mn-lt"/>
          <a:ea typeface="+mn-ea"/>
        </a:defRPr>
      </a:lvl3pPr>
      <a:lvl4pPr marL="1428750" indent="-228600" algn="l" rtl="0" fontAlgn="base">
        <a:spcBef>
          <a:spcPct val="20000"/>
        </a:spcBef>
        <a:spcAft>
          <a:spcPct val="0"/>
        </a:spcAft>
        <a:buChar char="–"/>
        <a:defRPr sz="2000">
          <a:solidFill>
            <a:schemeClr val="tx1"/>
          </a:solidFill>
          <a:latin typeface="+mn-lt"/>
          <a:ea typeface="+mn-ea"/>
        </a:defRPr>
      </a:lvl4pPr>
      <a:lvl5pPr marL="1771650" indent="-228600" algn="l" rtl="0" fontAlgn="base">
        <a:spcBef>
          <a:spcPct val="20000"/>
        </a:spcBef>
        <a:spcAft>
          <a:spcPct val="0"/>
        </a:spcAft>
        <a:buChar char="»"/>
        <a:defRPr sz="2000">
          <a:solidFill>
            <a:schemeClr val="tx1"/>
          </a:solidFill>
          <a:latin typeface="+mn-lt"/>
          <a:ea typeface="+mn-ea"/>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5090" name="Picture 13" descr="RWJ_top_2"/>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345091"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45092"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mn-lt"/>
                <a:ea typeface="ＭＳ Ｐゴシック" pitchFamily="34" charset="-128"/>
              </a:defRPr>
            </a:lvl1pPr>
          </a:lstStyle>
          <a:p>
            <a:pPr eaLnBrk="0" hangingPunct="0">
              <a:defRPr/>
            </a:pPr>
            <a:fld id="{92C77246-37DF-499D-B9B0-DA26C41247F8}" type="datetime7">
              <a:rPr lang="en-US">
                <a:solidFill>
                  <a:srgbClr val="474337"/>
                </a:solidFill>
                <a:cs typeface="+mn-cs"/>
              </a:rPr>
              <a:pPr eaLnBrk="0" hangingPunct="0">
                <a:defRPr/>
              </a:pPr>
              <a:t>Sep-11</a:t>
            </a:fld>
            <a:endParaRPr lang="en-US">
              <a:solidFill>
                <a:srgbClr val="474337"/>
              </a:solidFill>
              <a:cs typeface="+mn-cs"/>
            </a:endParaRPr>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mn-lt"/>
                <a:ea typeface="ＭＳ Ｐゴシック" pitchFamily="34" charset="-128"/>
              </a:defRPr>
            </a:lvl1pPr>
          </a:lstStyle>
          <a:p>
            <a:pPr eaLnBrk="0" hangingPunct="0">
              <a:defRPr/>
            </a:pPr>
            <a:r>
              <a:rPr lang="en-US">
                <a:solidFill>
                  <a:srgbClr val="474337"/>
                </a:solidFill>
                <a:cs typeface="+mn-cs"/>
              </a:rPr>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mn-lt"/>
                <a:ea typeface="ＭＳ Ｐゴシック" pitchFamily="34" charset="-128"/>
              </a:defRPr>
            </a:lvl1pPr>
          </a:lstStyle>
          <a:p>
            <a:pPr eaLnBrk="0" hangingPunct="0">
              <a:defRPr/>
            </a:pPr>
            <a:fld id="{7E8ACDEF-15EE-422D-9D64-EC152F10C2A8}" type="slidenum">
              <a:rPr lang="en-US">
                <a:solidFill>
                  <a:srgbClr val="474337"/>
                </a:solidFill>
                <a:cs typeface="+mn-cs"/>
              </a:rPr>
              <a:pPr eaLnBrk="0" hangingPunct="0">
                <a:defRPr/>
              </a:pPr>
              <a:t>‹#›</a:t>
            </a:fld>
            <a:endParaRPr lang="en-US">
              <a:solidFill>
                <a:srgbClr val="474337"/>
              </a:solidFill>
              <a:cs typeface="+mn-cs"/>
            </a:endParaRPr>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pic>
        <p:nvPicPr>
          <p:cNvPr id="345099" name="Picture 17" descr="revised logo_commission"/>
          <p:cNvPicPr>
            <a:picLocks noChangeAspect="1" noChangeArrowheads="1"/>
          </p:cNvPicPr>
          <p:nvPr userDrawn="1"/>
        </p:nvPicPr>
        <p:blipFill>
          <a:blip r:embed="rId14"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56" r:id="rId1"/>
    <p:sldLayoutId id="2147486957" r:id="rId2"/>
    <p:sldLayoutId id="2147486958" r:id="rId3"/>
    <p:sldLayoutId id="2147486959" r:id="rId4"/>
    <p:sldLayoutId id="2147486960" r:id="rId5"/>
    <p:sldLayoutId id="2147486961" r:id="rId6"/>
    <p:sldLayoutId id="2147486962" r:id="rId7"/>
    <p:sldLayoutId id="2147486963" r:id="rId8"/>
    <p:sldLayoutId id="2147486964" r:id="rId9"/>
    <p:sldLayoutId id="2147486965" r:id="rId10"/>
    <p:sldLayoutId id="2147486966" r:id="rId11"/>
  </p:sldLayoutIdLst>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MS PGothic" pitchFamily="34" charset="-128"/>
        </a:defRPr>
      </a:lvl2pPr>
      <a:lvl3pPr algn="l" rtl="0" fontAlgn="base">
        <a:spcBef>
          <a:spcPct val="0"/>
        </a:spcBef>
        <a:spcAft>
          <a:spcPct val="0"/>
        </a:spcAft>
        <a:defRPr sz="2400">
          <a:solidFill>
            <a:schemeClr val="tx2"/>
          </a:solidFill>
          <a:latin typeface="Arial" pitchFamily="34" charset="0"/>
          <a:ea typeface="MS PGothic" pitchFamily="34" charset="-128"/>
        </a:defRPr>
      </a:lvl3pPr>
      <a:lvl4pPr algn="l" rtl="0" fontAlgn="base">
        <a:spcBef>
          <a:spcPct val="0"/>
        </a:spcBef>
        <a:spcAft>
          <a:spcPct val="0"/>
        </a:spcAft>
        <a:defRPr sz="2400">
          <a:solidFill>
            <a:schemeClr val="tx2"/>
          </a:solidFill>
          <a:latin typeface="Arial" pitchFamily="34" charset="0"/>
          <a:ea typeface="MS PGothic" pitchFamily="34" charset="-128"/>
        </a:defRPr>
      </a:lvl4pPr>
      <a:lvl5pPr algn="l" rtl="0" fontAlgn="base">
        <a:spcBef>
          <a:spcPct val="0"/>
        </a:spcBef>
        <a:spcAft>
          <a:spcPct val="0"/>
        </a:spcAft>
        <a:defRPr sz="2400">
          <a:solidFill>
            <a:schemeClr val="tx2"/>
          </a:solidFill>
          <a:latin typeface="Arial" pitchFamily="34" charset="0"/>
          <a:ea typeface="MS PGothic" pitchFamily="34" charset="-128"/>
        </a:defRPr>
      </a:lvl5pPr>
      <a:lvl6pPr marL="457200" algn="l" rtl="0" fontAlgn="base">
        <a:spcBef>
          <a:spcPct val="0"/>
        </a:spcBef>
        <a:spcAft>
          <a:spcPct val="0"/>
        </a:spcAft>
        <a:defRPr sz="2400">
          <a:solidFill>
            <a:schemeClr val="tx2"/>
          </a:solidFill>
          <a:latin typeface="Arial" pitchFamily="34" charset="0"/>
          <a:ea typeface="MS PGothic" pitchFamily="34" charset="-128"/>
        </a:defRPr>
      </a:lvl6pPr>
      <a:lvl7pPr marL="914400" algn="l" rtl="0" fontAlgn="base">
        <a:spcBef>
          <a:spcPct val="0"/>
        </a:spcBef>
        <a:spcAft>
          <a:spcPct val="0"/>
        </a:spcAft>
        <a:defRPr sz="2400">
          <a:solidFill>
            <a:schemeClr val="tx2"/>
          </a:solidFill>
          <a:latin typeface="Arial" pitchFamily="34" charset="0"/>
          <a:ea typeface="MS PGothic" pitchFamily="34" charset="-128"/>
        </a:defRPr>
      </a:lvl7pPr>
      <a:lvl8pPr marL="1371600" algn="l" rtl="0" fontAlgn="base">
        <a:spcBef>
          <a:spcPct val="0"/>
        </a:spcBef>
        <a:spcAft>
          <a:spcPct val="0"/>
        </a:spcAft>
        <a:defRPr sz="2400">
          <a:solidFill>
            <a:schemeClr val="tx2"/>
          </a:solidFill>
          <a:latin typeface="Arial" pitchFamily="34" charset="0"/>
          <a:ea typeface="MS PGothic" pitchFamily="34" charset="-128"/>
        </a:defRPr>
      </a:lvl8pPr>
      <a:lvl9pPr marL="1828800" algn="l" rtl="0" fontAlgn="base">
        <a:spcBef>
          <a:spcPct val="0"/>
        </a:spcBef>
        <a:spcAft>
          <a:spcPct val="0"/>
        </a:spcAft>
        <a:defRPr sz="2400">
          <a:solidFill>
            <a:schemeClr val="tx2"/>
          </a:solidFill>
          <a:latin typeface="Arial" pitchFamily="34" charset="0"/>
          <a:ea typeface="MS PGothic"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085850" indent="-228600" algn="l" rtl="0" fontAlgn="base">
        <a:spcBef>
          <a:spcPct val="20000"/>
        </a:spcBef>
        <a:spcAft>
          <a:spcPct val="0"/>
        </a:spcAft>
        <a:buChar char="•"/>
        <a:defRPr sz="2400">
          <a:solidFill>
            <a:schemeClr val="tx1"/>
          </a:solidFill>
          <a:latin typeface="+mn-lt"/>
          <a:ea typeface="+mn-ea"/>
        </a:defRPr>
      </a:lvl3pPr>
      <a:lvl4pPr marL="1428750" indent="-228600" algn="l" rtl="0" fontAlgn="base">
        <a:spcBef>
          <a:spcPct val="20000"/>
        </a:spcBef>
        <a:spcAft>
          <a:spcPct val="0"/>
        </a:spcAft>
        <a:buChar char="–"/>
        <a:defRPr sz="2000">
          <a:solidFill>
            <a:schemeClr val="tx1"/>
          </a:solidFill>
          <a:latin typeface="+mn-lt"/>
          <a:ea typeface="+mn-ea"/>
        </a:defRPr>
      </a:lvl4pPr>
      <a:lvl5pPr marL="1771650" indent="-228600" algn="l" rtl="0" fontAlgn="base">
        <a:spcBef>
          <a:spcPct val="20000"/>
        </a:spcBef>
        <a:spcAft>
          <a:spcPct val="0"/>
        </a:spcAft>
        <a:buChar char="»"/>
        <a:defRPr sz="2000">
          <a:solidFill>
            <a:schemeClr val="tx1"/>
          </a:solidFill>
          <a:latin typeface="+mn-lt"/>
          <a:ea typeface="+mn-ea"/>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3" descr="RWJ_top_2"/>
          <p:cNvPicPr>
            <a:picLocks noChangeAspect="1" noChangeArrowheads="1"/>
          </p:cNvPicPr>
          <p:nvPr/>
        </p:nvPicPr>
        <p:blipFill>
          <a:blip r:embed="rId15" cstate="print"/>
          <a:srcRect/>
          <a:stretch>
            <a:fillRect/>
          </a:stretch>
        </p:blipFill>
        <p:spPr bwMode="auto">
          <a:xfrm>
            <a:off x="0" y="0"/>
            <a:ext cx="9145588" cy="6859588"/>
          </a:xfrm>
          <a:prstGeom prst="rect">
            <a:avLst/>
          </a:prstGeom>
          <a:noFill/>
          <a:ln w="9525">
            <a:noFill/>
            <a:miter lim="800000"/>
            <a:headEnd/>
            <a:tailEnd/>
          </a:ln>
        </p:spPr>
      </p:pic>
      <p:sp>
        <p:nvSpPr>
          <p:cNvPr id="7171"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900">
                <a:solidFill>
                  <a:srgbClr val="474337"/>
                </a:solidFill>
                <a:latin typeface="Arial" charset="0"/>
                <a:ea typeface="ＭＳ Ｐゴシック" pitchFamily="34" charset="-128"/>
                <a:cs typeface="+mn-cs"/>
              </a:defRPr>
            </a:lvl1pPr>
          </a:lstStyle>
          <a:p>
            <a:pPr>
              <a:defRPr/>
            </a:pPr>
            <a:fld id="{C1A42CB3-B5E5-49A3-B47B-FC8BB0EDA095}" type="datetime7">
              <a:rPr lang="en-US"/>
              <a:pPr>
                <a:defRPr/>
              </a:pPr>
              <a:t>Sep-11</a:t>
            </a:fld>
            <a:endParaRPr lang="en-US"/>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900">
                <a:solidFill>
                  <a:srgbClr val="474337"/>
                </a:solidFill>
                <a:latin typeface="Arial" charset="0"/>
                <a:ea typeface="ＭＳ Ｐゴシック" pitchFamily="34" charset="-128"/>
                <a:cs typeface="+mn-cs"/>
              </a:defRPr>
            </a:lvl1pPr>
          </a:lstStyle>
          <a:p>
            <a:pPr>
              <a:defRPr/>
            </a:pPr>
            <a:r>
              <a:rPr lang="en-US"/>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solidFill>
                  <a:srgbClr val="474337"/>
                </a:solidFill>
                <a:latin typeface="Arial" charset="0"/>
                <a:ea typeface="ＭＳ Ｐゴシック" pitchFamily="34" charset="-128"/>
                <a:cs typeface="+mn-cs"/>
              </a:defRPr>
            </a:lvl1pPr>
          </a:lstStyle>
          <a:p>
            <a:pPr>
              <a:defRPr/>
            </a:pPr>
            <a:fld id="{F0D587E2-0F33-4D1C-B141-4BC3B32DEAFA}" type="slidenum">
              <a:rPr lang="en-US"/>
              <a:pPr>
                <a:defRPr/>
              </a:pPr>
              <a:t>‹#›</a:t>
            </a:fld>
            <a:endParaRPr lang="en-US"/>
          </a:p>
        </p:txBody>
      </p:sp>
      <p:sp>
        <p:nvSpPr>
          <p:cNvPr id="1034" name="Line 10"/>
          <p:cNvSpPr>
            <a:spLocks noChangeShapeType="1"/>
          </p:cNvSpPr>
          <p:nvPr/>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endParaRPr>
          </a:p>
        </p:txBody>
      </p:sp>
      <p:sp>
        <p:nvSpPr>
          <p:cNvPr id="1038" name="Rectangle 14"/>
          <p:cNvSpPr>
            <a:spLocks noChangeArrowheads="1"/>
          </p:cNvSpPr>
          <p:nvPr/>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sp>
        <p:nvSpPr>
          <p:cNvPr id="1039" name="Rectangle 15"/>
          <p:cNvSpPr>
            <a:spLocks noChangeArrowheads="1"/>
          </p:cNvSpPr>
          <p:nvPr/>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pic>
        <p:nvPicPr>
          <p:cNvPr id="7179" name="Picture 17" descr="revised logo_commission"/>
          <p:cNvPicPr>
            <a:picLocks noChangeAspect="1" noChangeArrowheads="1"/>
          </p:cNvPicPr>
          <p:nvPr/>
        </p:nvPicPr>
        <p:blipFill>
          <a:blip r:embed="rId16"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68" r:id="rId1"/>
    <p:sldLayoutId id="2147486969" r:id="rId2"/>
    <p:sldLayoutId id="2147486970" r:id="rId3"/>
    <p:sldLayoutId id="2147486971" r:id="rId4"/>
    <p:sldLayoutId id="2147486972" r:id="rId5"/>
    <p:sldLayoutId id="2147486973" r:id="rId6"/>
    <p:sldLayoutId id="2147486974" r:id="rId7"/>
    <p:sldLayoutId id="2147486975" r:id="rId8"/>
    <p:sldLayoutId id="2147486976" r:id="rId9"/>
    <p:sldLayoutId id="2147486977" r:id="rId10"/>
    <p:sldLayoutId id="2147486978" r:id="rId11"/>
    <p:sldLayoutId id="2147486979" r:id="rId12"/>
    <p:sldLayoutId id="2147486980" r:id="rId13"/>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ＭＳ Ｐゴシック" pitchFamily="34" charset="-128"/>
        </a:defRPr>
      </a:lvl6pPr>
      <a:lvl7pPr marL="914400" algn="l" rtl="0" fontAlgn="base">
        <a:spcBef>
          <a:spcPct val="0"/>
        </a:spcBef>
        <a:spcAft>
          <a:spcPct val="0"/>
        </a:spcAft>
        <a:defRPr sz="2400">
          <a:solidFill>
            <a:schemeClr val="tx2"/>
          </a:solidFill>
          <a:latin typeface="Arial" charset="0"/>
          <a:ea typeface="ＭＳ Ｐゴシック" pitchFamily="34" charset="-128"/>
        </a:defRPr>
      </a:lvl7pPr>
      <a:lvl8pPr marL="1371600" algn="l" rtl="0" fontAlgn="base">
        <a:spcBef>
          <a:spcPct val="0"/>
        </a:spcBef>
        <a:spcAft>
          <a:spcPct val="0"/>
        </a:spcAft>
        <a:defRPr sz="2400">
          <a:solidFill>
            <a:schemeClr val="tx2"/>
          </a:solidFill>
          <a:latin typeface="Arial" charset="0"/>
          <a:ea typeface="ＭＳ Ｐゴシック" pitchFamily="34" charset="-128"/>
        </a:defRPr>
      </a:lvl8pPr>
      <a:lvl9pPr marL="1828800" algn="l" rtl="0" fontAlgn="base">
        <a:spcBef>
          <a:spcPct val="0"/>
        </a:spcBef>
        <a:spcAft>
          <a:spcPct val="0"/>
        </a:spcAft>
        <a:defRPr sz="2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3" descr="RWJ_top_2"/>
          <p:cNvPicPr>
            <a:picLocks noChangeAspect="1" noChangeArrowheads="1"/>
          </p:cNvPicPr>
          <p:nvPr/>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3315"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3316"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900">
                <a:solidFill>
                  <a:srgbClr val="474337"/>
                </a:solidFill>
                <a:latin typeface="Arial" charset="0"/>
                <a:ea typeface="ＭＳ Ｐゴシック" pitchFamily="34" charset="-128"/>
                <a:cs typeface="+mn-cs"/>
              </a:defRPr>
            </a:lvl1pPr>
          </a:lstStyle>
          <a:p>
            <a:pPr>
              <a:defRPr/>
            </a:pPr>
            <a:fld id="{25C97683-0485-4E86-A9F5-531C5259F873}" type="datetime7">
              <a:rPr lang="en-US"/>
              <a:pPr>
                <a:defRPr/>
              </a:pPr>
              <a:t>Sep-11</a:t>
            </a:fld>
            <a:endParaRPr lang="en-US"/>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900">
                <a:solidFill>
                  <a:srgbClr val="474337"/>
                </a:solidFill>
                <a:latin typeface="Arial" charset="0"/>
                <a:ea typeface="ＭＳ Ｐゴシック" pitchFamily="34" charset="-128"/>
                <a:cs typeface="+mn-cs"/>
              </a:defRPr>
            </a:lvl1pPr>
          </a:lstStyle>
          <a:p>
            <a:pPr>
              <a:defRPr/>
            </a:pPr>
            <a:r>
              <a:rPr lang="en-US"/>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solidFill>
                  <a:srgbClr val="474337"/>
                </a:solidFill>
                <a:latin typeface="Arial" charset="0"/>
                <a:ea typeface="ＭＳ Ｐゴシック" pitchFamily="34" charset="-128"/>
                <a:cs typeface="+mn-cs"/>
              </a:defRPr>
            </a:lvl1pPr>
          </a:lstStyle>
          <a:p>
            <a:pPr>
              <a:defRPr/>
            </a:pPr>
            <a:fld id="{79E04DD4-949E-4D51-B70D-7E34045212BC}" type="slidenum">
              <a:rPr lang="en-US"/>
              <a:pPr>
                <a:defRPr/>
              </a:pPr>
              <a:t>‹#›</a:t>
            </a:fld>
            <a:endParaRPr lang="en-US"/>
          </a:p>
        </p:txBody>
      </p:sp>
      <p:sp>
        <p:nvSpPr>
          <p:cNvPr id="1034" name="Line 10"/>
          <p:cNvSpPr>
            <a:spLocks noChangeShapeType="1"/>
          </p:cNvSpPr>
          <p:nvPr/>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endParaRPr>
          </a:p>
        </p:txBody>
      </p:sp>
      <p:sp>
        <p:nvSpPr>
          <p:cNvPr id="1038" name="Rectangle 14"/>
          <p:cNvSpPr>
            <a:spLocks noChangeArrowheads="1"/>
          </p:cNvSpPr>
          <p:nvPr/>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sp>
        <p:nvSpPr>
          <p:cNvPr id="1039" name="Rectangle 15"/>
          <p:cNvSpPr>
            <a:spLocks noChangeArrowheads="1"/>
          </p:cNvSpPr>
          <p:nvPr/>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pic>
        <p:nvPicPr>
          <p:cNvPr id="13323" name="Picture 17" descr="revised logo_commission"/>
          <p:cNvPicPr>
            <a:picLocks noChangeAspect="1" noChangeArrowheads="1"/>
          </p:cNvPicPr>
          <p:nvPr/>
        </p:nvPicPr>
        <p:blipFill>
          <a:blip r:embed="rId15"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82" r:id="rId1"/>
    <p:sldLayoutId id="2147486983" r:id="rId2"/>
    <p:sldLayoutId id="2147486984" r:id="rId3"/>
    <p:sldLayoutId id="2147486985" r:id="rId4"/>
    <p:sldLayoutId id="2147486986" r:id="rId5"/>
    <p:sldLayoutId id="2147486987" r:id="rId6"/>
    <p:sldLayoutId id="2147486988" r:id="rId7"/>
    <p:sldLayoutId id="2147486989" r:id="rId8"/>
    <p:sldLayoutId id="2147486990" r:id="rId9"/>
    <p:sldLayoutId id="2147486991" r:id="rId10"/>
    <p:sldLayoutId id="2147486992" r:id="rId11"/>
    <p:sldLayoutId id="2147486993" r:id="rId12"/>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MS PGothic" pitchFamily="34" charset="-128"/>
        </a:defRPr>
      </a:lvl6pPr>
      <a:lvl7pPr marL="914400" algn="l" rtl="0" fontAlgn="base">
        <a:spcBef>
          <a:spcPct val="0"/>
        </a:spcBef>
        <a:spcAft>
          <a:spcPct val="0"/>
        </a:spcAft>
        <a:defRPr sz="2400">
          <a:solidFill>
            <a:schemeClr val="tx2"/>
          </a:solidFill>
          <a:latin typeface="Arial" charset="0"/>
          <a:ea typeface="MS PGothic" pitchFamily="34" charset="-128"/>
        </a:defRPr>
      </a:lvl7pPr>
      <a:lvl8pPr marL="1371600" algn="l" rtl="0" fontAlgn="base">
        <a:spcBef>
          <a:spcPct val="0"/>
        </a:spcBef>
        <a:spcAft>
          <a:spcPct val="0"/>
        </a:spcAft>
        <a:defRPr sz="2400">
          <a:solidFill>
            <a:schemeClr val="tx2"/>
          </a:solidFill>
          <a:latin typeface="Arial" charset="0"/>
          <a:ea typeface="MS PGothic" pitchFamily="34" charset="-128"/>
        </a:defRPr>
      </a:lvl8pPr>
      <a:lvl9pPr marL="1828800" algn="l" rtl="0" fontAlgn="base">
        <a:spcBef>
          <a:spcPct val="0"/>
        </a:spcBef>
        <a:spcAft>
          <a:spcPct val="0"/>
        </a:spcAft>
        <a:defRPr sz="2400">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13" descr="RWJ_top_2"/>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1267"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1268"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900">
                <a:solidFill>
                  <a:srgbClr val="474337"/>
                </a:solidFill>
                <a:latin typeface="Arial" charset="0"/>
                <a:ea typeface="+mn-ea"/>
                <a:cs typeface="+mn-cs"/>
              </a:defRPr>
            </a:lvl1pPr>
          </a:lstStyle>
          <a:p>
            <a:pPr>
              <a:defRPr/>
            </a:pPr>
            <a:fld id="{95150A52-813C-46D2-8582-6FA5B8C28225}" type="datetime7">
              <a:rPr lang="en-US"/>
              <a:pPr>
                <a:defRPr/>
              </a:pPr>
              <a:t>Sep-11</a:t>
            </a:fld>
            <a:endParaRPr lang="en-US"/>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900">
                <a:solidFill>
                  <a:srgbClr val="474337"/>
                </a:solidFill>
                <a:latin typeface="Arial" charset="0"/>
                <a:ea typeface="+mn-ea"/>
                <a:cs typeface="+mn-cs"/>
              </a:defRPr>
            </a:lvl1pPr>
          </a:lstStyle>
          <a:p>
            <a:pPr>
              <a:defRPr/>
            </a:pPr>
            <a:r>
              <a:rPr lang="en-US"/>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solidFill>
                  <a:srgbClr val="474337"/>
                </a:solidFill>
                <a:latin typeface="Arial" charset="0"/>
                <a:ea typeface="+mn-ea"/>
                <a:cs typeface="+mn-cs"/>
              </a:defRPr>
            </a:lvl1pPr>
          </a:lstStyle>
          <a:p>
            <a:pPr>
              <a:defRPr/>
            </a:pPr>
            <a:fld id="{96C8FDF0-2F2D-46B1-B415-5E0DEE0ED443}" type="slidenum">
              <a:rPr lang="en-US"/>
              <a:pPr>
                <a:defRPr/>
              </a:pPr>
              <a:t>‹#›</a:t>
            </a:fld>
            <a:endParaRPr lang="en-US"/>
          </a:p>
        </p:txBody>
      </p:sp>
      <p:sp>
        <p:nvSpPr>
          <p:cNvPr id="1034" name="Line 10"/>
          <p:cNvSpPr>
            <a:spLocks noChangeShapeType="1"/>
          </p:cNvSpPr>
          <p:nvPr/>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endParaRPr>
          </a:p>
        </p:txBody>
      </p:sp>
      <p:sp>
        <p:nvSpPr>
          <p:cNvPr id="1038" name="Rectangle 14"/>
          <p:cNvSpPr>
            <a:spLocks noChangeArrowheads="1"/>
          </p:cNvSpPr>
          <p:nvPr/>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sp>
        <p:nvSpPr>
          <p:cNvPr id="1039" name="Rectangle 15"/>
          <p:cNvSpPr>
            <a:spLocks noChangeArrowheads="1"/>
          </p:cNvSpPr>
          <p:nvPr/>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pic>
        <p:nvPicPr>
          <p:cNvPr id="11275" name="Picture 17" descr="revised logo_commission"/>
          <p:cNvPicPr>
            <a:picLocks noChangeAspect="1" noChangeArrowheads="1"/>
          </p:cNvPicPr>
          <p:nvPr/>
        </p:nvPicPr>
        <p:blipFill>
          <a:blip r:embed="rId14"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95" r:id="rId1"/>
    <p:sldLayoutId id="2147486996" r:id="rId2"/>
    <p:sldLayoutId id="2147486997" r:id="rId3"/>
    <p:sldLayoutId id="2147486998" r:id="rId4"/>
    <p:sldLayoutId id="2147486999" r:id="rId5"/>
    <p:sldLayoutId id="2147487000" r:id="rId6"/>
    <p:sldLayoutId id="2147487001" r:id="rId7"/>
    <p:sldLayoutId id="2147487002" r:id="rId8"/>
    <p:sldLayoutId id="2147487003" r:id="rId9"/>
    <p:sldLayoutId id="2147487004" r:id="rId10"/>
    <p:sldLayoutId id="2147487005" r:id="rId11"/>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MS PGothic" pitchFamily="34" charset="-128"/>
        </a:defRPr>
      </a:lvl6pPr>
      <a:lvl7pPr marL="914400" algn="l" rtl="0" fontAlgn="base">
        <a:spcBef>
          <a:spcPct val="0"/>
        </a:spcBef>
        <a:spcAft>
          <a:spcPct val="0"/>
        </a:spcAft>
        <a:defRPr sz="2400">
          <a:solidFill>
            <a:schemeClr val="tx2"/>
          </a:solidFill>
          <a:latin typeface="Arial" charset="0"/>
          <a:ea typeface="MS PGothic" pitchFamily="34" charset="-128"/>
        </a:defRPr>
      </a:lvl7pPr>
      <a:lvl8pPr marL="1371600" algn="l" rtl="0" fontAlgn="base">
        <a:spcBef>
          <a:spcPct val="0"/>
        </a:spcBef>
        <a:spcAft>
          <a:spcPct val="0"/>
        </a:spcAft>
        <a:defRPr sz="2400">
          <a:solidFill>
            <a:schemeClr val="tx2"/>
          </a:solidFill>
          <a:latin typeface="Arial" charset="0"/>
          <a:ea typeface="MS PGothic" pitchFamily="34" charset="-128"/>
        </a:defRPr>
      </a:lvl8pPr>
      <a:lvl9pPr marL="1828800" algn="l" rtl="0" fontAlgn="base">
        <a:spcBef>
          <a:spcPct val="0"/>
        </a:spcBef>
        <a:spcAft>
          <a:spcPct val="0"/>
        </a:spcAft>
        <a:defRPr sz="2400">
          <a:solidFill>
            <a:schemeClr val="tx2"/>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13" descr="RWJ_top_2"/>
          <p:cNvPicPr>
            <a:picLocks noChangeAspect="1" noChangeArrowheads="1"/>
          </p:cNvPicPr>
          <p:nvPr userDrawn="1"/>
        </p:nvPicPr>
        <p:blipFill>
          <a:blip r:embed="rId15" cstate="print"/>
          <a:srcRect/>
          <a:stretch>
            <a:fillRect/>
          </a:stretch>
        </p:blipFill>
        <p:spPr bwMode="auto">
          <a:xfrm>
            <a:off x="0" y="0"/>
            <a:ext cx="9145588" cy="6859588"/>
          </a:xfrm>
          <a:prstGeom prst="rect">
            <a:avLst/>
          </a:prstGeom>
          <a:noFill/>
          <a:ln w="9525">
            <a:noFill/>
            <a:miter lim="800000"/>
            <a:headEnd/>
            <a:tailEnd/>
          </a:ln>
        </p:spPr>
      </p:pic>
      <p:sp>
        <p:nvSpPr>
          <p:cNvPr id="25603"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5604"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900">
                <a:solidFill>
                  <a:srgbClr val="474337"/>
                </a:solidFill>
                <a:latin typeface="Arial" charset="0"/>
                <a:ea typeface="ＭＳ Ｐゴシック" pitchFamily="34" charset="-128"/>
                <a:cs typeface="+mn-cs"/>
              </a:defRPr>
            </a:lvl1pPr>
          </a:lstStyle>
          <a:p>
            <a:pPr>
              <a:defRPr/>
            </a:pPr>
            <a:fld id="{23D18811-B08B-4DA2-B88A-C1B3CF5ECB27}" type="datetime7">
              <a:rPr lang="en-US"/>
              <a:pPr>
                <a:defRPr/>
              </a:pPr>
              <a:t>Sep-11</a:t>
            </a:fld>
            <a:endParaRPr lang="en-US"/>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900">
                <a:solidFill>
                  <a:srgbClr val="474337"/>
                </a:solidFill>
                <a:latin typeface="Arial" charset="0"/>
                <a:ea typeface="ＭＳ Ｐゴシック" pitchFamily="34" charset="-128"/>
                <a:cs typeface="+mn-cs"/>
              </a:defRPr>
            </a:lvl1pPr>
          </a:lstStyle>
          <a:p>
            <a:pPr>
              <a:defRPr/>
            </a:pPr>
            <a:r>
              <a:rPr lang="en-US"/>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a:solidFill>
                  <a:srgbClr val="474337"/>
                </a:solidFill>
                <a:latin typeface="Arial" charset="0"/>
                <a:ea typeface="ＭＳ Ｐゴシック" pitchFamily="34" charset="-128"/>
                <a:cs typeface="+mn-cs"/>
              </a:defRPr>
            </a:lvl1pPr>
          </a:lstStyle>
          <a:p>
            <a:pPr>
              <a:defRPr/>
            </a:pPr>
            <a:fld id="{E583615E-C20D-4717-99B7-1224F07BAEF3}" type="slidenum">
              <a:rPr lang="en-US"/>
              <a:pPr>
                <a:defRPr/>
              </a:pPr>
              <a:t>‹#›</a:t>
            </a:fld>
            <a:endParaRPr lang="en-US"/>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endParaRPr>
          </a:p>
        </p:txBody>
      </p:sp>
      <p:pic>
        <p:nvPicPr>
          <p:cNvPr id="25611" name="Picture 17" descr="revised logo_commission"/>
          <p:cNvPicPr>
            <a:picLocks noChangeAspect="1" noChangeArrowheads="1"/>
          </p:cNvPicPr>
          <p:nvPr userDrawn="1"/>
        </p:nvPicPr>
        <p:blipFill>
          <a:blip r:embed="rId16"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07" r:id="rId1"/>
    <p:sldLayoutId id="2147487008" r:id="rId2"/>
    <p:sldLayoutId id="2147487009" r:id="rId3"/>
    <p:sldLayoutId id="2147487010" r:id="rId4"/>
    <p:sldLayoutId id="2147487011" r:id="rId5"/>
    <p:sldLayoutId id="2147487012" r:id="rId6"/>
    <p:sldLayoutId id="2147487013" r:id="rId7"/>
    <p:sldLayoutId id="2147487014" r:id="rId8"/>
    <p:sldLayoutId id="2147487015" r:id="rId9"/>
    <p:sldLayoutId id="2147487016" r:id="rId10"/>
    <p:sldLayoutId id="2147487017" r:id="rId11"/>
    <p:sldLayoutId id="2147487018" r:id="rId12"/>
    <p:sldLayoutId id="2147487019" r:id="rId13"/>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ＭＳ Ｐゴシック" pitchFamily="34" charset="-128"/>
        </a:defRPr>
      </a:lvl6pPr>
      <a:lvl7pPr marL="914400" algn="l" rtl="0" fontAlgn="base">
        <a:spcBef>
          <a:spcPct val="0"/>
        </a:spcBef>
        <a:spcAft>
          <a:spcPct val="0"/>
        </a:spcAft>
        <a:defRPr sz="2400">
          <a:solidFill>
            <a:schemeClr val="tx2"/>
          </a:solidFill>
          <a:latin typeface="Arial" charset="0"/>
          <a:ea typeface="ＭＳ Ｐゴシック" pitchFamily="34" charset="-128"/>
        </a:defRPr>
      </a:lvl7pPr>
      <a:lvl8pPr marL="1371600" algn="l" rtl="0" fontAlgn="base">
        <a:spcBef>
          <a:spcPct val="0"/>
        </a:spcBef>
        <a:spcAft>
          <a:spcPct val="0"/>
        </a:spcAft>
        <a:defRPr sz="2400">
          <a:solidFill>
            <a:schemeClr val="tx2"/>
          </a:solidFill>
          <a:latin typeface="Arial" charset="0"/>
          <a:ea typeface="ＭＳ Ｐゴシック" pitchFamily="34" charset="-128"/>
        </a:defRPr>
      </a:lvl8pPr>
      <a:lvl9pPr marL="1828800" algn="l" rtl="0" fontAlgn="base">
        <a:spcBef>
          <a:spcPct val="0"/>
        </a:spcBef>
        <a:spcAft>
          <a:spcPct val="0"/>
        </a:spcAft>
        <a:defRPr sz="2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RWJ_top_2"/>
          <p:cNvPicPr>
            <a:picLocks noChangeAspect="1" noChangeArrowheads="1"/>
          </p:cNvPicPr>
          <p:nvPr userDrawn="1"/>
        </p:nvPicPr>
        <p:blipFill>
          <a:blip r:embed="rId17"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fld id="{12BEFCAD-187E-433B-B012-15542810C312}" type="datetime7">
              <a:rPr lang="en-US">
                <a:solidFill>
                  <a:srgbClr val="474337"/>
                </a:solidFill>
                <a:cs typeface="+mn-cs"/>
              </a:rPr>
              <a:pPr eaLnBrk="0" hangingPunct="0">
                <a:defRPr/>
              </a:pPr>
              <a:t>Sep-11</a:t>
            </a:fld>
            <a:endParaRPr lang="en-US">
              <a:solidFill>
                <a:srgbClr val="474337"/>
              </a:solidFill>
              <a:cs typeface="+mn-cs"/>
            </a:endParaRPr>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r>
              <a:rPr lang="en-US">
                <a:solidFill>
                  <a:srgbClr val="474337"/>
                </a:solidFill>
                <a:cs typeface="+mn-cs"/>
              </a:rPr>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Arial" charset="0"/>
                <a:ea typeface="ＭＳ Ｐゴシック" pitchFamily="34" charset="-128"/>
              </a:defRPr>
            </a:lvl1pPr>
          </a:lstStyle>
          <a:p>
            <a:pPr eaLnBrk="0" hangingPunct="0">
              <a:defRPr/>
            </a:pPr>
            <a:fld id="{9AA139DB-3EBE-4396-B535-A61DF3BE8277}" type="slidenum">
              <a:rPr lang="en-US">
                <a:solidFill>
                  <a:srgbClr val="474337"/>
                </a:solidFill>
                <a:cs typeface="+mn-cs"/>
              </a:rPr>
              <a:pPr eaLnBrk="0" hangingPunct="0">
                <a:defRPr/>
              </a:pPr>
              <a:t>‹#›</a:t>
            </a:fld>
            <a:endParaRPr lang="en-US">
              <a:solidFill>
                <a:srgbClr val="474337"/>
              </a:solidFill>
              <a:cs typeface="+mn-cs"/>
            </a:endParaRPr>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pic>
        <p:nvPicPr>
          <p:cNvPr id="1035" name="Picture 17" descr="revised logo_commission"/>
          <p:cNvPicPr>
            <a:picLocks noChangeAspect="1" noChangeArrowheads="1"/>
          </p:cNvPicPr>
          <p:nvPr userDrawn="1"/>
        </p:nvPicPr>
        <p:blipFill>
          <a:blip r:embed="rId18"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21" r:id="rId1"/>
    <p:sldLayoutId id="2147487022" r:id="rId2"/>
    <p:sldLayoutId id="2147487023" r:id="rId3"/>
    <p:sldLayoutId id="2147487024" r:id="rId4"/>
    <p:sldLayoutId id="2147487025" r:id="rId5"/>
    <p:sldLayoutId id="2147487026" r:id="rId6"/>
    <p:sldLayoutId id="2147487027" r:id="rId7"/>
    <p:sldLayoutId id="2147487028" r:id="rId8"/>
    <p:sldLayoutId id="2147487029" r:id="rId9"/>
    <p:sldLayoutId id="2147487030" r:id="rId10"/>
    <p:sldLayoutId id="2147487031" r:id="rId11"/>
    <p:sldLayoutId id="2147487032" r:id="rId12"/>
    <p:sldLayoutId id="2147487033" r:id="rId13"/>
    <p:sldLayoutId id="2147487034" r:id="rId14"/>
    <p:sldLayoutId id="2147487035" r:id="rId15"/>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ＭＳ Ｐゴシック" pitchFamily="34" charset="-128"/>
        </a:defRPr>
      </a:lvl6pPr>
      <a:lvl7pPr marL="914400" algn="l" rtl="0" fontAlgn="base">
        <a:spcBef>
          <a:spcPct val="0"/>
        </a:spcBef>
        <a:spcAft>
          <a:spcPct val="0"/>
        </a:spcAft>
        <a:defRPr sz="2400">
          <a:solidFill>
            <a:schemeClr val="tx2"/>
          </a:solidFill>
          <a:latin typeface="Arial" charset="0"/>
          <a:ea typeface="ＭＳ Ｐゴシック" pitchFamily="34" charset="-128"/>
        </a:defRPr>
      </a:lvl7pPr>
      <a:lvl8pPr marL="1371600" algn="l" rtl="0" fontAlgn="base">
        <a:spcBef>
          <a:spcPct val="0"/>
        </a:spcBef>
        <a:spcAft>
          <a:spcPct val="0"/>
        </a:spcAft>
        <a:defRPr sz="2400">
          <a:solidFill>
            <a:schemeClr val="tx2"/>
          </a:solidFill>
          <a:latin typeface="Arial" charset="0"/>
          <a:ea typeface="ＭＳ Ｐゴシック" pitchFamily="34" charset="-128"/>
        </a:defRPr>
      </a:lvl8pPr>
      <a:lvl9pPr marL="1828800" algn="l" rtl="0" fontAlgn="base">
        <a:spcBef>
          <a:spcPct val="0"/>
        </a:spcBef>
        <a:spcAft>
          <a:spcPct val="0"/>
        </a:spcAft>
        <a:defRPr sz="2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RWJ_top_2"/>
          <p:cNvPicPr>
            <a:picLocks noChangeAspect="1" noChangeArrowheads="1"/>
          </p:cNvPicPr>
          <p:nvPr userDrawn="1"/>
        </p:nvPicPr>
        <p:blipFill>
          <a:blip r:embed="rId16"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3400" y="10668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5486400" y="6553200"/>
            <a:ext cx="259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fld id="{43EE3C6F-3921-42F3-BA81-D55149AB08CC}" type="datetime7">
              <a:rPr lang="en-US">
                <a:solidFill>
                  <a:srgbClr val="474337"/>
                </a:solidFill>
                <a:cs typeface="+mn-cs"/>
              </a:rPr>
              <a:pPr eaLnBrk="0" hangingPunct="0">
                <a:defRPr/>
              </a:pPr>
              <a:t>Sep-11</a:t>
            </a:fld>
            <a:endParaRPr lang="en-US">
              <a:solidFill>
                <a:srgbClr val="474337"/>
              </a:solidFill>
              <a:cs typeface="+mn-cs"/>
            </a:endParaRPr>
          </a:p>
        </p:txBody>
      </p:sp>
      <p:sp>
        <p:nvSpPr>
          <p:cNvPr id="1029" name="Rectangle 5"/>
          <p:cNvSpPr>
            <a:spLocks noGrp="1" noChangeArrowheads="1"/>
          </p:cNvSpPr>
          <p:nvPr>
            <p:ph type="ftr" sz="quarter" idx="3"/>
          </p:nvPr>
        </p:nvSpPr>
        <p:spPr bwMode="auto">
          <a:xfrm>
            <a:off x="533400" y="6561138"/>
            <a:ext cx="3429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900">
                <a:latin typeface="Arial" charset="0"/>
                <a:ea typeface="ＭＳ Ｐゴシック" pitchFamily="34" charset="-128"/>
              </a:defRPr>
            </a:lvl1pPr>
          </a:lstStyle>
          <a:p>
            <a:pPr eaLnBrk="0" hangingPunct="0">
              <a:defRPr/>
            </a:pPr>
            <a:r>
              <a:rPr lang="en-US">
                <a:solidFill>
                  <a:srgbClr val="474337"/>
                </a:solidFill>
                <a:cs typeface="+mn-cs"/>
              </a:rPr>
              <a:t>© 2008 Robert Wood Johnson Foundation. All rights reserved.  </a:t>
            </a:r>
          </a:p>
        </p:txBody>
      </p:sp>
      <p:sp>
        <p:nvSpPr>
          <p:cNvPr id="1030" name="Rectangle 6"/>
          <p:cNvSpPr>
            <a:spLocks noGrp="1" noChangeArrowheads="1"/>
          </p:cNvSpPr>
          <p:nvPr>
            <p:ph type="sldNum" sz="quarter" idx="4"/>
          </p:nvPr>
        </p:nvSpPr>
        <p:spPr bwMode="auto">
          <a:xfrm>
            <a:off x="8077200" y="6561138"/>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Arial" charset="0"/>
                <a:ea typeface="ＭＳ Ｐゴシック" pitchFamily="34" charset="-128"/>
              </a:defRPr>
            </a:lvl1pPr>
          </a:lstStyle>
          <a:p>
            <a:pPr eaLnBrk="0" hangingPunct="0">
              <a:defRPr/>
            </a:pPr>
            <a:fld id="{1085A551-E134-4985-AA0F-F5FFB5500A8D}" type="slidenum">
              <a:rPr lang="en-US">
                <a:solidFill>
                  <a:srgbClr val="474337"/>
                </a:solidFill>
                <a:cs typeface="+mn-cs"/>
              </a:rPr>
              <a:pPr eaLnBrk="0" hangingPunct="0">
                <a:defRPr/>
              </a:pPr>
              <a:t>‹#›</a:t>
            </a:fld>
            <a:endParaRPr lang="en-US">
              <a:solidFill>
                <a:srgbClr val="474337"/>
              </a:solidFill>
              <a:cs typeface="+mn-cs"/>
            </a:endParaRPr>
          </a:p>
        </p:txBody>
      </p:sp>
      <p:sp>
        <p:nvSpPr>
          <p:cNvPr id="1034" name="Line 10"/>
          <p:cNvSpPr>
            <a:spLocks noChangeShapeType="1"/>
          </p:cNvSpPr>
          <p:nvPr userDrawn="1"/>
        </p:nvSpPr>
        <p:spPr bwMode="auto">
          <a:xfrm>
            <a:off x="0" y="6477000"/>
            <a:ext cx="9372600" cy="0"/>
          </a:xfrm>
          <a:prstGeom prst="line">
            <a:avLst/>
          </a:prstGeom>
          <a:noFill/>
          <a:ln w="15875" cap="rnd">
            <a:solidFill>
              <a:schemeClr val="tx1"/>
            </a:solidFill>
            <a:prstDash val="sysDot"/>
            <a:round/>
            <a:headEnd/>
            <a:tailEnd/>
          </a:ln>
        </p:spPr>
        <p:txBody>
          <a:bodyPr wrap="none" anchor="ctr"/>
          <a:lstStyle/>
          <a:p>
            <a:pPr algn="ctr" eaLnBrk="0" hangingPunct="0">
              <a:defRPr/>
            </a:pPr>
            <a:endParaRPr lang="en-US" sz="2400">
              <a:solidFill>
                <a:srgbClr val="474337"/>
              </a:solidFill>
              <a:latin typeface="Arial" charset="0"/>
              <a:cs typeface="+mn-cs"/>
            </a:endParaRPr>
          </a:p>
        </p:txBody>
      </p:sp>
      <p:sp>
        <p:nvSpPr>
          <p:cNvPr id="1038" name="Rectangle 14"/>
          <p:cNvSpPr>
            <a:spLocks noChangeArrowheads="1"/>
          </p:cNvSpPr>
          <p:nvPr userDrawn="1"/>
        </p:nvSpPr>
        <p:spPr bwMode="auto">
          <a:xfrm>
            <a:off x="-4473575" y="87471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sp>
        <p:nvSpPr>
          <p:cNvPr id="1039" name="Rectangle 15"/>
          <p:cNvSpPr>
            <a:spLocks noChangeArrowheads="1"/>
          </p:cNvSpPr>
          <p:nvPr userDrawn="1"/>
        </p:nvSpPr>
        <p:spPr bwMode="auto">
          <a:xfrm>
            <a:off x="9420225" y="6346825"/>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474337"/>
              </a:solidFill>
              <a:latin typeface="Arial" charset="0"/>
              <a:cs typeface="+mn-cs"/>
            </a:endParaRPr>
          </a:p>
        </p:txBody>
      </p:sp>
      <p:pic>
        <p:nvPicPr>
          <p:cNvPr id="1035" name="Picture 17" descr="revised logo_commission"/>
          <p:cNvPicPr>
            <a:picLocks noChangeAspect="1" noChangeArrowheads="1"/>
          </p:cNvPicPr>
          <p:nvPr userDrawn="1"/>
        </p:nvPicPr>
        <p:blipFill>
          <a:blip r:embed="rId17" cstate="print"/>
          <a:srcRect/>
          <a:stretch>
            <a:fillRect/>
          </a:stretch>
        </p:blipFill>
        <p:spPr bwMode="auto">
          <a:xfrm>
            <a:off x="228600" y="228600"/>
            <a:ext cx="3048000" cy="322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37" r:id="rId1"/>
    <p:sldLayoutId id="2147487038" r:id="rId2"/>
    <p:sldLayoutId id="2147487039" r:id="rId3"/>
    <p:sldLayoutId id="2147487040" r:id="rId4"/>
    <p:sldLayoutId id="2147487041" r:id="rId5"/>
    <p:sldLayoutId id="2147487042" r:id="rId6"/>
    <p:sldLayoutId id="2147487043" r:id="rId7"/>
    <p:sldLayoutId id="2147487044" r:id="rId8"/>
    <p:sldLayoutId id="2147487045" r:id="rId9"/>
    <p:sldLayoutId id="2147487046" r:id="rId10"/>
    <p:sldLayoutId id="2147487047" r:id="rId11"/>
    <p:sldLayoutId id="2147487048" r:id="rId12"/>
    <p:sldLayoutId id="2147487049" r:id="rId13"/>
    <p:sldLayoutId id="2147487050" r:id="rId14"/>
  </p:sldLayoutIdLst>
  <p:hf hdr="0" dt="0"/>
  <p:txStyles>
    <p:titleStyle>
      <a:lvl1pPr algn="l" rtl="0" eaLnBrk="0" fontAlgn="base" hangingPunct="0">
        <a:spcBef>
          <a:spcPct val="0"/>
        </a:spcBef>
        <a:spcAft>
          <a:spcPct val="0"/>
        </a:spcAft>
        <a:defRPr sz="2400">
          <a:solidFill>
            <a:schemeClr val="tx2"/>
          </a:solidFill>
          <a:latin typeface="+mj-lt"/>
          <a:ea typeface="MS PGothic" pitchFamily="34" charset="-128"/>
          <a:cs typeface="+mj-cs"/>
        </a:defRPr>
      </a:lvl1pPr>
      <a:lvl2pPr algn="l" rtl="0" eaLnBrk="0" fontAlgn="base" hangingPunct="0">
        <a:spcBef>
          <a:spcPct val="0"/>
        </a:spcBef>
        <a:spcAft>
          <a:spcPct val="0"/>
        </a:spcAft>
        <a:defRPr sz="2400">
          <a:solidFill>
            <a:schemeClr val="tx2"/>
          </a:solidFill>
          <a:latin typeface="Arial" charset="0"/>
          <a:ea typeface="MS PGothic" pitchFamily="34" charset="-128"/>
        </a:defRPr>
      </a:lvl2pPr>
      <a:lvl3pPr algn="l" rtl="0" eaLnBrk="0" fontAlgn="base" hangingPunct="0">
        <a:spcBef>
          <a:spcPct val="0"/>
        </a:spcBef>
        <a:spcAft>
          <a:spcPct val="0"/>
        </a:spcAft>
        <a:defRPr sz="2400">
          <a:solidFill>
            <a:schemeClr val="tx2"/>
          </a:solidFill>
          <a:latin typeface="Arial" charset="0"/>
          <a:ea typeface="MS PGothic" pitchFamily="34" charset="-128"/>
        </a:defRPr>
      </a:lvl3pPr>
      <a:lvl4pPr algn="l" rtl="0" eaLnBrk="0" fontAlgn="base" hangingPunct="0">
        <a:spcBef>
          <a:spcPct val="0"/>
        </a:spcBef>
        <a:spcAft>
          <a:spcPct val="0"/>
        </a:spcAft>
        <a:defRPr sz="2400">
          <a:solidFill>
            <a:schemeClr val="tx2"/>
          </a:solidFill>
          <a:latin typeface="Arial" charset="0"/>
          <a:ea typeface="MS PGothic" pitchFamily="34" charset="-128"/>
        </a:defRPr>
      </a:lvl4pPr>
      <a:lvl5pPr algn="l" rtl="0" eaLnBrk="0" fontAlgn="base" hangingPunct="0">
        <a:spcBef>
          <a:spcPct val="0"/>
        </a:spcBef>
        <a:spcAft>
          <a:spcPct val="0"/>
        </a:spcAft>
        <a:defRPr sz="2400">
          <a:solidFill>
            <a:schemeClr val="tx2"/>
          </a:solidFill>
          <a:latin typeface="Arial" charset="0"/>
          <a:ea typeface="MS PGothic" pitchFamily="34" charset="-128"/>
        </a:defRPr>
      </a:lvl5pPr>
      <a:lvl6pPr marL="457200" algn="l" rtl="0" fontAlgn="base">
        <a:spcBef>
          <a:spcPct val="0"/>
        </a:spcBef>
        <a:spcAft>
          <a:spcPct val="0"/>
        </a:spcAft>
        <a:defRPr sz="2400">
          <a:solidFill>
            <a:schemeClr val="tx2"/>
          </a:solidFill>
          <a:latin typeface="Arial" charset="0"/>
          <a:ea typeface="ＭＳ Ｐゴシック" pitchFamily="34" charset="-128"/>
        </a:defRPr>
      </a:lvl6pPr>
      <a:lvl7pPr marL="914400" algn="l" rtl="0" fontAlgn="base">
        <a:spcBef>
          <a:spcPct val="0"/>
        </a:spcBef>
        <a:spcAft>
          <a:spcPct val="0"/>
        </a:spcAft>
        <a:defRPr sz="2400">
          <a:solidFill>
            <a:schemeClr val="tx2"/>
          </a:solidFill>
          <a:latin typeface="Arial" charset="0"/>
          <a:ea typeface="ＭＳ Ｐゴシック" pitchFamily="34" charset="-128"/>
        </a:defRPr>
      </a:lvl7pPr>
      <a:lvl8pPr marL="1371600" algn="l" rtl="0" fontAlgn="base">
        <a:spcBef>
          <a:spcPct val="0"/>
        </a:spcBef>
        <a:spcAft>
          <a:spcPct val="0"/>
        </a:spcAft>
        <a:defRPr sz="2400">
          <a:solidFill>
            <a:schemeClr val="tx2"/>
          </a:solidFill>
          <a:latin typeface="Arial" charset="0"/>
          <a:ea typeface="ＭＳ Ｐゴシック" pitchFamily="34" charset="-128"/>
        </a:defRPr>
      </a:lvl8pPr>
      <a:lvl9pPr marL="1828800" algn="l" rtl="0" fontAlgn="base">
        <a:spcBef>
          <a:spcPct val="0"/>
        </a:spcBef>
        <a:spcAft>
          <a:spcPct val="0"/>
        </a:spcAft>
        <a:defRPr sz="2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fontAlgn="base">
        <a:spcBef>
          <a:spcPct val="20000"/>
        </a:spcBef>
        <a:spcAft>
          <a:spcPct val="0"/>
        </a:spcAft>
        <a:buChar char="»"/>
        <a:defRPr sz="2000">
          <a:solidFill>
            <a:schemeClr val="tx1"/>
          </a:solidFill>
          <a:latin typeface="+mn-lt"/>
          <a:ea typeface="+mn-ea"/>
        </a:defRPr>
      </a:lvl6pPr>
      <a:lvl7pPr marL="2686050" indent="-228600" algn="l" rtl="0" fontAlgn="base">
        <a:spcBef>
          <a:spcPct val="20000"/>
        </a:spcBef>
        <a:spcAft>
          <a:spcPct val="0"/>
        </a:spcAft>
        <a:buChar char="»"/>
        <a:defRPr sz="2000">
          <a:solidFill>
            <a:schemeClr val="tx1"/>
          </a:solidFill>
          <a:latin typeface="+mn-lt"/>
          <a:ea typeface="+mn-ea"/>
        </a:defRPr>
      </a:lvl7pPr>
      <a:lvl8pPr marL="3143250" indent="-228600" algn="l" rtl="0" fontAlgn="base">
        <a:spcBef>
          <a:spcPct val="20000"/>
        </a:spcBef>
        <a:spcAft>
          <a:spcPct val="0"/>
        </a:spcAft>
        <a:buChar char="»"/>
        <a:defRPr sz="2000">
          <a:solidFill>
            <a:schemeClr val="tx1"/>
          </a:solidFill>
          <a:latin typeface="+mn-lt"/>
          <a:ea typeface="+mn-ea"/>
        </a:defRPr>
      </a:lvl8pPr>
      <a:lvl9pPr marL="360045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6.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5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4.xml"/></Relationships>
</file>

<file path=ppt/slides/_rels/slide3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60.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60.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457200" y="914400"/>
            <a:ext cx="8382000" cy="2514600"/>
          </a:xfrm>
        </p:spPr>
        <p:txBody>
          <a:bodyPr>
            <a:normAutofit fontScale="90000"/>
          </a:bodyPr>
          <a:lstStyle/>
          <a:p>
            <a:pPr algn="ctr" eaLnBrk="1" hangingPunct="1"/>
            <a:r>
              <a:rPr lang="en-US" b="1" dirty="0" smtClean="0">
                <a:solidFill>
                  <a:srgbClr val="EEE90C"/>
                </a:solidFill>
              </a:rPr>
              <a:t/>
            </a:r>
            <a:br>
              <a:rPr lang="en-US" b="1" dirty="0" smtClean="0">
                <a:solidFill>
                  <a:srgbClr val="EEE90C"/>
                </a:solidFill>
              </a:rPr>
            </a:br>
            <a:r>
              <a:rPr lang="en-US" sz="3600" b="1" dirty="0" smtClean="0">
                <a:solidFill>
                  <a:srgbClr val="EEE90C"/>
                </a:solidFill>
              </a:rPr>
              <a:t> </a:t>
            </a:r>
            <a:r>
              <a:rPr lang="en-US" sz="4000" b="1" dirty="0" smtClean="0">
                <a:solidFill>
                  <a:schemeClr val="tx1"/>
                </a:solidFill>
              </a:rPr>
              <a:t>Addressing America’s Health Challenges: A Vital Role for Community Development </a:t>
            </a:r>
            <a:r>
              <a:rPr lang="en-US" b="1" dirty="0" smtClean="0">
                <a:solidFill>
                  <a:srgbClr val="EEE90C"/>
                </a:solidFill>
              </a:rPr>
              <a:t/>
            </a:r>
            <a:br>
              <a:rPr lang="en-US" b="1" dirty="0" smtClean="0">
                <a:solidFill>
                  <a:srgbClr val="EEE90C"/>
                </a:solidFill>
              </a:rPr>
            </a:br>
            <a:r>
              <a:rPr lang="en-US" b="1" dirty="0" smtClean="0">
                <a:solidFill>
                  <a:srgbClr val="EEE90C"/>
                </a:solidFill>
              </a:rPr>
              <a:t/>
            </a:r>
            <a:br>
              <a:rPr lang="en-US" b="1" dirty="0" smtClean="0">
                <a:solidFill>
                  <a:srgbClr val="EEE90C"/>
                </a:solidFill>
              </a:rPr>
            </a:br>
            <a:endParaRPr lang="en-US" b="1" dirty="0" smtClean="0">
              <a:solidFill>
                <a:srgbClr val="EEE90C"/>
              </a:solidFill>
            </a:endParaRPr>
          </a:p>
        </p:txBody>
      </p:sp>
      <p:sp>
        <p:nvSpPr>
          <p:cNvPr id="145411" name="Rectangle 3"/>
          <p:cNvSpPr>
            <a:spLocks noGrp="1" noChangeArrowheads="1"/>
          </p:cNvSpPr>
          <p:nvPr>
            <p:ph type="subTitle" idx="1"/>
          </p:nvPr>
        </p:nvSpPr>
        <p:spPr>
          <a:xfrm>
            <a:off x="685800" y="3733800"/>
            <a:ext cx="7620000" cy="3962400"/>
          </a:xfrm>
        </p:spPr>
        <p:txBody>
          <a:bodyPr/>
          <a:lstStyle/>
          <a:p>
            <a:pPr eaLnBrk="1" hangingPunct="1"/>
            <a:endParaRPr lang="en-US" sz="2800" dirty="0" smtClean="0"/>
          </a:p>
          <a:p>
            <a:pPr eaLnBrk="1" hangingPunct="1"/>
            <a:r>
              <a:rPr lang="en-US" sz="2800" dirty="0" smtClean="0"/>
              <a:t>David R. Williams, PhD, MPH</a:t>
            </a:r>
          </a:p>
          <a:p>
            <a:pPr eaLnBrk="1" hangingPunct="1"/>
            <a:r>
              <a:rPr lang="en-US" sz="2000" dirty="0" smtClean="0"/>
              <a:t>Florence &amp; Laura Norman Professor of Public Health</a:t>
            </a:r>
          </a:p>
          <a:p>
            <a:pPr eaLnBrk="1" hangingPunct="1"/>
            <a:r>
              <a:rPr lang="en-US" sz="2000" dirty="0" smtClean="0"/>
              <a:t>Professor of African &amp; African American Studies and of Sociology</a:t>
            </a:r>
          </a:p>
          <a:p>
            <a:pPr eaLnBrk="1" hangingPunct="1"/>
            <a:r>
              <a:rPr lang="en-US" sz="2000" dirty="0" smtClean="0"/>
              <a:t>Harvard University</a:t>
            </a:r>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85800" y="228600"/>
            <a:ext cx="7772400" cy="685800"/>
          </a:xfrm>
        </p:spPr>
        <p:txBody>
          <a:bodyPr/>
          <a:lstStyle/>
          <a:p>
            <a:pPr eaLnBrk="1" hangingPunct="1"/>
            <a:r>
              <a:rPr lang="en-US" sz="3600" b="1" smtClean="0"/>
              <a:t>Percent Poor by Race/Ethnicity</a:t>
            </a:r>
            <a:r>
              <a:rPr lang="en-US" b="1" smtClean="0"/>
              <a:t> </a:t>
            </a:r>
            <a:endParaRPr lang="en-US" sz="4000" smtClean="0"/>
          </a:p>
        </p:txBody>
      </p:sp>
      <p:graphicFrame>
        <p:nvGraphicFramePr>
          <p:cNvPr id="2050" name="Object 3"/>
          <p:cNvGraphicFramePr>
            <a:graphicFrameLocks noChangeAspect="1"/>
          </p:cNvGraphicFramePr>
          <p:nvPr>
            <p:ph type="chart" idx="1"/>
          </p:nvPr>
        </p:nvGraphicFramePr>
        <p:xfrm>
          <a:off x="533400" y="914400"/>
          <a:ext cx="8362950" cy="5638800"/>
        </p:xfrm>
        <a:graphic>
          <a:graphicData uri="http://schemas.openxmlformats.org/presentationml/2006/ole">
            <p:oleObj spid="_x0000_s409602" name="Chart" r:id="rId4" imgW="8896198" imgH="6000750" progId="MSGraph.Chart.8">
              <p:embed followColorScheme="full"/>
            </p:oleObj>
          </a:graphicData>
        </a:graphic>
      </p:graphicFrame>
      <p:sp>
        <p:nvSpPr>
          <p:cNvPr id="2052" name="Line 4"/>
          <p:cNvSpPr>
            <a:spLocks noChangeShapeType="1"/>
          </p:cNvSpPr>
          <p:nvPr/>
        </p:nvSpPr>
        <p:spPr bwMode="auto">
          <a:xfrm>
            <a:off x="609600" y="1066800"/>
            <a:ext cx="8229600" cy="0"/>
          </a:xfrm>
          <a:prstGeom prst="line">
            <a:avLst/>
          </a:prstGeom>
          <a:noFill/>
          <a:ln w="28575">
            <a:solidFill>
              <a:srgbClr val="FFFF00"/>
            </a:solidFill>
            <a:round/>
            <a:headEnd/>
            <a:tailEnd/>
          </a:ln>
        </p:spPr>
        <p:txBody>
          <a:bodyPr/>
          <a:lstStyle/>
          <a:p>
            <a:endParaRPr lang="en-US"/>
          </a:p>
        </p:txBody>
      </p:sp>
      <p:sp>
        <p:nvSpPr>
          <p:cNvPr id="2053" name="Line 5"/>
          <p:cNvSpPr>
            <a:spLocks noChangeShapeType="1"/>
          </p:cNvSpPr>
          <p:nvPr/>
        </p:nvSpPr>
        <p:spPr bwMode="auto">
          <a:xfrm>
            <a:off x="533400" y="6477000"/>
            <a:ext cx="8229600" cy="0"/>
          </a:xfrm>
          <a:prstGeom prst="line">
            <a:avLst/>
          </a:prstGeom>
          <a:noFill/>
          <a:ln w="28575">
            <a:solidFill>
              <a:srgbClr val="FFFF00"/>
            </a:solidFill>
            <a:round/>
            <a:headEnd/>
            <a:tailEnd/>
          </a:ln>
        </p:spPr>
        <p:txBody>
          <a:bodyPr/>
          <a:lstStyle/>
          <a:p>
            <a:endParaRPr lang="en-US"/>
          </a:p>
        </p:txBody>
      </p:sp>
      <p:sp>
        <p:nvSpPr>
          <p:cNvPr id="2054" name="Text Box 6"/>
          <p:cNvSpPr txBox="1">
            <a:spLocks noChangeArrowheads="1"/>
          </p:cNvSpPr>
          <p:nvPr/>
        </p:nvSpPr>
        <p:spPr bwMode="auto">
          <a:xfrm rot="-5400000">
            <a:off x="-296862" y="2963862"/>
            <a:ext cx="1905000" cy="396875"/>
          </a:xfrm>
          <a:prstGeom prst="rect">
            <a:avLst/>
          </a:prstGeom>
          <a:noFill/>
          <a:ln w="9525">
            <a:noFill/>
            <a:miter lim="800000"/>
            <a:headEnd/>
            <a:tailEnd/>
          </a:ln>
        </p:spPr>
        <p:txBody>
          <a:bodyPr>
            <a:spAutoFit/>
          </a:bodyPr>
          <a:lstStyle/>
          <a:p>
            <a:pPr algn="ctr" eaLnBrk="0" hangingPunct="0">
              <a:spcBef>
                <a:spcPct val="50000"/>
              </a:spcBef>
            </a:pPr>
            <a:r>
              <a:rPr lang="en-US" sz="2000" b="1"/>
              <a:t>Poverty Rate</a:t>
            </a:r>
          </a:p>
        </p:txBody>
      </p:sp>
      <p:sp>
        <p:nvSpPr>
          <p:cNvPr id="2055" name="Text Box 7"/>
          <p:cNvSpPr txBox="1">
            <a:spLocks noChangeArrowheads="1"/>
          </p:cNvSpPr>
          <p:nvPr/>
        </p:nvSpPr>
        <p:spPr bwMode="auto">
          <a:xfrm>
            <a:off x="914400" y="6553200"/>
            <a:ext cx="3276600" cy="336550"/>
          </a:xfrm>
          <a:prstGeom prst="rect">
            <a:avLst/>
          </a:prstGeom>
          <a:noFill/>
          <a:ln w="9525">
            <a:noFill/>
            <a:miter lim="800000"/>
            <a:headEnd/>
            <a:tailEnd/>
          </a:ln>
        </p:spPr>
        <p:txBody>
          <a:bodyPr>
            <a:spAutoFit/>
          </a:bodyPr>
          <a:lstStyle/>
          <a:p>
            <a:pPr eaLnBrk="0" hangingPunct="0">
              <a:spcBef>
                <a:spcPct val="50000"/>
              </a:spcBef>
            </a:pPr>
            <a:r>
              <a:rPr lang="en-US" sz="1600" b="1"/>
              <a:t>U.S. Census 2006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228600"/>
            <a:ext cx="8305800" cy="685800"/>
          </a:xfrm>
        </p:spPr>
        <p:txBody>
          <a:bodyPr/>
          <a:lstStyle/>
          <a:p>
            <a:pPr eaLnBrk="1" hangingPunct="1"/>
            <a:r>
              <a:rPr lang="en-US" sz="3600" b="1" dirty="0" smtClean="0"/>
              <a:t>Racial Disparities in Health</a:t>
            </a:r>
          </a:p>
        </p:txBody>
      </p:sp>
      <p:sp>
        <p:nvSpPr>
          <p:cNvPr id="146435" name="Rectangle 3"/>
          <p:cNvSpPr>
            <a:spLocks noGrp="1" noChangeArrowheads="1"/>
          </p:cNvSpPr>
          <p:nvPr>
            <p:ph idx="1"/>
          </p:nvPr>
        </p:nvSpPr>
        <p:spPr>
          <a:xfrm>
            <a:off x="381000" y="838200"/>
            <a:ext cx="8305800" cy="5486400"/>
          </a:xfrm>
        </p:spPr>
        <p:txBody>
          <a:bodyPr/>
          <a:lstStyle/>
          <a:p>
            <a:pPr eaLnBrk="1" hangingPunct="1">
              <a:lnSpc>
                <a:spcPct val="90000"/>
              </a:lnSpc>
              <a:spcBef>
                <a:spcPct val="25000"/>
              </a:spcBef>
              <a:spcAft>
                <a:spcPct val="25000"/>
              </a:spcAft>
            </a:pPr>
            <a:r>
              <a:rPr lang="en-US" dirty="0" smtClean="0"/>
              <a:t>African Americans have higher death rates than Whites for 12 of the 15 leading causes of death.</a:t>
            </a:r>
          </a:p>
          <a:p>
            <a:pPr eaLnBrk="1" hangingPunct="1">
              <a:lnSpc>
                <a:spcPct val="90000"/>
              </a:lnSpc>
              <a:spcBef>
                <a:spcPct val="25000"/>
              </a:spcBef>
              <a:spcAft>
                <a:spcPct val="25000"/>
              </a:spcAft>
            </a:pPr>
            <a:r>
              <a:rPr lang="en-US" dirty="0" smtClean="0"/>
              <a:t>Blacks and American Indians have higher age-specific death rates than Whites from birth through the retirement years. </a:t>
            </a:r>
          </a:p>
          <a:p>
            <a:pPr eaLnBrk="1" hangingPunct="1">
              <a:lnSpc>
                <a:spcPct val="90000"/>
              </a:lnSpc>
              <a:spcBef>
                <a:spcPct val="25000"/>
              </a:spcBef>
              <a:spcAft>
                <a:spcPct val="25000"/>
              </a:spcAft>
            </a:pPr>
            <a:r>
              <a:rPr lang="en-US" dirty="0" smtClean="0"/>
              <a:t>Hispanics have higher death rates than whites for diabetes, hypertension, liver cirrhosis &amp; homicide</a:t>
            </a:r>
          </a:p>
          <a:p>
            <a:pPr eaLnBrk="1" hangingPunct="1">
              <a:lnSpc>
                <a:spcPct val="90000"/>
              </a:lnSpc>
              <a:spcBef>
                <a:spcPct val="25000"/>
              </a:spcBef>
              <a:spcAft>
                <a:spcPct val="25000"/>
              </a:spcAft>
            </a:pPr>
            <a:r>
              <a:rPr lang="en-US" dirty="0" smtClean="0"/>
              <a:t>Minorities get sick younger, have more severe illness and die sooner than Whites </a:t>
            </a:r>
          </a:p>
          <a:p>
            <a:pPr eaLnBrk="1" hangingPunct="1">
              <a:lnSpc>
                <a:spcPct val="90000"/>
              </a:lnSpc>
              <a:spcBef>
                <a:spcPct val="25000"/>
              </a:spcBef>
              <a:spcAft>
                <a:spcPct val="25000"/>
              </a:spcAft>
              <a:buFontTx/>
              <a:buNone/>
            </a:pPr>
            <a:endParaRPr lang="en-US" dirty="0" smtClean="0">
              <a:solidFill>
                <a:srgbClr val="FFFF00"/>
              </a:solidFill>
            </a:endParaRPr>
          </a:p>
        </p:txBody>
      </p:sp>
      <p:sp>
        <p:nvSpPr>
          <p:cNvPr id="146436" name="Line 4"/>
          <p:cNvSpPr>
            <a:spLocks noChangeShapeType="1"/>
          </p:cNvSpPr>
          <p:nvPr/>
        </p:nvSpPr>
        <p:spPr bwMode="auto">
          <a:xfrm>
            <a:off x="381000" y="838200"/>
            <a:ext cx="8229600" cy="0"/>
          </a:xfrm>
          <a:prstGeom prst="line">
            <a:avLst/>
          </a:prstGeom>
          <a:noFill/>
          <a:ln w="28575">
            <a:solidFill>
              <a:schemeClr val="tx2"/>
            </a:solidFill>
            <a:round/>
            <a:headEnd/>
            <a:tailEnd/>
          </a:ln>
        </p:spPr>
        <p:txBody>
          <a:bodyPr/>
          <a:lstStyle/>
          <a:p>
            <a:endParaRPr lang="en-US"/>
          </a:p>
        </p:txBody>
      </p:sp>
      <p:sp>
        <p:nvSpPr>
          <p:cNvPr id="146437" name="Line 5"/>
          <p:cNvSpPr>
            <a:spLocks noChangeShapeType="1"/>
          </p:cNvSpPr>
          <p:nvPr/>
        </p:nvSpPr>
        <p:spPr bwMode="auto">
          <a:xfrm>
            <a:off x="457200" y="6400800"/>
            <a:ext cx="8229600" cy="0"/>
          </a:xfrm>
          <a:prstGeom prst="line">
            <a:avLst/>
          </a:prstGeom>
          <a:noFill/>
          <a:ln w="28575">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28600" y="1219200"/>
            <a:ext cx="8534400" cy="4953000"/>
          </a:xfrm>
          <a:prstGeom prst="rect">
            <a:avLst/>
          </a:prstGeom>
          <a:noFill/>
          <a:ln w="9525">
            <a:noFill/>
            <a:miter lim="800000"/>
            <a:headEnd/>
            <a:tailEnd/>
          </a:ln>
        </p:spPr>
        <p:txBody>
          <a:bodyPr/>
          <a:lstStyle/>
          <a:p>
            <a:pPr marL="342900" indent="-342900">
              <a:lnSpc>
                <a:spcPct val="90000"/>
              </a:lnSpc>
            </a:pPr>
            <a:endParaRPr lang="en-US" sz="3600">
              <a:ea typeface="MS PGothic" pitchFamily="34" charset="-128"/>
            </a:endParaRPr>
          </a:p>
        </p:txBody>
      </p:sp>
      <p:graphicFrame>
        <p:nvGraphicFramePr>
          <p:cNvPr id="4098" name="Object 3"/>
          <p:cNvGraphicFramePr>
            <a:graphicFrameLocks noChangeAspect="1"/>
          </p:cNvGraphicFramePr>
          <p:nvPr>
            <p:ph type="chart" idx="1"/>
          </p:nvPr>
        </p:nvGraphicFramePr>
        <p:xfrm>
          <a:off x="-152400" y="1371600"/>
          <a:ext cx="9296400" cy="4921250"/>
        </p:xfrm>
        <a:graphic>
          <a:graphicData uri="http://schemas.openxmlformats.org/presentationml/2006/ole">
            <p:oleObj spid="_x0000_s410626" name="Chart" r:id="rId4" imgW="7772400" imgH="4114800" progId="MSGraph.Chart.8">
              <p:embed followColorScheme="full"/>
            </p:oleObj>
          </a:graphicData>
        </a:graphic>
      </p:graphicFrame>
      <p:sp>
        <p:nvSpPr>
          <p:cNvPr id="4100" name="Line 4"/>
          <p:cNvSpPr>
            <a:spLocks noChangeShapeType="1"/>
          </p:cNvSpPr>
          <p:nvPr/>
        </p:nvSpPr>
        <p:spPr bwMode="auto">
          <a:xfrm>
            <a:off x="457200" y="1066800"/>
            <a:ext cx="8229600" cy="0"/>
          </a:xfrm>
          <a:prstGeom prst="line">
            <a:avLst/>
          </a:prstGeom>
          <a:noFill/>
          <a:ln w="28575">
            <a:solidFill>
              <a:srgbClr val="FFFF00"/>
            </a:solidFill>
            <a:round/>
            <a:headEnd/>
            <a:tailEnd/>
          </a:ln>
        </p:spPr>
        <p:txBody>
          <a:bodyPr/>
          <a:lstStyle/>
          <a:p>
            <a:endParaRPr lang="en-US"/>
          </a:p>
        </p:txBody>
      </p:sp>
      <p:sp>
        <p:nvSpPr>
          <p:cNvPr id="4101" name="Line 5"/>
          <p:cNvSpPr>
            <a:spLocks noChangeShapeType="1"/>
          </p:cNvSpPr>
          <p:nvPr/>
        </p:nvSpPr>
        <p:spPr bwMode="auto">
          <a:xfrm>
            <a:off x="457200" y="6248400"/>
            <a:ext cx="8229600" cy="0"/>
          </a:xfrm>
          <a:prstGeom prst="line">
            <a:avLst/>
          </a:prstGeom>
          <a:noFill/>
          <a:ln w="28575">
            <a:solidFill>
              <a:srgbClr val="FFFF00"/>
            </a:solidFill>
            <a:round/>
            <a:headEnd/>
            <a:tailEnd/>
          </a:ln>
        </p:spPr>
        <p:txBody>
          <a:bodyPr/>
          <a:lstStyle/>
          <a:p>
            <a:endParaRPr lang="en-US"/>
          </a:p>
        </p:txBody>
      </p:sp>
      <p:sp>
        <p:nvSpPr>
          <p:cNvPr id="4102" name="Rectangle 6"/>
          <p:cNvSpPr>
            <a:spLocks noGrp="1" noChangeArrowheads="1"/>
          </p:cNvSpPr>
          <p:nvPr>
            <p:ph type="title"/>
          </p:nvPr>
        </p:nvSpPr>
        <p:spPr>
          <a:xfrm>
            <a:off x="685800" y="0"/>
            <a:ext cx="7772400" cy="1143000"/>
          </a:xfrm>
        </p:spPr>
        <p:txBody>
          <a:bodyPr/>
          <a:lstStyle/>
          <a:p>
            <a:pPr eaLnBrk="1" hangingPunct="1"/>
            <a:r>
              <a:rPr lang="en-US" sz="3600" b="1" smtClean="0"/>
              <a:t>Life Expectancy Lags, 1950-2006</a:t>
            </a:r>
          </a:p>
        </p:txBody>
      </p:sp>
      <p:sp>
        <p:nvSpPr>
          <p:cNvPr id="4103" name="Text Box 7"/>
          <p:cNvSpPr txBox="1">
            <a:spLocks noChangeArrowheads="1"/>
          </p:cNvSpPr>
          <p:nvPr/>
        </p:nvSpPr>
        <p:spPr bwMode="auto">
          <a:xfrm>
            <a:off x="685800" y="6338888"/>
            <a:ext cx="7696200" cy="366712"/>
          </a:xfrm>
          <a:prstGeom prst="rect">
            <a:avLst/>
          </a:prstGeom>
          <a:noFill/>
          <a:ln w="9525">
            <a:noFill/>
            <a:miter lim="800000"/>
            <a:headEnd/>
            <a:tailEnd/>
          </a:ln>
        </p:spPr>
        <p:txBody>
          <a:bodyPr>
            <a:spAutoFit/>
          </a:bodyPr>
          <a:lstStyle/>
          <a:p>
            <a:pPr>
              <a:spcBef>
                <a:spcPct val="50000"/>
              </a:spcBef>
            </a:pPr>
            <a:r>
              <a:rPr lang="en-US" sz="1800" dirty="0">
                <a:solidFill>
                  <a:srgbClr val="FFFF00"/>
                </a:solidFill>
                <a:latin typeface="Arial" pitchFamily="34" charset="0"/>
                <a:ea typeface="MS PGothic" pitchFamily="34" charset="-128"/>
              </a:rPr>
              <a:t>Murphy, NVSS 2000; </a:t>
            </a:r>
            <a:r>
              <a:rPr lang="en-US" sz="1800" dirty="0" err="1">
                <a:solidFill>
                  <a:srgbClr val="FFFF00"/>
                </a:solidFill>
                <a:latin typeface="Arial" pitchFamily="34" charset="0"/>
                <a:ea typeface="MS PGothic" pitchFamily="34" charset="-128"/>
              </a:rPr>
              <a:t>Braveman</a:t>
            </a:r>
            <a:r>
              <a:rPr lang="en-US" sz="1800" dirty="0">
                <a:solidFill>
                  <a:srgbClr val="FFFF00"/>
                </a:solidFill>
                <a:latin typeface="Arial" pitchFamily="34" charset="0"/>
                <a:ea typeface="MS PGothic" pitchFamily="34" charset="-128"/>
              </a:rPr>
              <a:t> et al. in Press, NLMS 1988-1998</a:t>
            </a:r>
          </a:p>
        </p:txBody>
      </p:sp>
      <p:sp>
        <p:nvSpPr>
          <p:cNvPr id="4104" name="Text Box 8"/>
          <p:cNvSpPr txBox="1">
            <a:spLocks noChangeArrowheads="1"/>
          </p:cNvSpPr>
          <p:nvPr/>
        </p:nvSpPr>
        <p:spPr bwMode="auto">
          <a:xfrm>
            <a:off x="2492375" y="3027363"/>
            <a:ext cx="533400" cy="274637"/>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63.6</a:t>
            </a:r>
          </a:p>
        </p:txBody>
      </p:sp>
      <p:sp>
        <p:nvSpPr>
          <p:cNvPr id="4105" name="Text Box 9"/>
          <p:cNvSpPr txBox="1">
            <a:spLocks noChangeArrowheads="1"/>
          </p:cNvSpPr>
          <p:nvPr/>
        </p:nvSpPr>
        <p:spPr bwMode="auto">
          <a:xfrm>
            <a:off x="2157413" y="2341563"/>
            <a:ext cx="609600" cy="274637"/>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70.6</a:t>
            </a:r>
          </a:p>
        </p:txBody>
      </p:sp>
      <p:sp>
        <p:nvSpPr>
          <p:cNvPr id="4106" name="Text Box 10"/>
          <p:cNvSpPr txBox="1">
            <a:spLocks noChangeArrowheads="1"/>
          </p:cNvSpPr>
          <p:nvPr/>
        </p:nvSpPr>
        <p:spPr bwMode="auto">
          <a:xfrm>
            <a:off x="1557338" y="3276600"/>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60.8</a:t>
            </a:r>
          </a:p>
        </p:txBody>
      </p:sp>
      <p:sp>
        <p:nvSpPr>
          <p:cNvPr id="4107" name="Text Box 11"/>
          <p:cNvSpPr txBox="1">
            <a:spLocks noChangeArrowheads="1"/>
          </p:cNvSpPr>
          <p:nvPr/>
        </p:nvSpPr>
        <p:spPr bwMode="auto">
          <a:xfrm>
            <a:off x="1219200" y="2466975"/>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69.1</a:t>
            </a:r>
          </a:p>
        </p:txBody>
      </p:sp>
      <p:sp>
        <p:nvSpPr>
          <p:cNvPr id="4108" name="Text Box 12"/>
          <p:cNvSpPr txBox="1">
            <a:spLocks noChangeArrowheads="1"/>
          </p:cNvSpPr>
          <p:nvPr/>
        </p:nvSpPr>
        <p:spPr bwMode="auto">
          <a:xfrm>
            <a:off x="4038600" y="1958975"/>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74.4</a:t>
            </a:r>
          </a:p>
        </p:txBody>
      </p:sp>
      <p:sp>
        <p:nvSpPr>
          <p:cNvPr id="4109" name="Text Box 13"/>
          <p:cNvSpPr txBox="1">
            <a:spLocks noChangeArrowheads="1"/>
          </p:cNvSpPr>
          <p:nvPr/>
        </p:nvSpPr>
        <p:spPr bwMode="auto">
          <a:xfrm>
            <a:off x="4940300" y="1806575"/>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76.1</a:t>
            </a:r>
          </a:p>
        </p:txBody>
      </p:sp>
      <p:sp>
        <p:nvSpPr>
          <p:cNvPr id="4110" name="Text Box 14"/>
          <p:cNvSpPr txBox="1">
            <a:spLocks noChangeArrowheads="1"/>
          </p:cNvSpPr>
          <p:nvPr/>
        </p:nvSpPr>
        <p:spPr bwMode="auto">
          <a:xfrm>
            <a:off x="5256213" y="2482850"/>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69.1</a:t>
            </a:r>
          </a:p>
        </p:txBody>
      </p:sp>
      <p:sp>
        <p:nvSpPr>
          <p:cNvPr id="4111" name="Text Box 15"/>
          <p:cNvSpPr txBox="1">
            <a:spLocks noChangeArrowheads="1"/>
          </p:cNvSpPr>
          <p:nvPr/>
        </p:nvSpPr>
        <p:spPr bwMode="auto">
          <a:xfrm>
            <a:off x="4330700" y="2570163"/>
            <a:ext cx="533400" cy="274637"/>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68.2</a:t>
            </a:r>
          </a:p>
        </p:txBody>
      </p:sp>
      <p:sp>
        <p:nvSpPr>
          <p:cNvPr id="4112" name="Text Box 16"/>
          <p:cNvSpPr txBox="1">
            <a:spLocks noChangeArrowheads="1"/>
          </p:cNvSpPr>
          <p:nvPr/>
        </p:nvSpPr>
        <p:spPr bwMode="auto">
          <a:xfrm>
            <a:off x="3124200" y="2209800"/>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71.7</a:t>
            </a:r>
          </a:p>
        </p:txBody>
      </p:sp>
      <p:sp>
        <p:nvSpPr>
          <p:cNvPr id="4113" name="Text Box 17"/>
          <p:cNvSpPr txBox="1">
            <a:spLocks noChangeArrowheads="1"/>
          </p:cNvSpPr>
          <p:nvPr/>
        </p:nvSpPr>
        <p:spPr bwMode="auto">
          <a:xfrm>
            <a:off x="3449638" y="2968625"/>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64.1</a:t>
            </a:r>
          </a:p>
        </p:txBody>
      </p:sp>
      <p:sp>
        <p:nvSpPr>
          <p:cNvPr id="4114" name="Text Box 18"/>
          <p:cNvSpPr txBox="1">
            <a:spLocks noChangeArrowheads="1"/>
          </p:cNvSpPr>
          <p:nvPr/>
        </p:nvSpPr>
        <p:spPr bwMode="auto">
          <a:xfrm>
            <a:off x="6248400" y="2286000"/>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71.4</a:t>
            </a:r>
          </a:p>
        </p:txBody>
      </p:sp>
      <p:sp>
        <p:nvSpPr>
          <p:cNvPr id="4115" name="Text Box 19"/>
          <p:cNvSpPr txBox="1">
            <a:spLocks noChangeArrowheads="1"/>
          </p:cNvSpPr>
          <p:nvPr/>
        </p:nvSpPr>
        <p:spPr bwMode="auto">
          <a:xfrm>
            <a:off x="7118350" y="2111375"/>
            <a:ext cx="533400" cy="274638"/>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73.2</a:t>
            </a:r>
          </a:p>
        </p:txBody>
      </p:sp>
      <p:sp>
        <p:nvSpPr>
          <p:cNvPr id="4116" name="Text Box 20"/>
          <p:cNvSpPr txBox="1">
            <a:spLocks noChangeArrowheads="1"/>
          </p:cNvSpPr>
          <p:nvPr/>
        </p:nvSpPr>
        <p:spPr bwMode="auto">
          <a:xfrm>
            <a:off x="6781800" y="1633538"/>
            <a:ext cx="533400" cy="274637"/>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78.2</a:t>
            </a:r>
          </a:p>
        </p:txBody>
      </p:sp>
      <p:sp>
        <p:nvSpPr>
          <p:cNvPr id="4117" name="Text Box 21"/>
          <p:cNvSpPr txBox="1">
            <a:spLocks noChangeArrowheads="1"/>
          </p:cNvSpPr>
          <p:nvPr/>
        </p:nvSpPr>
        <p:spPr bwMode="auto">
          <a:xfrm>
            <a:off x="5845175" y="1665288"/>
            <a:ext cx="533400" cy="274637"/>
          </a:xfrm>
          <a:prstGeom prst="rect">
            <a:avLst/>
          </a:prstGeom>
          <a:noFill/>
          <a:ln w="9525">
            <a:noFill/>
            <a:miter lim="800000"/>
            <a:headEnd/>
            <a:tailEnd/>
          </a:ln>
        </p:spPr>
        <p:txBody>
          <a:bodyPr>
            <a:spAutoFit/>
          </a:bodyPr>
          <a:lstStyle/>
          <a:p>
            <a:pPr eaLnBrk="0" hangingPunct="0">
              <a:spcBef>
                <a:spcPct val="50000"/>
              </a:spcBef>
            </a:pPr>
            <a:r>
              <a:rPr lang="en-US" sz="1200">
                <a:latin typeface="Arial" pitchFamily="34" charset="0"/>
                <a:ea typeface="MS PGothic" pitchFamily="34" charset="-128"/>
              </a:rPr>
              <a:t>77.6</a:t>
            </a:r>
          </a:p>
        </p:txBody>
      </p:sp>
    </p:spTree>
    <p:custDataLst>
      <p:tags r:id="rId2"/>
    </p:custDataLst>
  </p:cSld>
  <p:clrMapOvr>
    <a:masterClrMapping/>
  </p:clrMapOvr>
  <p:transition advTm="10000">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 y="1219200"/>
            <a:ext cx="8534400" cy="4953000"/>
          </a:xfrm>
          <a:prstGeom prst="rect">
            <a:avLst/>
          </a:prstGeom>
          <a:noFill/>
          <a:ln w="9525">
            <a:noFill/>
            <a:miter lim="800000"/>
            <a:headEnd/>
            <a:tailEnd/>
          </a:ln>
        </p:spPr>
        <p:txBody>
          <a:bodyPr/>
          <a:lstStyle/>
          <a:p>
            <a:pPr marL="342900" indent="-342900">
              <a:lnSpc>
                <a:spcPct val="90000"/>
              </a:lnSpc>
            </a:pPr>
            <a:endParaRPr lang="en-US" sz="3600" b="0">
              <a:ea typeface="MS PGothic" pitchFamily="34" charset="-128"/>
            </a:endParaRPr>
          </a:p>
        </p:txBody>
      </p:sp>
      <p:sp>
        <p:nvSpPr>
          <p:cNvPr id="46083" name="Rectangle 3"/>
          <p:cNvSpPr>
            <a:spLocks noGrp="1" noChangeArrowheads="1"/>
          </p:cNvSpPr>
          <p:nvPr>
            <p:ph type="title"/>
          </p:nvPr>
        </p:nvSpPr>
        <p:spPr>
          <a:xfrm>
            <a:off x="685800" y="76200"/>
            <a:ext cx="7772400" cy="1143000"/>
          </a:xfrm>
        </p:spPr>
        <p:txBody>
          <a:bodyPr/>
          <a:lstStyle/>
          <a:p>
            <a:pPr eaLnBrk="1" hangingPunct="1"/>
            <a:r>
              <a:rPr lang="en-US" sz="3600" b="1" smtClean="0">
                <a:solidFill>
                  <a:srgbClr val="FFFF00"/>
                </a:solidFill>
              </a:rPr>
              <a:t>Life Expectancy At Age 25</a:t>
            </a:r>
          </a:p>
        </p:txBody>
      </p:sp>
      <p:sp>
        <p:nvSpPr>
          <p:cNvPr id="46084" name="Line 4"/>
          <p:cNvSpPr>
            <a:spLocks noChangeShapeType="1"/>
          </p:cNvSpPr>
          <p:nvPr/>
        </p:nvSpPr>
        <p:spPr bwMode="auto">
          <a:xfrm>
            <a:off x="457200" y="1219200"/>
            <a:ext cx="8229600" cy="0"/>
          </a:xfrm>
          <a:prstGeom prst="line">
            <a:avLst/>
          </a:prstGeom>
          <a:noFill/>
          <a:ln w="28575">
            <a:solidFill>
              <a:srgbClr val="FFFF00"/>
            </a:solidFill>
            <a:round/>
            <a:headEnd/>
            <a:tailEnd/>
          </a:ln>
        </p:spPr>
        <p:txBody>
          <a:bodyPr/>
          <a:lstStyle/>
          <a:p>
            <a:endParaRPr lang="en-US"/>
          </a:p>
        </p:txBody>
      </p:sp>
      <p:sp>
        <p:nvSpPr>
          <p:cNvPr id="46085" name="Line 5"/>
          <p:cNvSpPr>
            <a:spLocks noChangeShapeType="1"/>
          </p:cNvSpPr>
          <p:nvPr/>
        </p:nvSpPr>
        <p:spPr bwMode="auto">
          <a:xfrm>
            <a:off x="457200" y="6019800"/>
            <a:ext cx="8229600" cy="0"/>
          </a:xfrm>
          <a:prstGeom prst="line">
            <a:avLst/>
          </a:prstGeom>
          <a:noFill/>
          <a:ln w="28575">
            <a:solidFill>
              <a:srgbClr val="FFFF00"/>
            </a:solidFill>
            <a:round/>
            <a:headEnd/>
            <a:tailEnd/>
          </a:ln>
        </p:spPr>
        <p:txBody>
          <a:bodyPr/>
          <a:lstStyle/>
          <a:p>
            <a:endParaRPr lang="en-US"/>
          </a:p>
        </p:txBody>
      </p:sp>
      <p:sp>
        <p:nvSpPr>
          <p:cNvPr id="46086" name="Text Box 6"/>
          <p:cNvSpPr txBox="1">
            <a:spLocks noChangeArrowheads="1"/>
          </p:cNvSpPr>
          <p:nvPr/>
        </p:nvSpPr>
        <p:spPr bwMode="auto">
          <a:xfrm>
            <a:off x="685800" y="6248400"/>
            <a:ext cx="7696200" cy="366713"/>
          </a:xfrm>
          <a:prstGeom prst="rect">
            <a:avLst/>
          </a:prstGeom>
          <a:noFill/>
          <a:ln w="9525">
            <a:noFill/>
            <a:miter lim="800000"/>
            <a:headEnd/>
            <a:tailEnd/>
          </a:ln>
        </p:spPr>
        <p:txBody>
          <a:bodyPr>
            <a:spAutoFit/>
          </a:bodyPr>
          <a:lstStyle/>
          <a:p>
            <a:pPr>
              <a:spcBef>
                <a:spcPct val="50000"/>
              </a:spcBef>
            </a:pPr>
            <a:r>
              <a:rPr lang="en-US" sz="1800" b="0">
                <a:solidFill>
                  <a:srgbClr val="FFFF00"/>
                </a:solidFill>
                <a:latin typeface="Arial" pitchFamily="34" charset="0"/>
                <a:ea typeface="MS PGothic" pitchFamily="34" charset="-128"/>
              </a:rPr>
              <a:t>Murphy, NVSS 2000; Braveman et al. AJPH, 2010; NLMS 1988-1998</a:t>
            </a:r>
          </a:p>
        </p:txBody>
      </p:sp>
      <p:graphicFrame>
        <p:nvGraphicFramePr>
          <p:cNvPr id="809991" name="Group 7"/>
          <p:cNvGraphicFramePr>
            <a:graphicFrameLocks noGrp="1"/>
          </p:cNvGraphicFramePr>
          <p:nvPr>
            <p:ph type="tbl" idx="1"/>
          </p:nvPr>
        </p:nvGraphicFramePr>
        <p:xfrm>
          <a:off x="685800" y="1295400"/>
          <a:ext cx="7848600" cy="4220718"/>
        </p:xfrm>
        <a:graphic>
          <a:graphicData uri="http://schemas.openxmlformats.org/drawingml/2006/table">
            <a:tbl>
              <a:tblPr/>
              <a:tblGrid>
                <a:gridCol w="3386138"/>
                <a:gridCol w="1616075"/>
                <a:gridCol w="1308100"/>
                <a:gridCol w="153828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Group</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White</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Black</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Difference</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All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53.4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48.4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9900"/>
                          </a:solidFill>
                          <a:effectLst/>
                          <a:latin typeface="Times New Roman" pitchFamily="18" charset="0"/>
                        </a:rPr>
                        <a:t>5.0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spd="slow" advTm="3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1219200"/>
            <a:ext cx="8534400" cy="4953000"/>
          </a:xfrm>
          <a:prstGeom prst="rect">
            <a:avLst/>
          </a:prstGeom>
          <a:noFill/>
          <a:ln w="9525">
            <a:noFill/>
            <a:miter lim="800000"/>
            <a:headEnd/>
            <a:tailEnd/>
          </a:ln>
        </p:spPr>
        <p:txBody>
          <a:bodyPr/>
          <a:lstStyle/>
          <a:p>
            <a:pPr marL="342900" indent="-342900">
              <a:lnSpc>
                <a:spcPct val="90000"/>
              </a:lnSpc>
            </a:pPr>
            <a:endParaRPr lang="en-US" sz="3600" b="0">
              <a:ea typeface="MS PGothic" pitchFamily="34" charset="-128"/>
            </a:endParaRPr>
          </a:p>
        </p:txBody>
      </p:sp>
      <p:sp>
        <p:nvSpPr>
          <p:cNvPr id="47107" name="Rectangle 3"/>
          <p:cNvSpPr>
            <a:spLocks noGrp="1" noChangeArrowheads="1"/>
          </p:cNvSpPr>
          <p:nvPr>
            <p:ph type="title"/>
          </p:nvPr>
        </p:nvSpPr>
        <p:spPr>
          <a:xfrm>
            <a:off x="685800" y="76200"/>
            <a:ext cx="7772400" cy="1143000"/>
          </a:xfrm>
        </p:spPr>
        <p:txBody>
          <a:bodyPr/>
          <a:lstStyle/>
          <a:p>
            <a:pPr eaLnBrk="1" hangingPunct="1"/>
            <a:r>
              <a:rPr lang="en-US" sz="3600" b="1" smtClean="0">
                <a:solidFill>
                  <a:srgbClr val="FFFF00"/>
                </a:solidFill>
              </a:rPr>
              <a:t>Life Expectancy At Age 25 </a:t>
            </a:r>
          </a:p>
        </p:txBody>
      </p:sp>
      <p:sp>
        <p:nvSpPr>
          <p:cNvPr id="47108" name="Line 4"/>
          <p:cNvSpPr>
            <a:spLocks noChangeShapeType="1"/>
          </p:cNvSpPr>
          <p:nvPr/>
        </p:nvSpPr>
        <p:spPr bwMode="auto">
          <a:xfrm>
            <a:off x="457200" y="1219200"/>
            <a:ext cx="8229600" cy="0"/>
          </a:xfrm>
          <a:prstGeom prst="line">
            <a:avLst/>
          </a:prstGeom>
          <a:noFill/>
          <a:ln w="28575">
            <a:solidFill>
              <a:srgbClr val="FFFF00"/>
            </a:solidFill>
            <a:round/>
            <a:headEnd/>
            <a:tailEnd/>
          </a:ln>
        </p:spPr>
        <p:txBody>
          <a:bodyPr/>
          <a:lstStyle/>
          <a:p>
            <a:endParaRPr lang="en-US"/>
          </a:p>
        </p:txBody>
      </p:sp>
      <p:sp>
        <p:nvSpPr>
          <p:cNvPr id="47109" name="Line 5"/>
          <p:cNvSpPr>
            <a:spLocks noChangeShapeType="1"/>
          </p:cNvSpPr>
          <p:nvPr/>
        </p:nvSpPr>
        <p:spPr bwMode="auto">
          <a:xfrm>
            <a:off x="457200" y="6019800"/>
            <a:ext cx="8229600" cy="0"/>
          </a:xfrm>
          <a:prstGeom prst="line">
            <a:avLst/>
          </a:prstGeom>
          <a:noFill/>
          <a:ln w="28575">
            <a:solidFill>
              <a:srgbClr val="FFFF00"/>
            </a:solidFill>
            <a:round/>
            <a:headEnd/>
            <a:tailEnd/>
          </a:ln>
        </p:spPr>
        <p:txBody>
          <a:bodyPr/>
          <a:lstStyle/>
          <a:p>
            <a:endParaRPr lang="en-US"/>
          </a:p>
        </p:txBody>
      </p:sp>
      <p:sp>
        <p:nvSpPr>
          <p:cNvPr id="47110" name="Text Box 6"/>
          <p:cNvSpPr txBox="1">
            <a:spLocks noChangeArrowheads="1"/>
          </p:cNvSpPr>
          <p:nvPr/>
        </p:nvSpPr>
        <p:spPr bwMode="auto">
          <a:xfrm>
            <a:off x="685800" y="6248400"/>
            <a:ext cx="7696200" cy="366713"/>
          </a:xfrm>
          <a:prstGeom prst="rect">
            <a:avLst/>
          </a:prstGeom>
          <a:noFill/>
          <a:ln w="9525">
            <a:noFill/>
            <a:miter lim="800000"/>
            <a:headEnd/>
            <a:tailEnd/>
          </a:ln>
        </p:spPr>
        <p:txBody>
          <a:bodyPr>
            <a:spAutoFit/>
          </a:bodyPr>
          <a:lstStyle/>
          <a:p>
            <a:pPr>
              <a:spcBef>
                <a:spcPct val="50000"/>
              </a:spcBef>
            </a:pPr>
            <a:r>
              <a:rPr lang="en-US" sz="1800" b="0">
                <a:solidFill>
                  <a:srgbClr val="FFFF00"/>
                </a:solidFill>
                <a:latin typeface="Arial" pitchFamily="34" charset="0"/>
                <a:ea typeface="MS PGothic" pitchFamily="34" charset="-128"/>
              </a:rPr>
              <a:t>Murphy, NVSS 2000; Braveman et al. AJPH, 2010; NLMS 1988-1998</a:t>
            </a:r>
          </a:p>
        </p:txBody>
      </p:sp>
      <p:graphicFrame>
        <p:nvGraphicFramePr>
          <p:cNvPr id="811015" name="Group 7"/>
          <p:cNvGraphicFramePr>
            <a:graphicFrameLocks noGrp="1"/>
          </p:cNvGraphicFramePr>
          <p:nvPr>
            <p:ph type="tbl" idx="1"/>
          </p:nvPr>
        </p:nvGraphicFramePr>
        <p:xfrm>
          <a:off x="685800" y="1295400"/>
          <a:ext cx="7848600" cy="4220718"/>
        </p:xfrm>
        <a:graphic>
          <a:graphicData uri="http://schemas.openxmlformats.org/drawingml/2006/table">
            <a:tbl>
              <a:tblPr/>
              <a:tblGrid>
                <a:gridCol w="3386138"/>
                <a:gridCol w="1616075"/>
                <a:gridCol w="1308100"/>
                <a:gridCol w="153828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Group</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White</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Black</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Difference</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Education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53.4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48.4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9900"/>
                          </a:solidFill>
                          <a:effectLst/>
                          <a:latin typeface="Times New Roman" pitchFamily="18" charset="0"/>
                        </a:rPr>
                        <a:t>5.0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a.  0-12 Years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b. 12 Years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54.1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c. Some College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55.2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d. College Grad</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56.5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Difference</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FFFF"/>
                          </a:solidFill>
                          <a:effectLst/>
                          <a:latin typeface="Times New Roman" pitchFamily="18" charset="0"/>
                        </a:rPr>
                        <a:t>6.4</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spd="slow" advTm="3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8600" y="1219200"/>
            <a:ext cx="8534400" cy="4953000"/>
          </a:xfrm>
          <a:prstGeom prst="rect">
            <a:avLst/>
          </a:prstGeom>
          <a:noFill/>
          <a:ln w="9525">
            <a:noFill/>
            <a:miter lim="800000"/>
            <a:headEnd/>
            <a:tailEnd/>
          </a:ln>
        </p:spPr>
        <p:txBody>
          <a:bodyPr/>
          <a:lstStyle/>
          <a:p>
            <a:pPr marL="342900" indent="-342900">
              <a:lnSpc>
                <a:spcPct val="90000"/>
              </a:lnSpc>
            </a:pPr>
            <a:endParaRPr lang="en-US" sz="3600" b="0">
              <a:ea typeface="MS PGothic" pitchFamily="34" charset="-128"/>
            </a:endParaRPr>
          </a:p>
        </p:txBody>
      </p:sp>
      <p:sp>
        <p:nvSpPr>
          <p:cNvPr id="48131" name="Rectangle 3"/>
          <p:cNvSpPr>
            <a:spLocks noGrp="1" noChangeArrowheads="1"/>
          </p:cNvSpPr>
          <p:nvPr>
            <p:ph type="title"/>
          </p:nvPr>
        </p:nvSpPr>
        <p:spPr>
          <a:xfrm>
            <a:off x="685800" y="76200"/>
            <a:ext cx="7772400" cy="1143000"/>
          </a:xfrm>
        </p:spPr>
        <p:txBody>
          <a:bodyPr/>
          <a:lstStyle/>
          <a:p>
            <a:pPr eaLnBrk="1" hangingPunct="1"/>
            <a:r>
              <a:rPr lang="en-US" sz="3600" b="1" smtClean="0">
                <a:solidFill>
                  <a:srgbClr val="FFFF00"/>
                </a:solidFill>
              </a:rPr>
              <a:t>Life Expectancy At Age 25 </a:t>
            </a:r>
          </a:p>
        </p:txBody>
      </p:sp>
      <p:sp>
        <p:nvSpPr>
          <p:cNvPr id="48132" name="Line 4"/>
          <p:cNvSpPr>
            <a:spLocks noChangeShapeType="1"/>
          </p:cNvSpPr>
          <p:nvPr/>
        </p:nvSpPr>
        <p:spPr bwMode="auto">
          <a:xfrm>
            <a:off x="457200" y="1219200"/>
            <a:ext cx="8229600" cy="0"/>
          </a:xfrm>
          <a:prstGeom prst="line">
            <a:avLst/>
          </a:prstGeom>
          <a:noFill/>
          <a:ln w="28575">
            <a:solidFill>
              <a:srgbClr val="FFFF00"/>
            </a:solidFill>
            <a:round/>
            <a:headEnd/>
            <a:tailEnd/>
          </a:ln>
        </p:spPr>
        <p:txBody>
          <a:bodyPr/>
          <a:lstStyle/>
          <a:p>
            <a:endParaRPr lang="en-US"/>
          </a:p>
        </p:txBody>
      </p:sp>
      <p:sp>
        <p:nvSpPr>
          <p:cNvPr id="48133" name="Line 5"/>
          <p:cNvSpPr>
            <a:spLocks noChangeShapeType="1"/>
          </p:cNvSpPr>
          <p:nvPr/>
        </p:nvSpPr>
        <p:spPr bwMode="auto">
          <a:xfrm>
            <a:off x="457200" y="6019800"/>
            <a:ext cx="8229600" cy="0"/>
          </a:xfrm>
          <a:prstGeom prst="line">
            <a:avLst/>
          </a:prstGeom>
          <a:noFill/>
          <a:ln w="28575">
            <a:solidFill>
              <a:srgbClr val="FFFF00"/>
            </a:solidFill>
            <a:round/>
            <a:headEnd/>
            <a:tailEnd/>
          </a:ln>
        </p:spPr>
        <p:txBody>
          <a:bodyPr/>
          <a:lstStyle/>
          <a:p>
            <a:endParaRPr lang="en-US"/>
          </a:p>
        </p:txBody>
      </p:sp>
      <p:sp>
        <p:nvSpPr>
          <p:cNvPr id="48134" name="Text Box 6"/>
          <p:cNvSpPr txBox="1">
            <a:spLocks noChangeArrowheads="1"/>
          </p:cNvSpPr>
          <p:nvPr/>
        </p:nvSpPr>
        <p:spPr bwMode="auto">
          <a:xfrm>
            <a:off x="685800" y="6248400"/>
            <a:ext cx="7696200" cy="366713"/>
          </a:xfrm>
          <a:prstGeom prst="rect">
            <a:avLst/>
          </a:prstGeom>
          <a:noFill/>
          <a:ln w="9525">
            <a:noFill/>
            <a:miter lim="800000"/>
            <a:headEnd/>
            <a:tailEnd/>
          </a:ln>
        </p:spPr>
        <p:txBody>
          <a:bodyPr>
            <a:spAutoFit/>
          </a:bodyPr>
          <a:lstStyle/>
          <a:p>
            <a:pPr>
              <a:spcBef>
                <a:spcPct val="50000"/>
              </a:spcBef>
            </a:pPr>
            <a:r>
              <a:rPr lang="en-US" sz="1800" b="0">
                <a:solidFill>
                  <a:srgbClr val="FFFF00"/>
                </a:solidFill>
                <a:latin typeface="Arial" pitchFamily="34" charset="0"/>
                <a:ea typeface="MS PGothic" pitchFamily="34" charset="-128"/>
              </a:rPr>
              <a:t>Murphy, NVSS 2000; Braveman et al. AJPH, 2010; NLMS 1988-1998</a:t>
            </a:r>
          </a:p>
        </p:txBody>
      </p:sp>
      <p:graphicFrame>
        <p:nvGraphicFramePr>
          <p:cNvPr id="812039" name="Group 7"/>
          <p:cNvGraphicFramePr>
            <a:graphicFrameLocks noGrp="1"/>
          </p:cNvGraphicFramePr>
          <p:nvPr>
            <p:ph type="tbl" idx="1"/>
          </p:nvPr>
        </p:nvGraphicFramePr>
        <p:xfrm>
          <a:off x="685800" y="1295400"/>
          <a:ext cx="7848600" cy="4220718"/>
        </p:xfrm>
        <a:graphic>
          <a:graphicData uri="http://schemas.openxmlformats.org/drawingml/2006/table">
            <a:tbl>
              <a:tblPr/>
              <a:tblGrid>
                <a:gridCol w="3386138"/>
                <a:gridCol w="1616075"/>
                <a:gridCol w="1308100"/>
                <a:gridCol w="153828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Group</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White</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Black</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Difference</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Education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53.4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48.4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9900"/>
                          </a:solidFill>
                          <a:effectLst/>
                          <a:latin typeface="Times New Roman" pitchFamily="18" charset="0"/>
                        </a:rPr>
                        <a:t>5.0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a.  0-12 Years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47.0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b. 12 Years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54.1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49.9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c. Some College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55.2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50.9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d. College Grad</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56.5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52.3</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Difference</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FFFF"/>
                          </a:solidFill>
                          <a:effectLst/>
                          <a:latin typeface="Times New Roman" pitchFamily="18" charset="0"/>
                        </a:rPr>
                        <a:t>6.4</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FFFF"/>
                          </a:solidFill>
                          <a:effectLst/>
                          <a:latin typeface="Times New Roman" pitchFamily="18" charset="0"/>
                        </a:rPr>
                        <a:t>5.3</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spd="slow" advTm="3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28600" y="1219200"/>
            <a:ext cx="8534400" cy="4953000"/>
          </a:xfrm>
          <a:prstGeom prst="rect">
            <a:avLst/>
          </a:prstGeom>
          <a:noFill/>
          <a:ln w="9525">
            <a:noFill/>
            <a:miter lim="800000"/>
            <a:headEnd/>
            <a:tailEnd/>
          </a:ln>
        </p:spPr>
        <p:txBody>
          <a:bodyPr/>
          <a:lstStyle/>
          <a:p>
            <a:pPr marL="342900" indent="-342900">
              <a:lnSpc>
                <a:spcPct val="90000"/>
              </a:lnSpc>
            </a:pPr>
            <a:endParaRPr lang="en-US" sz="3600" b="0">
              <a:ea typeface="MS PGothic" pitchFamily="34" charset="-128"/>
            </a:endParaRPr>
          </a:p>
        </p:txBody>
      </p:sp>
      <p:sp>
        <p:nvSpPr>
          <p:cNvPr id="49155" name="Rectangle 3"/>
          <p:cNvSpPr>
            <a:spLocks noGrp="1" noChangeArrowheads="1"/>
          </p:cNvSpPr>
          <p:nvPr>
            <p:ph type="title"/>
          </p:nvPr>
        </p:nvSpPr>
        <p:spPr>
          <a:xfrm>
            <a:off x="685800" y="76200"/>
            <a:ext cx="7772400" cy="1143000"/>
          </a:xfrm>
        </p:spPr>
        <p:txBody>
          <a:bodyPr/>
          <a:lstStyle/>
          <a:p>
            <a:pPr eaLnBrk="1" hangingPunct="1"/>
            <a:r>
              <a:rPr lang="en-US" sz="3600" b="1" smtClean="0">
                <a:solidFill>
                  <a:srgbClr val="FFFF00"/>
                </a:solidFill>
              </a:rPr>
              <a:t>Life Expectancy At Age 25 </a:t>
            </a:r>
          </a:p>
        </p:txBody>
      </p:sp>
      <p:sp>
        <p:nvSpPr>
          <p:cNvPr id="49156" name="Line 4"/>
          <p:cNvSpPr>
            <a:spLocks noChangeShapeType="1"/>
          </p:cNvSpPr>
          <p:nvPr/>
        </p:nvSpPr>
        <p:spPr bwMode="auto">
          <a:xfrm>
            <a:off x="457200" y="1219200"/>
            <a:ext cx="8229600" cy="0"/>
          </a:xfrm>
          <a:prstGeom prst="line">
            <a:avLst/>
          </a:prstGeom>
          <a:noFill/>
          <a:ln w="28575">
            <a:solidFill>
              <a:srgbClr val="FFFF00"/>
            </a:solidFill>
            <a:round/>
            <a:headEnd/>
            <a:tailEnd/>
          </a:ln>
        </p:spPr>
        <p:txBody>
          <a:bodyPr/>
          <a:lstStyle/>
          <a:p>
            <a:endParaRPr lang="en-US"/>
          </a:p>
        </p:txBody>
      </p:sp>
      <p:sp>
        <p:nvSpPr>
          <p:cNvPr id="49157" name="Line 5"/>
          <p:cNvSpPr>
            <a:spLocks noChangeShapeType="1"/>
          </p:cNvSpPr>
          <p:nvPr/>
        </p:nvSpPr>
        <p:spPr bwMode="auto">
          <a:xfrm>
            <a:off x="457200" y="6019800"/>
            <a:ext cx="8229600" cy="0"/>
          </a:xfrm>
          <a:prstGeom prst="line">
            <a:avLst/>
          </a:prstGeom>
          <a:noFill/>
          <a:ln w="28575">
            <a:solidFill>
              <a:srgbClr val="FFFF00"/>
            </a:solidFill>
            <a:round/>
            <a:headEnd/>
            <a:tailEnd/>
          </a:ln>
        </p:spPr>
        <p:txBody>
          <a:bodyPr/>
          <a:lstStyle/>
          <a:p>
            <a:endParaRPr lang="en-US"/>
          </a:p>
        </p:txBody>
      </p:sp>
      <p:sp>
        <p:nvSpPr>
          <p:cNvPr id="49158" name="Text Box 6"/>
          <p:cNvSpPr txBox="1">
            <a:spLocks noChangeArrowheads="1"/>
          </p:cNvSpPr>
          <p:nvPr/>
        </p:nvSpPr>
        <p:spPr bwMode="auto">
          <a:xfrm>
            <a:off x="685800" y="6248400"/>
            <a:ext cx="7696200" cy="366713"/>
          </a:xfrm>
          <a:prstGeom prst="rect">
            <a:avLst/>
          </a:prstGeom>
          <a:noFill/>
          <a:ln w="9525">
            <a:noFill/>
            <a:miter lim="800000"/>
            <a:headEnd/>
            <a:tailEnd/>
          </a:ln>
        </p:spPr>
        <p:txBody>
          <a:bodyPr>
            <a:spAutoFit/>
          </a:bodyPr>
          <a:lstStyle/>
          <a:p>
            <a:pPr>
              <a:spcBef>
                <a:spcPct val="50000"/>
              </a:spcBef>
            </a:pPr>
            <a:r>
              <a:rPr lang="en-US" sz="1800" b="0">
                <a:solidFill>
                  <a:srgbClr val="FFFF00"/>
                </a:solidFill>
                <a:latin typeface="Arial" pitchFamily="34" charset="0"/>
                <a:ea typeface="MS PGothic" pitchFamily="34" charset="-128"/>
              </a:rPr>
              <a:t>Murphy, NVSS 2000; Braveman et al. AJPH, 2010; NLMS 1988-1998</a:t>
            </a:r>
          </a:p>
        </p:txBody>
      </p:sp>
      <p:graphicFrame>
        <p:nvGraphicFramePr>
          <p:cNvPr id="813063" name="Group 7"/>
          <p:cNvGraphicFramePr>
            <a:graphicFrameLocks noGrp="1"/>
          </p:cNvGraphicFramePr>
          <p:nvPr>
            <p:ph type="tbl" idx="1"/>
          </p:nvPr>
        </p:nvGraphicFramePr>
        <p:xfrm>
          <a:off x="685800" y="1295400"/>
          <a:ext cx="7848600" cy="4220718"/>
        </p:xfrm>
        <a:graphic>
          <a:graphicData uri="http://schemas.openxmlformats.org/drawingml/2006/table">
            <a:tbl>
              <a:tblPr/>
              <a:tblGrid>
                <a:gridCol w="3386138"/>
                <a:gridCol w="1616075"/>
                <a:gridCol w="1308100"/>
                <a:gridCol w="1538287"/>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Group</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White</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Black</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Difference</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Education</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53.4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48.4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9900"/>
                          </a:solidFill>
                          <a:effectLst/>
                          <a:latin typeface="Times New Roman" pitchFamily="18" charset="0"/>
                        </a:rPr>
                        <a:t>5.0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rgbClr val="FF9900"/>
                        </a:solidFill>
                        <a:effectLst/>
                        <a:latin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a.  0-12 Years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50.1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47.0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9900"/>
                          </a:solidFill>
                          <a:effectLst/>
                          <a:latin typeface="Times New Roman" pitchFamily="18" charset="0"/>
                        </a:rPr>
                        <a:t>3.1</a:t>
                      </a: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b. 12 Years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54.1</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49.9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9900"/>
                          </a:solidFill>
                          <a:effectLst/>
                          <a:latin typeface="Times New Roman" pitchFamily="18" charset="0"/>
                        </a:rPr>
                        <a:t>4.2</a:t>
                      </a: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c. Some College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55.2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50.9</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9900"/>
                          </a:solidFill>
                          <a:effectLst/>
                          <a:latin typeface="Times New Roman" pitchFamily="18" charset="0"/>
                        </a:rPr>
                        <a:t>4.3</a:t>
                      </a: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   d. College Grad</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56.5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52.3</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9900"/>
                          </a:solidFill>
                          <a:effectLst/>
                          <a:latin typeface="Times New Roman" pitchFamily="18" charset="0"/>
                        </a:rPr>
                        <a:t>4.2</a:t>
                      </a:r>
                    </a:p>
                  </a:txBody>
                  <a:tcPr horzOverflow="overflow">
                    <a:lnL>
                      <a:noFill/>
                    </a:lnL>
                    <a:lnR cap="flat">
                      <a:noFill/>
                    </a:lnR>
                    <a:lnT>
                      <a:noFill/>
                    </a:lnT>
                    <a:lnB>
                      <a:noFill/>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tx1"/>
                          </a:solidFill>
                          <a:effectLst/>
                          <a:latin typeface="Times New Roman" pitchFamily="18" charset="0"/>
                        </a:rPr>
                        <a:t>Difference</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FFFF"/>
                          </a:solidFill>
                          <a:effectLst/>
                          <a:latin typeface="Times New Roman" pitchFamily="18" charset="0"/>
                        </a:rPr>
                        <a:t>6.4</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FFFF"/>
                          </a:solidFill>
                          <a:effectLst/>
                          <a:latin typeface="Times New Roman" pitchFamily="18" charset="0"/>
                        </a:rPr>
                        <a:t>5.3</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600" b="1"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spd="slow" advTm="3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solidFill>
                  <a:srgbClr val="474337"/>
                </a:solidFill>
              </a:rPr>
              <a:t>© 2008 Robert Wood Johnson Foundation. All rights reserved.  </a:t>
            </a:r>
          </a:p>
        </p:txBody>
      </p:sp>
      <p:sp>
        <p:nvSpPr>
          <p:cNvPr id="7" name="Slide Number Placeholder 6"/>
          <p:cNvSpPr>
            <a:spLocks noGrp="1"/>
          </p:cNvSpPr>
          <p:nvPr>
            <p:ph type="sldNum" sz="quarter" idx="12"/>
          </p:nvPr>
        </p:nvSpPr>
        <p:spPr/>
        <p:txBody>
          <a:bodyPr/>
          <a:lstStyle/>
          <a:p>
            <a:fld id="{50FB7F89-0195-4E1B-9596-B2173A0BE795}" type="slidenum">
              <a:rPr lang="en-US">
                <a:solidFill>
                  <a:srgbClr val="474337"/>
                </a:solidFill>
              </a:rPr>
              <a:pPr/>
              <a:t>17</a:t>
            </a:fld>
            <a:endParaRPr lang="en-US">
              <a:solidFill>
                <a:srgbClr val="474337"/>
              </a:solidFill>
            </a:endParaRPr>
          </a:p>
        </p:txBody>
      </p:sp>
      <p:sp>
        <p:nvSpPr>
          <p:cNvPr id="143362" name="Rectangle 2"/>
          <p:cNvSpPr>
            <a:spLocks noGrp="1" noChangeArrowheads="1"/>
          </p:cNvSpPr>
          <p:nvPr>
            <p:ph type="title"/>
          </p:nvPr>
        </p:nvSpPr>
        <p:spPr>
          <a:xfrm>
            <a:off x="381000" y="914400"/>
            <a:ext cx="8610600" cy="990600"/>
          </a:xfrm>
        </p:spPr>
        <p:txBody>
          <a:bodyPr/>
          <a:lstStyle/>
          <a:p>
            <a:r>
              <a:rPr lang="en-US" b="1" dirty="0"/>
              <a:t>Mapping Disease: Geographic differences in health often mirror geographic differences in income, education, and racial or ethnic composition </a:t>
            </a:r>
          </a:p>
        </p:txBody>
      </p:sp>
      <p:pic>
        <p:nvPicPr>
          <p:cNvPr id="143371" name="Picture 11"/>
          <p:cNvPicPr>
            <a:picLocks noGrp="1" noChangeAspect="1" noChangeArrowheads="1"/>
          </p:cNvPicPr>
          <p:nvPr>
            <p:ph sz="half" idx="1"/>
          </p:nvPr>
        </p:nvPicPr>
        <p:blipFill>
          <a:blip r:embed="rId2" cstate="print"/>
          <a:srcRect/>
          <a:stretch>
            <a:fillRect/>
          </a:stretch>
        </p:blipFill>
        <p:spPr>
          <a:xfrm>
            <a:off x="304800" y="2057400"/>
            <a:ext cx="5638800" cy="4105275"/>
          </a:xfrm>
          <a:noFill/>
          <a:ln/>
        </p:spPr>
      </p:pic>
      <p:pic>
        <p:nvPicPr>
          <p:cNvPr id="143373" name="Picture 13"/>
          <p:cNvPicPr>
            <a:picLocks noGrp="1" noChangeAspect="1" noChangeArrowheads="1"/>
          </p:cNvPicPr>
          <p:nvPr>
            <p:ph sz="half" idx="2"/>
          </p:nvPr>
        </p:nvPicPr>
        <p:blipFill>
          <a:blip r:embed="rId3" cstate="print"/>
          <a:srcRect/>
          <a:stretch>
            <a:fillRect/>
          </a:stretch>
        </p:blipFill>
        <p:spPr>
          <a:xfrm>
            <a:off x="7637463" y="5689600"/>
            <a:ext cx="1506537" cy="777875"/>
          </a:xfrm>
          <a:noFill/>
          <a:ln/>
        </p:spPr>
      </p:pic>
      <p:sp>
        <p:nvSpPr>
          <p:cNvPr id="143375" name="Rectangle 15"/>
          <p:cNvSpPr>
            <a:spLocks noChangeArrowheads="1"/>
          </p:cNvSpPr>
          <p:nvPr/>
        </p:nvSpPr>
        <p:spPr bwMode="auto">
          <a:xfrm>
            <a:off x="5943600" y="1981200"/>
            <a:ext cx="29718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dirty="0">
                <a:solidFill>
                  <a:srgbClr val="474337"/>
                </a:solidFill>
                <a:latin typeface="Arial" pitchFamily="34" charset="0"/>
                <a:cs typeface="+mn-cs"/>
              </a:rPr>
              <a:t>Disease varies geographically.  </a:t>
            </a:r>
            <a:br>
              <a:rPr lang="en-US" sz="2000" dirty="0">
                <a:solidFill>
                  <a:srgbClr val="474337"/>
                </a:solidFill>
                <a:latin typeface="Arial" pitchFamily="34" charset="0"/>
                <a:cs typeface="+mn-cs"/>
              </a:rPr>
            </a:br>
            <a:endParaRPr lang="en-US" sz="2000" dirty="0">
              <a:solidFill>
                <a:srgbClr val="474337"/>
              </a:solidFill>
              <a:latin typeface="Arial" pitchFamily="34" charset="0"/>
              <a:cs typeface="+mn-cs"/>
            </a:endParaRPr>
          </a:p>
          <a:p>
            <a:pPr marL="342900" indent="-342900">
              <a:lnSpc>
                <a:spcPct val="90000"/>
              </a:lnSpc>
              <a:spcBef>
                <a:spcPct val="20000"/>
              </a:spcBef>
              <a:buFontTx/>
              <a:buChar char="•"/>
            </a:pPr>
            <a:r>
              <a:rPr lang="en-US" sz="2000" dirty="0">
                <a:solidFill>
                  <a:srgbClr val="474337"/>
                </a:solidFill>
                <a:latin typeface="Arial" pitchFamily="34" charset="0"/>
                <a:cs typeface="+mn-cs"/>
              </a:rPr>
              <a:t>For example, higher rates of death due to heart disease are often seen in areas where fewer adults have college educations.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6477000"/>
            <a:ext cx="9144000" cy="838200"/>
          </a:xfrm>
          <a:prstGeom prst="rect">
            <a:avLst/>
          </a:prstGeom>
          <a:solidFill>
            <a:schemeClr val="bg1"/>
          </a:solidFill>
          <a:ln w="9525" algn="ctr">
            <a:noFill/>
            <a:miter lim="800000"/>
            <a:headEnd/>
            <a:tailEnd/>
          </a:ln>
        </p:spPr>
        <p:txBody>
          <a:bodyPr wrap="none" anchor="ctr"/>
          <a:lstStyle/>
          <a:p>
            <a:pPr algn="ctr" eaLnBrk="0" hangingPunct="0">
              <a:defRPr/>
            </a:pPr>
            <a:endParaRPr lang="en-US" sz="2400">
              <a:solidFill>
                <a:srgbClr val="474337"/>
              </a:solidFill>
              <a:latin typeface="Arial" charset="0"/>
            </a:endParaRPr>
          </a:p>
        </p:txBody>
      </p:sp>
      <p:pic>
        <p:nvPicPr>
          <p:cNvPr id="154627" name="Picture 3"/>
          <p:cNvPicPr>
            <a:picLocks noChangeAspect="1" noChangeArrowheads="1"/>
          </p:cNvPicPr>
          <p:nvPr/>
        </p:nvPicPr>
        <p:blipFill>
          <a:blip r:embed="rId2" cstate="print"/>
          <a:srcRect/>
          <a:stretch>
            <a:fillRect/>
          </a:stretch>
        </p:blipFill>
        <p:spPr bwMode="auto">
          <a:xfrm>
            <a:off x="479425" y="911225"/>
            <a:ext cx="5235575" cy="5946775"/>
          </a:xfrm>
          <a:prstGeom prst="rect">
            <a:avLst/>
          </a:prstGeom>
          <a:noFill/>
          <a:ln w="9525" algn="ctr">
            <a:noFill/>
            <a:miter lim="800000"/>
            <a:headEnd/>
            <a:tailEnd/>
          </a:ln>
        </p:spPr>
      </p:pic>
      <p:grpSp>
        <p:nvGrpSpPr>
          <p:cNvPr id="2" name="Group 4"/>
          <p:cNvGrpSpPr>
            <a:grpSpLocks/>
          </p:cNvGrpSpPr>
          <p:nvPr/>
        </p:nvGrpSpPr>
        <p:grpSpPr bwMode="auto">
          <a:xfrm>
            <a:off x="5943600" y="1838325"/>
            <a:ext cx="2514600" cy="4090988"/>
            <a:chOff x="3744" y="927"/>
            <a:chExt cx="1584" cy="2577"/>
          </a:xfrm>
        </p:grpSpPr>
        <p:pic>
          <p:nvPicPr>
            <p:cNvPr id="154629" name="Picture 5"/>
            <p:cNvPicPr>
              <a:picLocks noChangeAspect="1" noChangeArrowheads="1"/>
            </p:cNvPicPr>
            <p:nvPr/>
          </p:nvPicPr>
          <p:blipFill>
            <a:blip r:embed="rId3" cstate="print"/>
            <a:srcRect b="87828"/>
            <a:stretch>
              <a:fillRect/>
            </a:stretch>
          </p:blipFill>
          <p:spPr bwMode="auto">
            <a:xfrm>
              <a:off x="3744" y="927"/>
              <a:ext cx="1584" cy="417"/>
            </a:xfrm>
            <a:prstGeom prst="rect">
              <a:avLst/>
            </a:prstGeom>
            <a:noFill/>
            <a:ln w="9525" algn="ctr">
              <a:noFill/>
              <a:miter lim="800000"/>
              <a:headEnd/>
              <a:tailEnd/>
            </a:ln>
          </p:spPr>
        </p:pic>
        <p:pic>
          <p:nvPicPr>
            <p:cNvPr id="154630" name="Picture 6"/>
            <p:cNvPicPr>
              <a:picLocks noChangeAspect="1" noChangeArrowheads="1"/>
            </p:cNvPicPr>
            <p:nvPr/>
          </p:nvPicPr>
          <p:blipFill>
            <a:blip r:embed="rId3" cstate="print"/>
            <a:srcRect t="28546" b="58406"/>
            <a:stretch>
              <a:fillRect/>
            </a:stretch>
          </p:blipFill>
          <p:spPr bwMode="auto">
            <a:xfrm>
              <a:off x="3744" y="1622"/>
              <a:ext cx="1584" cy="447"/>
            </a:xfrm>
            <a:prstGeom prst="rect">
              <a:avLst/>
            </a:prstGeom>
            <a:noFill/>
            <a:ln w="9525" algn="ctr">
              <a:noFill/>
              <a:miter lim="800000"/>
              <a:headEnd/>
              <a:tailEnd/>
            </a:ln>
          </p:spPr>
        </p:pic>
        <p:pic>
          <p:nvPicPr>
            <p:cNvPr id="154631" name="Picture 7"/>
            <p:cNvPicPr>
              <a:picLocks noChangeAspect="1" noChangeArrowheads="1"/>
            </p:cNvPicPr>
            <p:nvPr/>
          </p:nvPicPr>
          <p:blipFill>
            <a:blip r:embed="rId3" cstate="print"/>
            <a:srcRect t="57968" b="28984"/>
            <a:stretch>
              <a:fillRect/>
            </a:stretch>
          </p:blipFill>
          <p:spPr bwMode="auto">
            <a:xfrm>
              <a:off x="3744" y="2347"/>
              <a:ext cx="1584" cy="447"/>
            </a:xfrm>
            <a:prstGeom prst="rect">
              <a:avLst/>
            </a:prstGeom>
            <a:noFill/>
            <a:ln w="9525" algn="ctr">
              <a:noFill/>
              <a:miter lim="800000"/>
              <a:headEnd/>
              <a:tailEnd/>
            </a:ln>
          </p:spPr>
        </p:pic>
        <p:pic>
          <p:nvPicPr>
            <p:cNvPr id="154632" name="Picture 8"/>
            <p:cNvPicPr>
              <a:picLocks noChangeAspect="1" noChangeArrowheads="1"/>
            </p:cNvPicPr>
            <p:nvPr/>
          </p:nvPicPr>
          <p:blipFill>
            <a:blip r:embed="rId3" cstate="print"/>
            <a:srcRect t="87390"/>
            <a:stretch>
              <a:fillRect/>
            </a:stretch>
          </p:blipFill>
          <p:spPr bwMode="auto">
            <a:xfrm>
              <a:off x="3744" y="3072"/>
              <a:ext cx="1584" cy="432"/>
            </a:xfrm>
            <a:prstGeom prst="rect">
              <a:avLst/>
            </a:prstGeom>
            <a:noFill/>
            <a:ln w="9525" algn="ctr">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3"/>
          <p:cNvSpPr>
            <a:spLocks noGrp="1" noChangeArrowheads="1"/>
          </p:cNvSpPr>
          <p:nvPr>
            <p:ph type="body" idx="4294967295"/>
          </p:nvPr>
        </p:nvSpPr>
        <p:spPr/>
        <p:txBody>
          <a:bodyPr/>
          <a:lstStyle/>
          <a:p>
            <a:endParaRPr lang="en-US"/>
          </a:p>
        </p:txBody>
      </p:sp>
      <p:pic>
        <p:nvPicPr>
          <p:cNvPr id="346115" name="Picture 4"/>
          <p:cNvPicPr>
            <a:picLocks noChangeAspect="1" noChangeArrowheads="1"/>
          </p:cNvPicPr>
          <p:nvPr/>
        </p:nvPicPr>
        <p:blipFill>
          <a:blip r:embed="rId2" cstate="print"/>
          <a:srcRect/>
          <a:stretch>
            <a:fillRect/>
          </a:stretch>
        </p:blipFill>
        <p:spPr bwMode="auto">
          <a:xfrm>
            <a:off x="304800" y="1773238"/>
            <a:ext cx="8534400" cy="4551362"/>
          </a:xfrm>
          <a:prstGeom prst="rect">
            <a:avLst/>
          </a:prstGeom>
          <a:noFill/>
          <a:ln w="9525" algn="ctr">
            <a:noFill/>
            <a:miter lim="800000"/>
            <a:headEnd/>
            <a:tailEnd/>
          </a:ln>
        </p:spPr>
      </p:pic>
      <p:sp>
        <p:nvSpPr>
          <p:cNvPr id="346116" name="Rectangle 5"/>
          <p:cNvSpPr>
            <a:spLocks noChangeArrowheads="1"/>
          </p:cNvSpPr>
          <p:nvPr/>
        </p:nvSpPr>
        <p:spPr bwMode="auto">
          <a:xfrm>
            <a:off x="304800" y="990600"/>
            <a:ext cx="7772400" cy="838200"/>
          </a:xfrm>
          <a:prstGeom prst="rect">
            <a:avLst/>
          </a:prstGeom>
          <a:noFill/>
          <a:ln w="9525">
            <a:noFill/>
            <a:miter lim="800000"/>
            <a:headEnd/>
            <a:tailEnd/>
          </a:ln>
        </p:spPr>
        <p:txBody>
          <a:bodyPr/>
          <a:lstStyle/>
          <a:p>
            <a:pPr eaLnBrk="0" hangingPunct="0"/>
            <a:r>
              <a:rPr lang="en-US" sz="2400">
                <a:solidFill>
                  <a:srgbClr val="D24D1C"/>
                </a:solidFill>
                <a:latin typeface="Arial" pitchFamily="34" charset="0"/>
                <a:cs typeface="+mn-cs"/>
              </a:rPr>
              <a:t>Across America, Differences in How Long and </a:t>
            </a:r>
            <a:br>
              <a:rPr lang="en-US" sz="2400">
                <a:solidFill>
                  <a:srgbClr val="D24D1C"/>
                </a:solidFill>
                <a:latin typeface="Arial" pitchFamily="34" charset="0"/>
                <a:cs typeface="+mn-cs"/>
              </a:rPr>
            </a:br>
            <a:r>
              <a:rPr lang="en-US" sz="2400">
                <a:solidFill>
                  <a:srgbClr val="D24D1C"/>
                </a:solidFill>
                <a:latin typeface="Arial" pitchFamily="34" charset="0"/>
                <a:cs typeface="+mn-cs"/>
              </a:rPr>
              <a:t>How Well We Live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09600" y="228600"/>
            <a:ext cx="8077200" cy="609600"/>
          </a:xfrm>
        </p:spPr>
        <p:txBody>
          <a:bodyPr/>
          <a:lstStyle/>
          <a:p>
            <a:pPr eaLnBrk="1" hangingPunct="1"/>
            <a:r>
              <a:rPr lang="en-US" sz="3600" dirty="0" smtClean="0"/>
              <a:t>The Big Picture</a:t>
            </a:r>
          </a:p>
        </p:txBody>
      </p:sp>
      <p:sp>
        <p:nvSpPr>
          <p:cNvPr id="142339" name="Rectangle 3"/>
          <p:cNvSpPr>
            <a:spLocks noGrp="1" noChangeArrowheads="1"/>
          </p:cNvSpPr>
          <p:nvPr>
            <p:ph type="body" idx="1"/>
          </p:nvPr>
        </p:nvSpPr>
        <p:spPr>
          <a:xfrm>
            <a:off x="533400" y="914400"/>
            <a:ext cx="8077200" cy="5562600"/>
          </a:xfrm>
        </p:spPr>
        <p:txBody>
          <a:bodyPr/>
          <a:lstStyle/>
          <a:p>
            <a:pPr eaLnBrk="1" hangingPunct="1">
              <a:spcBef>
                <a:spcPct val="25000"/>
              </a:spcBef>
              <a:spcAft>
                <a:spcPct val="25000"/>
              </a:spcAft>
            </a:pPr>
            <a:r>
              <a:rPr lang="en-US" dirty="0" smtClean="0"/>
              <a:t>U.S. ranks near the bottom of industrialized countries on health, and we are losing ground:</a:t>
            </a:r>
          </a:p>
          <a:p>
            <a:pPr eaLnBrk="1" hangingPunct="1">
              <a:spcBef>
                <a:spcPct val="25000"/>
              </a:spcBef>
              <a:spcAft>
                <a:spcPct val="25000"/>
              </a:spcAft>
            </a:pPr>
            <a:r>
              <a:rPr lang="en-US" dirty="0" smtClean="0"/>
              <a:t> 1960 = 11</a:t>
            </a:r>
            <a:r>
              <a:rPr lang="en-US" baseline="30000" dirty="0" smtClean="0"/>
              <a:t>th</a:t>
            </a:r>
            <a:r>
              <a:rPr lang="en-US" dirty="0" smtClean="0"/>
              <a:t> on infant mortality; </a:t>
            </a:r>
          </a:p>
          <a:p>
            <a:pPr eaLnBrk="1" hangingPunct="1">
              <a:spcBef>
                <a:spcPct val="25000"/>
              </a:spcBef>
              <a:spcAft>
                <a:spcPct val="25000"/>
              </a:spcAft>
            </a:pPr>
            <a:r>
              <a:rPr lang="en-US" dirty="0" smtClean="0"/>
              <a:t>2004 = 29</a:t>
            </a:r>
            <a:r>
              <a:rPr lang="en-US" baseline="30000" dirty="0" smtClean="0"/>
              <a:t>th</a:t>
            </a:r>
            <a:r>
              <a:rPr lang="en-US" dirty="0" smtClean="0"/>
              <a:t>. US ranked behind Cuba, Korea, Czech Republic, Greece, N. Ireland and Hungary in taking care of our infants. </a:t>
            </a:r>
          </a:p>
          <a:p>
            <a:pPr eaLnBrk="1" hangingPunct="1">
              <a:spcBef>
                <a:spcPct val="25000"/>
              </a:spcBef>
              <a:spcAft>
                <a:spcPct val="25000"/>
              </a:spcAft>
            </a:pPr>
            <a:r>
              <a:rPr lang="en-US" dirty="0" smtClean="0"/>
              <a:t>And it is not just the minorities doing badly! In 2004, white America would be = 26</a:t>
            </a:r>
            <a:r>
              <a:rPr lang="en-US" baseline="30000" dirty="0" smtClean="0"/>
              <a:t>th</a:t>
            </a:r>
            <a:r>
              <a:rPr lang="en-US" dirty="0" smtClean="0"/>
              <a:t>; Blacks = 35</a:t>
            </a:r>
            <a:r>
              <a:rPr lang="en-US" baseline="30000" dirty="0" smtClean="0"/>
              <a:t>th</a:t>
            </a:r>
            <a:r>
              <a:rPr lang="en-US" dirty="0" smtClean="0"/>
              <a:t> (just behind Russia). </a:t>
            </a:r>
          </a:p>
          <a:p>
            <a:pPr eaLnBrk="1" hangingPunct="1">
              <a:spcBef>
                <a:spcPct val="25000"/>
              </a:spcBef>
              <a:spcAft>
                <a:spcPct val="25000"/>
              </a:spcAft>
            </a:pPr>
            <a:endParaRPr lang="en-US" sz="3600" dirty="0" smtClean="0">
              <a:solidFill>
                <a:srgbClr val="FFFF00"/>
              </a:solidFill>
            </a:endParaRPr>
          </a:p>
          <a:p>
            <a:pPr eaLnBrk="1" hangingPunct="1">
              <a:buSzPct val="75000"/>
              <a:buFont typeface="Wingdings" pitchFamily="2" charset="2"/>
              <a:buChar char="v"/>
            </a:pPr>
            <a:endParaRPr lang="en-US" dirty="0" smtClean="0">
              <a:solidFill>
                <a:srgbClr val="FFFFFF"/>
              </a:solidFill>
            </a:endParaRPr>
          </a:p>
        </p:txBody>
      </p:sp>
      <p:sp>
        <p:nvSpPr>
          <p:cNvPr id="142340" name="Line 4"/>
          <p:cNvSpPr>
            <a:spLocks noChangeShapeType="1"/>
          </p:cNvSpPr>
          <p:nvPr/>
        </p:nvSpPr>
        <p:spPr bwMode="auto">
          <a:xfrm>
            <a:off x="457200" y="914400"/>
            <a:ext cx="8229600" cy="0"/>
          </a:xfrm>
          <a:prstGeom prst="line">
            <a:avLst/>
          </a:prstGeom>
          <a:noFill/>
          <a:ln w="28575">
            <a:solidFill>
              <a:schemeClr val="tx2"/>
            </a:solidFill>
            <a:round/>
            <a:headEnd/>
            <a:tailEnd/>
          </a:ln>
        </p:spPr>
        <p:txBody>
          <a:bodyPr/>
          <a:lstStyle/>
          <a:p>
            <a:endParaRPr lang="en-US"/>
          </a:p>
        </p:txBody>
      </p:sp>
      <p:sp>
        <p:nvSpPr>
          <p:cNvPr id="142341" name="Line 5"/>
          <p:cNvSpPr>
            <a:spLocks noChangeShapeType="1"/>
          </p:cNvSpPr>
          <p:nvPr/>
        </p:nvSpPr>
        <p:spPr bwMode="auto">
          <a:xfrm>
            <a:off x="457200" y="6477000"/>
            <a:ext cx="8229600" cy="0"/>
          </a:xfrm>
          <a:prstGeom prst="line">
            <a:avLst/>
          </a:prstGeom>
          <a:noFill/>
          <a:ln w="28575">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228600"/>
            <a:ext cx="7772400" cy="762000"/>
          </a:xfrm>
        </p:spPr>
        <p:txBody>
          <a:bodyPr/>
          <a:lstStyle/>
          <a:p>
            <a:pPr eaLnBrk="1" hangingPunct="1"/>
            <a:r>
              <a:rPr lang="en-US" sz="3600" dirty="0" smtClean="0">
                <a:solidFill>
                  <a:schemeClr val="tx1"/>
                </a:solidFill>
              </a:rPr>
              <a:t>Options for Community Development </a:t>
            </a:r>
          </a:p>
        </p:txBody>
      </p:sp>
      <p:sp>
        <p:nvSpPr>
          <p:cNvPr id="159747" name="Rectangle 3"/>
          <p:cNvSpPr>
            <a:spLocks noGrp="1" noChangeArrowheads="1"/>
          </p:cNvSpPr>
          <p:nvPr>
            <p:ph type="body" idx="1"/>
          </p:nvPr>
        </p:nvSpPr>
        <p:spPr>
          <a:xfrm>
            <a:off x="533400" y="914400"/>
            <a:ext cx="8077200" cy="5562600"/>
          </a:xfrm>
        </p:spPr>
        <p:txBody>
          <a:bodyPr/>
          <a:lstStyle/>
          <a:p>
            <a:pPr eaLnBrk="1" hangingPunct="1">
              <a:spcBef>
                <a:spcPct val="25000"/>
              </a:spcBef>
              <a:spcAft>
                <a:spcPct val="25000"/>
              </a:spcAft>
            </a:pPr>
            <a:r>
              <a:rPr lang="en-US" sz="3200" dirty="0" smtClean="0"/>
              <a:t>Improved access to health care is essential, but it will not make us a healthy nation</a:t>
            </a:r>
          </a:p>
          <a:p>
            <a:r>
              <a:rPr lang="en-US" sz="3200" dirty="0" smtClean="0"/>
              <a:t>An individual’s chances of getting sick are largely unrelated to the receipt of medical care </a:t>
            </a:r>
          </a:p>
          <a:p>
            <a:r>
              <a:rPr lang="en-US" sz="3200" dirty="0" smtClean="0">
                <a:solidFill>
                  <a:srgbClr val="FFFFFF"/>
                </a:solidFill>
              </a:rPr>
              <a:t>Where we live, learn, work, play and worship </a:t>
            </a:r>
            <a:r>
              <a:rPr lang="en-US" sz="3200" dirty="0" smtClean="0"/>
              <a:t>determine our opportunities and chances for being healthy</a:t>
            </a:r>
          </a:p>
          <a:p>
            <a:r>
              <a:rPr lang="en-US" sz="3200" dirty="0" smtClean="0"/>
              <a:t>Social Policies can make it easier or harder to make healthy choices</a:t>
            </a:r>
          </a:p>
          <a:p>
            <a:pPr eaLnBrk="1" hangingPunct="1">
              <a:spcBef>
                <a:spcPct val="25000"/>
              </a:spcBef>
              <a:spcAft>
                <a:spcPct val="25000"/>
              </a:spcAft>
            </a:pPr>
            <a:endParaRPr lang="en-US" sz="3600" dirty="0" smtClean="0">
              <a:solidFill>
                <a:srgbClr val="FFFF00"/>
              </a:solidFill>
            </a:endParaRPr>
          </a:p>
          <a:p>
            <a:pPr eaLnBrk="1" hangingPunct="1">
              <a:buSzPct val="75000"/>
              <a:buFont typeface="Wingdings" pitchFamily="2" charset="2"/>
              <a:buChar char="v"/>
            </a:pPr>
            <a:endParaRPr lang="en-US" dirty="0" smtClean="0">
              <a:solidFill>
                <a:srgbClr val="FFFFFF"/>
              </a:solidFill>
            </a:endParaRPr>
          </a:p>
        </p:txBody>
      </p:sp>
      <p:sp>
        <p:nvSpPr>
          <p:cNvPr id="159748" name="Line 4"/>
          <p:cNvSpPr>
            <a:spLocks noChangeShapeType="1"/>
          </p:cNvSpPr>
          <p:nvPr/>
        </p:nvSpPr>
        <p:spPr bwMode="auto">
          <a:xfrm>
            <a:off x="457200" y="914400"/>
            <a:ext cx="8229600" cy="0"/>
          </a:xfrm>
          <a:prstGeom prst="line">
            <a:avLst/>
          </a:prstGeom>
          <a:noFill/>
          <a:ln w="28575">
            <a:solidFill>
              <a:schemeClr val="tx2"/>
            </a:solidFill>
            <a:round/>
            <a:headEnd/>
            <a:tailEnd/>
          </a:ln>
        </p:spPr>
        <p:txBody>
          <a:bodyPr/>
          <a:lstStyle/>
          <a:p>
            <a:endParaRPr lang="en-US"/>
          </a:p>
        </p:txBody>
      </p:sp>
      <p:sp>
        <p:nvSpPr>
          <p:cNvPr id="159749" name="Line 5"/>
          <p:cNvSpPr>
            <a:spLocks noChangeShapeType="1"/>
          </p:cNvSpPr>
          <p:nvPr/>
        </p:nvSpPr>
        <p:spPr bwMode="auto">
          <a:xfrm>
            <a:off x="457200" y="6477000"/>
            <a:ext cx="8229600" cy="0"/>
          </a:xfrm>
          <a:prstGeom prst="line">
            <a:avLst/>
          </a:prstGeom>
          <a:noFill/>
          <a:ln w="28575">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idx="4294967295"/>
          </p:nvPr>
        </p:nvSpPr>
        <p:spPr>
          <a:xfrm>
            <a:off x="609600" y="2743200"/>
            <a:ext cx="7848600" cy="1752600"/>
          </a:xfrm>
        </p:spPr>
        <p:txBody>
          <a:bodyPr/>
          <a:lstStyle/>
          <a:p>
            <a:pPr algn="ctr">
              <a:lnSpc>
                <a:spcPct val="120000"/>
              </a:lnSpc>
              <a:spcBef>
                <a:spcPct val="200000"/>
              </a:spcBef>
              <a:spcAft>
                <a:spcPct val="200000"/>
              </a:spcAft>
            </a:pPr>
            <a:r>
              <a:rPr lang="en-US" sz="3200" smtClean="0">
                <a:solidFill>
                  <a:schemeClr val="bg1"/>
                </a:solidFill>
              </a:rPr>
              <a:t>RWJF Commission to Build a Healthier</a:t>
            </a:r>
            <a:br>
              <a:rPr lang="en-US" sz="3200" smtClean="0">
                <a:solidFill>
                  <a:schemeClr val="bg1"/>
                </a:solidFill>
              </a:rPr>
            </a:br>
            <a:r>
              <a:rPr lang="en-US" sz="3200" smtClean="0">
                <a:solidFill>
                  <a:schemeClr val="bg1"/>
                </a:solidFill>
              </a:rPr>
              <a:t> America: Challenges and Opportunities</a:t>
            </a:r>
            <a:r>
              <a:rPr lang="en-US" smtClean="0">
                <a:solidFill>
                  <a:schemeClr val="bg1"/>
                </a:solidFill>
              </a:rPr>
              <a:t/>
            </a:r>
            <a:br>
              <a:rPr lang="en-US" smtClean="0">
                <a:solidFill>
                  <a:schemeClr val="bg1"/>
                </a:solidFill>
              </a:rPr>
            </a:br>
            <a:endParaRPr lang="en-US" smtClean="0">
              <a:solidFill>
                <a:schemeClr val="bg1"/>
              </a:solidFill>
            </a:endParaRPr>
          </a:p>
        </p:txBody>
      </p:sp>
      <p:sp>
        <p:nvSpPr>
          <p:cNvPr id="262147" name="Rectangle 3"/>
          <p:cNvSpPr>
            <a:spLocks noGrp="1" noChangeArrowheads="1"/>
          </p:cNvSpPr>
          <p:nvPr>
            <p:ph type="subTitle" idx="4294967295"/>
          </p:nvPr>
        </p:nvSpPr>
        <p:spPr>
          <a:xfrm>
            <a:off x="1371600" y="4953000"/>
            <a:ext cx="6400800" cy="1447800"/>
          </a:xfrm>
        </p:spPr>
        <p:txBody>
          <a:bodyPr/>
          <a:lstStyle/>
          <a:p>
            <a:pPr marL="0" indent="0" algn="ctr">
              <a:lnSpc>
                <a:spcPct val="90000"/>
              </a:lnSpc>
              <a:buFontTx/>
              <a:buNone/>
            </a:pPr>
            <a:r>
              <a:rPr lang="en-US" sz="2800" smtClean="0">
                <a:solidFill>
                  <a:schemeClr val="bg1"/>
                </a:solidFill>
              </a:rPr>
              <a:t>David R. Williams, PhD, MPH</a:t>
            </a:r>
          </a:p>
          <a:p>
            <a:pPr marL="0" indent="0" algn="ctr">
              <a:lnSpc>
                <a:spcPct val="90000"/>
              </a:lnSpc>
              <a:buFontTx/>
              <a:buNone/>
            </a:pPr>
            <a:r>
              <a:rPr lang="en-US" sz="2800" smtClean="0">
                <a:solidFill>
                  <a:schemeClr val="bg1"/>
                </a:solidFill>
              </a:rPr>
              <a:t>Staff Director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6"/>
          <p:cNvSpPr txBox="1">
            <a:spLocks noGrp="1"/>
          </p:cNvSpPr>
          <p:nvPr/>
        </p:nvSpPr>
        <p:spPr bwMode="auto">
          <a:xfrm>
            <a:off x="533400" y="6561138"/>
            <a:ext cx="3429000" cy="457200"/>
          </a:xfrm>
          <a:prstGeom prst="rect">
            <a:avLst/>
          </a:prstGeom>
          <a:noFill/>
          <a:ln w="9525">
            <a:noFill/>
            <a:miter lim="800000"/>
            <a:headEnd/>
            <a:tailEnd/>
          </a:ln>
        </p:spPr>
        <p:txBody>
          <a:bodyPr/>
          <a:lstStyle/>
          <a:p>
            <a:pPr eaLnBrk="0" hangingPunct="0"/>
            <a:r>
              <a:rPr lang="en-US" sz="900">
                <a:solidFill>
                  <a:srgbClr val="474337"/>
                </a:solidFill>
                <a:latin typeface="Arial" pitchFamily="34" charset="0"/>
                <a:cs typeface="+mn-cs"/>
              </a:rPr>
              <a:t>© 2008 Robert Wood Johnson Foundation. All rights reserved.  </a:t>
            </a:r>
          </a:p>
        </p:txBody>
      </p:sp>
      <p:sp>
        <p:nvSpPr>
          <p:cNvPr id="95235" name="Slide Number Placeholder 7"/>
          <p:cNvSpPr txBox="1">
            <a:spLocks noGrp="1"/>
          </p:cNvSpPr>
          <p:nvPr/>
        </p:nvSpPr>
        <p:spPr bwMode="auto">
          <a:xfrm>
            <a:off x="8077200" y="6561138"/>
            <a:ext cx="838200" cy="457200"/>
          </a:xfrm>
          <a:prstGeom prst="rect">
            <a:avLst/>
          </a:prstGeom>
          <a:noFill/>
          <a:ln w="9525">
            <a:noFill/>
            <a:miter lim="800000"/>
            <a:headEnd/>
            <a:tailEnd/>
          </a:ln>
        </p:spPr>
        <p:txBody>
          <a:bodyPr/>
          <a:lstStyle/>
          <a:p>
            <a:pPr algn="r" eaLnBrk="0" hangingPunct="0"/>
            <a:fld id="{0B44F0AD-864A-4FD1-B879-40105CB1FE3B}" type="slidenum">
              <a:rPr lang="en-US" sz="900">
                <a:solidFill>
                  <a:srgbClr val="474337"/>
                </a:solidFill>
                <a:latin typeface="Arial" pitchFamily="34" charset="0"/>
                <a:cs typeface="+mn-cs"/>
              </a:rPr>
              <a:pPr algn="r" eaLnBrk="0" hangingPunct="0"/>
              <a:t>22</a:t>
            </a:fld>
            <a:endParaRPr lang="en-US" sz="900">
              <a:solidFill>
                <a:srgbClr val="474337"/>
              </a:solidFill>
              <a:latin typeface="Arial" pitchFamily="34" charset="0"/>
              <a:cs typeface="+mn-cs"/>
            </a:endParaRPr>
          </a:p>
        </p:txBody>
      </p:sp>
      <p:sp>
        <p:nvSpPr>
          <p:cNvPr id="95236" name="Text Box 6"/>
          <p:cNvSpPr txBox="1">
            <a:spLocks noChangeArrowheads="1"/>
          </p:cNvSpPr>
          <p:nvPr/>
        </p:nvSpPr>
        <p:spPr bwMode="auto">
          <a:xfrm>
            <a:off x="5486400" y="2133600"/>
            <a:ext cx="2590800" cy="2162175"/>
          </a:xfrm>
          <a:prstGeom prst="rect">
            <a:avLst/>
          </a:prstGeom>
          <a:noFill/>
          <a:ln w="9525">
            <a:noFill/>
            <a:miter lim="800000"/>
            <a:headEnd/>
            <a:tailEnd/>
          </a:ln>
        </p:spPr>
        <p:txBody>
          <a:bodyPr>
            <a:spAutoFit/>
          </a:bodyPr>
          <a:lstStyle/>
          <a:p>
            <a:pPr eaLnBrk="0" hangingPunct="0"/>
            <a:r>
              <a:rPr lang="en-US" sz="1600" b="1">
                <a:solidFill>
                  <a:srgbClr val="474337"/>
                </a:solidFill>
                <a:latin typeface="Arial" pitchFamily="34" charset="0"/>
                <a:cs typeface="+mn-cs"/>
              </a:rPr>
              <a:t>Alice M. Rivlin</a:t>
            </a:r>
          </a:p>
          <a:p>
            <a:pPr eaLnBrk="0" hangingPunct="0"/>
            <a:r>
              <a:rPr lang="en-US" sz="1200">
                <a:solidFill>
                  <a:srgbClr val="474337"/>
                </a:solidFill>
                <a:latin typeface="Arial" pitchFamily="34" charset="0"/>
                <a:cs typeface="+mn-cs"/>
              </a:rPr>
              <a:t>Former U.S. Cabinet official, and an expert on the budget.  First woman to hold the position of Director of the Office of Management and Budget and was founding director of the Congressional Budget office.  Currently, Director of Greater Washington Research Program at Brookings Institution.</a:t>
            </a:r>
          </a:p>
        </p:txBody>
      </p:sp>
      <p:sp>
        <p:nvSpPr>
          <p:cNvPr id="95237" name="Rectangle 2"/>
          <p:cNvSpPr>
            <a:spLocks noGrp="1" noChangeArrowheads="1"/>
          </p:cNvSpPr>
          <p:nvPr>
            <p:ph type="title" idx="4294967295"/>
          </p:nvPr>
        </p:nvSpPr>
        <p:spPr/>
        <p:txBody>
          <a:bodyPr/>
          <a:lstStyle/>
          <a:p>
            <a:pPr eaLnBrk="1" hangingPunct="1"/>
            <a:r>
              <a:rPr lang="en-US" sz="2800" smtClean="0"/>
              <a:t>Commission Leadership</a:t>
            </a:r>
          </a:p>
        </p:txBody>
      </p:sp>
      <p:pic>
        <p:nvPicPr>
          <p:cNvPr id="95238" name="Picture 10" descr="3397eb0e-c503-43c6-89c6-64e6aa7eddb1_103x103"/>
          <p:cNvPicPr>
            <a:picLocks noGrp="1" noChangeAspect="1" noChangeArrowheads="1"/>
          </p:cNvPicPr>
          <p:nvPr>
            <p:ph sz="quarter" idx="4294967295"/>
          </p:nvPr>
        </p:nvPicPr>
        <p:blipFill>
          <a:blip r:embed="rId3" cstate="print"/>
          <a:srcRect/>
          <a:stretch>
            <a:fillRect/>
          </a:stretch>
        </p:blipFill>
        <p:spPr>
          <a:xfrm>
            <a:off x="609600" y="2133600"/>
            <a:ext cx="981075" cy="952500"/>
          </a:xfrm>
          <a:noFill/>
        </p:spPr>
      </p:pic>
      <p:sp>
        <p:nvSpPr>
          <p:cNvPr id="95239" name="Text Box 4"/>
          <p:cNvSpPr txBox="1">
            <a:spLocks noChangeArrowheads="1"/>
          </p:cNvSpPr>
          <p:nvPr/>
        </p:nvSpPr>
        <p:spPr bwMode="auto">
          <a:xfrm>
            <a:off x="1676400" y="2133600"/>
            <a:ext cx="2590800" cy="2527300"/>
          </a:xfrm>
          <a:prstGeom prst="rect">
            <a:avLst/>
          </a:prstGeom>
          <a:noFill/>
          <a:ln w="9525">
            <a:noFill/>
            <a:miter lim="800000"/>
            <a:headEnd/>
            <a:tailEnd/>
          </a:ln>
        </p:spPr>
        <p:txBody>
          <a:bodyPr>
            <a:spAutoFit/>
          </a:bodyPr>
          <a:lstStyle/>
          <a:p>
            <a:pPr eaLnBrk="0" hangingPunct="0"/>
            <a:r>
              <a:rPr lang="en-US" sz="1600" b="1">
                <a:solidFill>
                  <a:srgbClr val="474337"/>
                </a:solidFill>
                <a:latin typeface="Arial" pitchFamily="34" charset="0"/>
                <a:cs typeface="+mn-cs"/>
              </a:rPr>
              <a:t>Mark McClellan</a:t>
            </a:r>
          </a:p>
          <a:p>
            <a:pPr eaLnBrk="0" hangingPunct="0"/>
            <a:r>
              <a:rPr lang="en-US" sz="1200">
                <a:solidFill>
                  <a:srgbClr val="474337"/>
                </a:solidFill>
                <a:latin typeface="Arial" pitchFamily="34" charset="0"/>
                <a:cs typeface="+mn-cs"/>
              </a:rPr>
              <a:t>Physician and economist who helped develop and then effectively implemented Medicare prescription drug benefit. Former CMS Administrator (2004) and FDA Commissioner (2002). Director of the Engelberg Center for Health Care Reform, Senior Fellow in Economic Studies and Leonard D. Schaeffer Director's Chair in Health Policy Studies at the Brookings Institution. </a:t>
            </a:r>
            <a:endParaRPr lang="en-US" sz="2800">
              <a:solidFill>
                <a:srgbClr val="474337"/>
              </a:solidFill>
              <a:latin typeface="Arial" pitchFamily="34" charset="0"/>
              <a:cs typeface="+mn-cs"/>
            </a:endParaRPr>
          </a:p>
        </p:txBody>
      </p:sp>
      <p:pic>
        <p:nvPicPr>
          <p:cNvPr id="95240" name="Picture 13" descr="5b52916c-ea75-4b29-9a3b-1c30fdb6c57e_103x103"/>
          <p:cNvPicPr>
            <a:picLocks noGrp="1" noChangeAspect="1" noChangeArrowheads="1"/>
          </p:cNvPicPr>
          <p:nvPr>
            <p:ph sz="quarter" idx="4294967295"/>
          </p:nvPr>
        </p:nvPicPr>
        <p:blipFill>
          <a:blip r:embed="rId4" cstate="print"/>
          <a:srcRect/>
          <a:stretch>
            <a:fillRect/>
          </a:stretch>
        </p:blipFill>
        <p:spPr>
          <a:xfrm>
            <a:off x="4419600" y="2133600"/>
            <a:ext cx="981075" cy="9525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6"/>
          <p:cNvSpPr txBox="1">
            <a:spLocks noGrp="1"/>
          </p:cNvSpPr>
          <p:nvPr/>
        </p:nvSpPr>
        <p:spPr bwMode="auto">
          <a:xfrm>
            <a:off x="533400" y="6561138"/>
            <a:ext cx="3429000" cy="457200"/>
          </a:xfrm>
          <a:prstGeom prst="rect">
            <a:avLst/>
          </a:prstGeom>
          <a:noFill/>
          <a:ln w="9525">
            <a:noFill/>
            <a:miter lim="800000"/>
            <a:headEnd/>
            <a:tailEnd/>
          </a:ln>
        </p:spPr>
        <p:txBody>
          <a:bodyPr/>
          <a:lstStyle/>
          <a:p>
            <a:pPr eaLnBrk="0" hangingPunct="0"/>
            <a:r>
              <a:rPr lang="en-US" sz="900">
                <a:solidFill>
                  <a:srgbClr val="474337"/>
                </a:solidFill>
                <a:latin typeface="Arial" pitchFamily="34" charset="0"/>
                <a:cs typeface="+mn-cs"/>
              </a:rPr>
              <a:t>© 2008 Robert Wood Johnson Foundation. All rights reserved.  </a:t>
            </a:r>
          </a:p>
        </p:txBody>
      </p:sp>
      <p:sp>
        <p:nvSpPr>
          <p:cNvPr id="97283" name="Slide Number Placeholder 7"/>
          <p:cNvSpPr txBox="1">
            <a:spLocks noGrp="1"/>
          </p:cNvSpPr>
          <p:nvPr/>
        </p:nvSpPr>
        <p:spPr bwMode="auto">
          <a:xfrm>
            <a:off x="8077200" y="6561138"/>
            <a:ext cx="838200" cy="457200"/>
          </a:xfrm>
          <a:prstGeom prst="rect">
            <a:avLst/>
          </a:prstGeom>
          <a:noFill/>
          <a:ln w="9525">
            <a:noFill/>
            <a:miter lim="800000"/>
            <a:headEnd/>
            <a:tailEnd/>
          </a:ln>
        </p:spPr>
        <p:txBody>
          <a:bodyPr/>
          <a:lstStyle/>
          <a:p>
            <a:pPr algn="r" eaLnBrk="0" hangingPunct="0"/>
            <a:fld id="{D2A13526-51DB-4ED9-A2B8-36471AE10D1F}" type="slidenum">
              <a:rPr lang="en-US" sz="900">
                <a:solidFill>
                  <a:srgbClr val="474337"/>
                </a:solidFill>
                <a:latin typeface="Arial" pitchFamily="34" charset="0"/>
                <a:cs typeface="+mn-cs"/>
              </a:rPr>
              <a:pPr algn="r" eaLnBrk="0" hangingPunct="0"/>
              <a:t>23</a:t>
            </a:fld>
            <a:endParaRPr lang="en-US" sz="900">
              <a:solidFill>
                <a:srgbClr val="474337"/>
              </a:solidFill>
              <a:latin typeface="Arial" pitchFamily="34" charset="0"/>
              <a:cs typeface="+mn-cs"/>
            </a:endParaRPr>
          </a:p>
        </p:txBody>
      </p:sp>
      <p:sp>
        <p:nvSpPr>
          <p:cNvPr id="97284" name="Rectangle 2"/>
          <p:cNvSpPr>
            <a:spLocks noGrp="1" noChangeArrowheads="1"/>
          </p:cNvSpPr>
          <p:nvPr>
            <p:ph type="title" idx="4294967295"/>
          </p:nvPr>
        </p:nvSpPr>
        <p:spPr/>
        <p:txBody>
          <a:bodyPr/>
          <a:lstStyle/>
          <a:p>
            <a:pPr eaLnBrk="1" hangingPunct="1"/>
            <a:r>
              <a:rPr lang="en-US" smtClean="0"/>
              <a:t>Commissioners</a:t>
            </a:r>
          </a:p>
        </p:txBody>
      </p:sp>
      <p:sp>
        <p:nvSpPr>
          <p:cNvPr id="97285" name="Rectangle 3"/>
          <p:cNvSpPr>
            <a:spLocks noGrp="1" noChangeArrowheads="1"/>
          </p:cNvSpPr>
          <p:nvPr>
            <p:ph type="body" sz="half" idx="4294967295"/>
          </p:nvPr>
        </p:nvSpPr>
        <p:spPr>
          <a:xfrm>
            <a:off x="1371600" y="1600200"/>
            <a:ext cx="7315200" cy="4876800"/>
          </a:xfrm>
        </p:spPr>
        <p:txBody>
          <a:bodyPr/>
          <a:lstStyle/>
          <a:p>
            <a:pPr indent="3175" eaLnBrk="1" hangingPunct="1">
              <a:lnSpc>
                <a:spcPct val="80000"/>
              </a:lnSpc>
              <a:buFontTx/>
              <a:buNone/>
            </a:pPr>
            <a:r>
              <a:rPr lang="en-US" altLang="ja-JP" sz="1400" smtClean="0"/>
              <a:t>Katherine Baicker</a:t>
            </a:r>
            <a:br>
              <a:rPr lang="en-US" altLang="ja-JP" sz="1400" smtClean="0"/>
            </a:br>
            <a:r>
              <a:rPr lang="en-US" altLang="ja-JP" sz="1400" smtClean="0"/>
              <a:t>Professor of Health Economics, Department of Health Policy and Management, Harvard University</a:t>
            </a:r>
          </a:p>
          <a:p>
            <a:pPr indent="3175" eaLnBrk="1" hangingPunct="1">
              <a:lnSpc>
                <a:spcPct val="80000"/>
              </a:lnSpc>
              <a:buFontTx/>
              <a:buNone/>
            </a:pPr>
            <a:endParaRPr lang="en-US" altLang="ja-JP" sz="1400" smtClean="0"/>
          </a:p>
          <a:p>
            <a:pPr indent="3175" eaLnBrk="1" hangingPunct="1">
              <a:lnSpc>
                <a:spcPct val="80000"/>
              </a:lnSpc>
              <a:buFontTx/>
              <a:buNone/>
            </a:pPr>
            <a:endParaRPr lang="en-US" altLang="ja-JP" sz="1400" smtClean="0"/>
          </a:p>
          <a:p>
            <a:pPr indent="3175" eaLnBrk="1" hangingPunct="1">
              <a:lnSpc>
                <a:spcPct val="80000"/>
              </a:lnSpc>
              <a:buFontTx/>
              <a:buNone/>
            </a:pPr>
            <a:r>
              <a:rPr lang="en-US" altLang="ja-JP" sz="1400" smtClean="0"/>
              <a:t>Angela Glover Blackwell</a:t>
            </a:r>
            <a:br>
              <a:rPr lang="en-US" altLang="ja-JP" sz="1400" smtClean="0"/>
            </a:br>
            <a:r>
              <a:rPr lang="en-US" altLang="ja-JP" sz="1400" smtClean="0"/>
              <a:t>Founder and Chief Executive Officer, PolicyLink</a:t>
            </a:r>
          </a:p>
          <a:p>
            <a:pPr indent="3175" eaLnBrk="1" hangingPunct="1">
              <a:lnSpc>
                <a:spcPct val="80000"/>
              </a:lnSpc>
              <a:buFontTx/>
              <a:buNone/>
            </a:pPr>
            <a:endParaRPr lang="en-US" altLang="ja-JP" sz="1400" smtClean="0"/>
          </a:p>
          <a:p>
            <a:pPr indent="3175" eaLnBrk="1" hangingPunct="1">
              <a:lnSpc>
                <a:spcPct val="80000"/>
              </a:lnSpc>
              <a:buFontTx/>
              <a:buNone/>
            </a:pPr>
            <a:endParaRPr lang="en-US" altLang="ja-JP" sz="1400" smtClean="0"/>
          </a:p>
          <a:p>
            <a:pPr indent="3175" eaLnBrk="1" hangingPunct="1">
              <a:lnSpc>
                <a:spcPct val="80000"/>
              </a:lnSpc>
              <a:buFontTx/>
              <a:buNone/>
            </a:pPr>
            <a:r>
              <a:rPr lang="en-US" altLang="ja-JP" sz="1400" smtClean="0"/>
              <a:t>Sheila P. Burke</a:t>
            </a:r>
          </a:p>
          <a:p>
            <a:pPr indent="3175" eaLnBrk="1" hangingPunct="1">
              <a:lnSpc>
                <a:spcPct val="80000"/>
              </a:lnSpc>
              <a:buFontTx/>
              <a:buNone/>
            </a:pPr>
            <a:r>
              <a:rPr lang="en-US" altLang="ja-JP" sz="1400" smtClean="0"/>
              <a:t>Faculty Research Fellow and Adjunct Lecturer in Public Policy, Kennedy School of Government, Harvard University</a:t>
            </a:r>
          </a:p>
          <a:p>
            <a:pPr indent="3175" eaLnBrk="1" hangingPunct="1">
              <a:lnSpc>
                <a:spcPct val="80000"/>
              </a:lnSpc>
              <a:buFontTx/>
              <a:buNone/>
            </a:pPr>
            <a:endParaRPr lang="en-US" altLang="ja-JP" sz="1400" smtClean="0"/>
          </a:p>
          <a:p>
            <a:pPr indent="3175" eaLnBrk="1" hangingPunct="1">
              <a:lnSpc>
                <a:spcPct val="80000"/>
              </a:lnSpc>
              <a:buFontTx/>
              <a:buNone/>
            </a:pPr>
            <a:endParaRPr lang="en-US" altLang="ja-JP" sz="1400" smtClean="0"/>
          </a:p>
          <a:p>
            <a:pPr indent="3175" eaLnBrk="1" hangingPunct="1">
              <a:lnSpc>
                <a:spcPct val="80000"/>
              </a:lnSpc>
              <a:buFontTx/>
              <a:buNone/>
            </a:pPr>
            <a:r>
              <a:rPr lang="en-US" altLang="ja-JP" sz="1400" smtClean="0"/>
              <a:t>Linda M. Dillman</a:t>
            </a:r>
            <a:br>
              <a:rPr lang="en-US" altLang="ja-JP" sz="1400" smtClean="0"/>
            </a:br>
            <a:r>
              <a:rPr lang="en-US" altLang="ja-JP" sz="1400" smtClean="0"/>
              <a:t>Executive Vice President of Benefits and Risk Management, Wal-Mart Stores, Inc.</a:t>
            </a:r>
          </a:p>
          <a:p>
            <a:pPr indent="3175" eaLnBrk="1" hangingPunct="1">
              <a:lnSpc>
                <a:spcPct val="80000"/>
              </a:lnSpc>
              <a:buFontTx/>
              <a:buNone/>
            </a:pPr>
            <a:endParaRPr lang="en-US" altLang="ja-JP" sz="1400" smtClean="0"/>
          </a:p>
          <a:p>
            <a:pPr indent="3175" eaLnBrk="1" hangingPunct="1">
              <a:lnSpc>
                <a:spcPct val="80000"/>
              </a:lnSpc>
              <a:buFontTx/>
              <a:buNone/>
            </a:pPr>
            <a:endParaRPr lang="en-US" altLang="ja-JP" sz="1400" smtClean="0"/>
          </a:p>
          <a:p>
            <a:pPr indent="3175" eaLnBrk="1" hangingPunct="1">
              <a:lnSpc>
                <a:spcPct val="80000"/>
              </a:lnSpc>
              <a:buFontTx/>
              <a:buNone/>
            </a:pPr>
            <a:r>
              <a:rPr lang="en-US" altLang="ja-JP" sz="1400" smtClean="0"/>
              <a:t>Sen. Bill Frist</a:t>
            </a:r>
            <a:br>
              <a:rPr lang="en-US" altLang="ja-JP" sz="1400" smtClean="0"/>
            </a:br>
            <a:r>
              <a:rPr lang="en-US" altLang="ja-JP" sz="1400" smtClean="0"/>
              <a:t>Schultz Visiting Professor of International Economic Policy, Princeton University</a:t>
            </a:r>
          </a:p>
          <a:p>
            <a:pPr indent="3175" eaLnBrk="1" hangingPunct="1">
              <a:lnSpc>
                <a:spcPct val="80000"/>
              </a:lnSpc>
              <a:buFontTx/>
              <a:buNone/>
            </a:pPr>
            <a:endParaRPr lang="en-US" altLang="ja-JP" sz="1400" smtClean="0"/>
          </a:p>
          <a:p>
            <a:pPr indent="3175" eaLnBrk="1" hangingPunct="1">
              <a:lnSpc>
                <a:spcPct val="80000"/>
              </a:lnSpc>
              <a:buFontTx/>
              <a:buNone/>
            </a:pPr>
            <a:endParaRPr lang="en-US" altLang="ja-JP" sz="1400" smtClean="0"/>
          </a:p>
          <a:p>
            <a:pPr indent="3175" eaLnBrk="1" hangingPunct="1">
              <a:lnSpc>
                <a:spcPct val="80000"/>
              </a:lnSpc>
              <a:buFontTx/>
              <a:buNone/>
            </a:pPr>
            <a:r>
              <a:rPr lang="en-US" altLang="ja-JP" sz="1400" smtClean="0"/>
              <a:t>Allan Golston</a:t>
            </a:r>
            <a:br>
              <a:rPr lang="en-US" altLang="ja-JP" sz="1400" smtClean="0"/>
            </a:br>
            <a:r>
              <a:rPr lang="en-US" altLang="ja-JP" sz="1400" smtClean="0"/>
              <a:t>U.S. Program President, The Bill &amp; Melinda Gates Foundation</a:t>
            </a:r>
            <a:endParaRPr lang="en-US" sz="1400" smtClean="0"/>
          </a:p>
        </p:txBody>
      </p:sp>
      <p:pic>
        <p:nvPicPr>
          <p:cNvPr id="97286" name="Picture 6" descr="88690df9-8237-475f-8119-e86434ae9500_60x60"/>
          <p:cNvPicPr>
            <a:picLocks noGrp="1" noChangeAspect="1" noChangeArrowheads="1"/>
          </p:cNvPicPr>
          <p:nvPr>
            <p:ph sz="quarter" idx="4294967295"/>
          </p:nvPr>
        </p:nvPicPr>
        <p:blipFill>
          <a:blip r:embed="rId3" cstate="print"/>
          <a:srcRect/>
          <a:stretch>
            <a:fillRect/>
          </a:stretch>
        </p:blipFill>
        <p:spPr>
          <a:xfrm>
            <a:off x="1066800" y="1676400"/>
            <a:ext cx="571500" cy="552450"/>
          </a:xfrm>
          <a:noFill/>
        </p:spPr>
      </p:pic>
      <p:pic>
        <p:nvPicPr>
          <p:cNvPr id="97287" name="Picture 9" descr="0cf07add-0f05-4ad7-b714-48896ce65d4d_60x60"/>
          <p:cNvPicPr>
            <a:picLocks noGrp="1" noChangeAspect="1" noChangeArrowheads="1"/>
          </p:cNvPicPr>
          <p:nvPr>
            <p:ph sz="quarter" idx="4294967295"/>
          </p:nvPr>
        </p:nvPicPr>
        <p:blipFill>
          <a:blip r:embed="rId4" cstate="print"/>
          <a:srcRect/>
          <a:stretch>
            <a:fillRect/>
          </a:stretch>
        </p:blipFill>
        <p:spPr>
          <a:xfrm>
            <a:off x="1066800" y="2528888"/>
            <a:ext cx="571500" cy="552450"/>
          </a:xfrm>
          <a:noFill/>
        </p:spPr>
      </p:pic>
      <p:pic>
        <p:nvPicPr>
          <p:cNvPr id="97288" name="Picture 12" descr="eb73a918-28c2-45bc-8f03-78217db1a47b_60x60"/>
          <p:cNvPicPr>
            <a:picLocks noChangeAspect="1" noChangeArrowheads="1"/>
          </p:cNvPicPr>
          <p:nvPr/>
        </p:nvPicPr>
        <p:blipFill>
          <a:blip r:embed="rId5" cstate="print"/>
          <a:srcRect/>
          <a:stretch>
            <a:fillRect/>
          </a:stretch>
        </p:blipFill>
        <p:spPr bwMode="auto">
          <a:xfrm>
            <a:off x="1066800" y="3382963"/>
            <a:ext cx="571500" cy="552450"/>
          </a:xfrm>
          <a:prstGeom prst="rect">
            <a:avLst/>
          </a:prstGeom>
          <a:noFill/>
          <a:ln w="9525">
            <a:noFill/>
            <a:miter lim="800000"/>
            <a:headEnd/>
            <a:tailEnd/>
          </a:ln>
        </p:spPr>
      </p:pic>
      <p:pic>
        <p:nvPicPr>
          <p:cNvPr id="97289" name="Picture 14" descr="3ef60355-ed3b-4fdf-b5f9-d980521ef00b_60x60"/>
          <p:cNvPicPr>
            <a:picLocks noChangeAspect="1" noChangeArrowheads="1"/>
          </p:cNvPicPr>
          <p:nvPr/>
        </p:nvPicPr>
        <p:blipFill>
          <a:blip r:embed="rId6" cstate="print"/>
          <a:srcRect/>
          <a:stretch>
            <a:fillRect/>
          </a:stretch>
        </p:blipFill>
        <p:spPr bwMode="auto">
          <a:xfrm>
            <a:off x="1066800" y="4235450"/>
            <a:ext cx="571500" cy="552450"/>
          </a:xfrm>
          <a:prstGeom prst="rect">
            <a:avLst/>
          </a:prstGeom>
          <a:noFill/>
          <a:ln w="9525">
            <a:noFill/>
            <a:miter lim="800000"/>
            <a:headEnd/>
            <a:tailEnd/>
          </a:ln>
        </p:spPr>
      </p:pic>
      <p:pic>
        <p:nvPicPr>
          <p:cNvPr id="97290" name="Picture 16" descr="135cd116-6f75-437f-9976-7140ff20cf4f_60x60"/>
          <p:cNvPicPr>
            <a:picLocks noChangeAspect="1" noChangeArrowheads="1"/>
          </p:cNvPicPr>
          <p:nvPr/>
        </p:nvPicPr>
        <p:blipFill>
          <a:blip r:embed="rId7" cstate="print"/>
          <a:srcRect/>
          <a:stretch>
            <a:fillRect/>
          </a:stretch>
        </p:blipFill>
        <p:spPr bwMode="auto">
          <a:xfrm>
            <a:off x="1066800" y="5089525"/>
            <a:ext cx="571500" cy="552450"/>
          </a:xfrm>
          <a:prstGeom prst="rect">
            <a:avLst/>
          </a:prstGeom>
          <a:noFill/>
          <a:ln w="9525">
            <a:noFill/>
            <a:miter lim="800000"/>
            <a:headEnd/>
            <a:tailEnd/>
          </a:ln>
        </p:spPr>
      </p:pic>
      <p:pic>
        <p:nvPicPr>
          <p:cNvPr id="97291" name="Picture 18" descr="991f0a3b-40fe-46fa-ab1a-7a29dddcac37_60x60"/>
          <p:cNvPicPr>
            <a:picLocks noChangeAspect="1" noChangeArrowheads="1"/>
          </p:cNvPicPr>
          <p:nvPr/>
        </p:nvPicPr>
        <p:blipFill>
          <a:blip r:embed="rId8" cstate="print"/>
          <a:srcRect/>
          <a:stretch>
            <a:fillRect/>
          </a:stretch>
        </p:blipFill>
        <p:spPr bwMode="auto">
          <a:xfrm>
            <a:off x="1066800" y="5943600"/>
            <a:ext cx="5715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7"/>
          <p:cNvSpPr txBox="1">
            <a:spLocks noGrp="1"/>
          </p:cNvSpPr>
          <p:nvPr/>
        </p:nvSpPr>
        <p:spPr bwMode="auto">
          <a:xfrm>
            <a:off x="533400" y="6561138"/>
            <a:ext cx="3429000" cy="457200"/>
          </a:xfrm>
          <a:prstGeom prst="rect">
            <a:avLst/>
          </a:prstGeom>
          <a:noFill/>
          <a:ln w="9525">
            <a:noFill/>
            <a:miter lim="800000"/>
            <a:headEnd/>
            <a:tailEnd/>
          </a:ln>
        </p:spPr>
        <p:txBody>
          <a:bodyPr/>
          <a:lstStyle/>
          <a:p>
            <a:pPr eaLnBrk="0" hangingPunct="0"/>
            <a:r>
              <a:rPr lang="en-US" sz="900">
                <a:solidFill>
                  <a:srgbClr val="474337"/>
                </a:solidFill>
                <a:latin typeface="Arial" pitchFamily="34" charset="0"/>
                <a:cs typeface="+mn-cs"/>
              </a:rPr>
              <a:t>© 2008 Robert Wood Johnson Foundation. All rights reserved.  </a:t>
            </a:r>
          </a:p>
        </p:txBody>
      </p:sp>
      <p:sp>
        <p:nvSpPr>
          <p:cNvPr id="99331" name="Slide Number Placeholder 8"/>
          <p:cNvSpPr txBox="1">
            <a:spLocks noGrp="1"/>
          </p:cNvSpPr>
          <p:nvPr/>
        </p:nvSpPr>
        <p:spPr bwMode="auto">
          <a:xfrm>
            <a:off x="8077200" y="6561138"/>
            <a:ext cx="838200" cy="457200"/>
          </a:xfrm>
          <a:prstGeom prst="rect">
            <a:avLst/>
          </a:prstGeom>
          <a:noFill/>
          <a:ln w="9525">
            <a:noFill/>
            <a:miter lim="800000"/>
            <a:headEnd/>
            <a:tailEnd/>
          </a:ln>
        </p:spPr>
        <p:txBody>
          <a:bodyPr/>
          <a:lstStyle/>
          <a:p>
            <a:pPr algn="r" eaLnBrk="0" hangingPunct="0"/>
            <a:fld id="{455094E9-DADA-4A49-A359-087B3C309FA0}" type="slidenum">
              <a:rPr lang="en-US" sz="900">
                <a:solidFill>
                  <a:srgbClr val="474337"/>
                </a:solidFill>
                <a:latin typeface="Arial" pitchFamily="34" charset="0"/>
                <a:cs typeface="+mn-cs"/>
              </a:rPr>
              <a:pPr algn="r" eaLnBrk="0" hangingPunct="0"/>
              <a:t>24</a:t>
            </a:fld>
            <a:endParaRPr lang="en-US" sz="900">
              <a:solidFill>
                <a:srgbClr val="474337"/>
              </a:solidFill>
              <a:latin typeface="Arial" pitchFamily="34" charset="0"/>
              <a:cs typeface="+mn-cs"/>
            </a:endParaRPr>
          </a:p>
        </p:txBody>
      </p:sp>
      <p:sp>
        <p:nvSpPr>
          <p:cNvPr id="99332" name="Rectangle 2"/>
          <p:cNvSpPr>
            <a:spLocks noGrp="1" noChangeArrowheads="1"/>
          </p:cNvSpPr>
          <p:nvPr>
            <p:ph type="title" sz="quarter" idx="4294967295"/>
          </p:nvPr>
        </p:nvSpPr>
        <p:spPr/>
        <p:txBody>
          <a:bodyPr/>
          <a:lstStyle/>
          <a:p>
            <a:pPr eaLnBrk="1" hangingPunct="1"/>
            <a:r>
              <a:rPr lang="en-US" smtClean="0"/>
              <a:t>Commissioners</a:t>
            </a:r>
          </a:p>
        </p:txBody>
      </p:sp>
      <p:pic>
        <p:nvPicPr>
          <p:cNvPr id="99333" name="Picture 5" descr="09f3ef72-ab49-4cab-adce-b43a2ed06290_60x60"/>
          <p:cNvPicPr>
            <a:picLocks noGrp="1" noChangeAspect="1" noChangeArrowheads="1"/>
          </p:cNvPicPr>
          <p:nvPr>
            <p:ph sz="quarter" idx="4294967295"/>
          </p:nvPr>
        </p:nvPicPr>
        <p:blipFill>
          <a:blip r:embed="rId3" cstate="print"/>
          <a:srcRect/>
          <a:stretch>
            <a:fillRect/>
          </a:stretch>
        </p:blipFill>
        <p:spPr>
          <a:xfrm>
            <a:off x="1066800" y="1676400"/>
            <a:ext cx="571500" cy="552450"/>
          </a:xfrm>
          <a:noFill/>
        </p:spPr>
      </p:pic>
      <p:pic>
        <p:nvPicPr>
          <p:cNvPr id="99334" name="Picture 8" descr="1e3cdbaf-97ee-425a-a0f1-e2ba0039d6ca_60x60"/>
          <p:cNvPicPr>
            <a:picLocks noGrp="1" noChangeAspect="1" noChangeArrowheads="1"/>
          </p:cNvPicPr>
          <p:nvPr>
            <p:ph sz="quarter" idx="4294967295"/>
          </p:nvPr>
        </p:nvPicPr>
        <p:blipFill>
          <a:blip r:embed="rId4" cstate="print"/>
          <a:srcRect/>
          <a:stretch>
            <a:fillRect/>
          </a:stretch>
        </p:blipFill>
        <p:spPr>
          <a:xfrm>
            <a:off x="1066800" y="2362200"/>
            <a:ext cx="571500" cy="552450"/>
          </a:xfrm>
          <a:noFill/>
        </p:spPr>
      </p:pic>
      <p:pic>
        <p:nvPicPr>
          <p:cNvPr id="99335" name="Picture 11" descr="3f16d9e0-042c-4280-8603-b428a07659d3_60x60"/>
          <p:cNvPicPr>
            <a:picLocks noGrp="1" noChangeAspect="1" noChangeArrowheads="1"/>
          </p:cNvPicPr>
          <p:nvPr>
            <p:ph sz="quarter" idx="4294967295"/>
          </p:nvPr>
        </p:nvPicPr>
        <p:blipFill>
          <a:blip r:embed="rId5" cstate="print"/>
          <a:srcRect/>
          <a:stretch>
            <a:fillRect/>
          </a:stretch>
        </p:blipFill>
        <p:spPr>
          <a:xfrm>
            <a:off x="1066800" y="3184525"/>
            <a:ext cx="571500" cy="552450"/>
          </a:xfrm>
          <a:noFill/>
        </p:spPr>
      </p:pic>
      <p:pic>
        <p:nvPicPr>
          <p:cNvPr id="99336" name="Picture 14" descr="8503051f-3db9-44ec-99b4-a4617c4460f9_60x60"/>
          <p:cNvPicPr>
            <a:picLocks noGrp="1" noChangeAspect="1" noChangeArrowheads="1"/>
          </p:cNvPicPr>
          <p:nvPr>
            <p:ph sz="quarter" idx="4294967295"/>
          </p:nvPr>
        </p:nvPicPr>
        <p:blipFill>
          <a:blip r:embed="rId6" cstate="print"/>
          <a:srcRect/>
          <a:stretch>
            <a:fillRect/>
          </a:stretch>
        </p:blipFill>
        <p:spPr>
          <a:xfrm>
            <a:off x="1066800" y="4008438"/>
            <a:ext cx="571500" cy="552450"/>
          </a:xfrm>
          <a:noFill/>
        </p:spPr>
      </p:pic>
      <p:pic>
        <p:nvPicPr>
          <p:cNvPr id="99337" name="Picture 17" descr="fb71c2ab-62bf-40b2-860f-47d7ca46d299_60x60"/>
          <p:cNvPicPr>
            <a:picLocks noChangeAspect="1" noChangeArrowheads="1"/>
          </p:cNvPicPr>
          <p:nvPr/>
        </p:nvPicPr>
        <p:blipFill>
          <a:blip r:embed="rId7" cstate="print"/>
          <a:srcRect/>
          <a:stretch>
            <a:fillRect/>
          </a:stretch>
        </p:blipFill>
        <p:spPr bwMode="auto">
          <a:xfrm>
            <a:off x="1066800" y="4830763"/>
            <a:ext cx="571500" cy="552450"/>
          </a:xfrm>
          <a:prstGeom prst="rect">
            <a:avLst/>
          </a:prstGeom>
          <a:noFill/>
          <a:ln w="9525">
            <a:noFill/>
            <a:miter lim="800000"/>
            <a:headEnd/>
            <a:tailEnd/>
          </a:ln>
        </p:spPr>
      </p:pic>
      <p:pic>
        <p:nvPicPr>
          <p:cNvPr id="99338" name="Picture 19" descr="76d2fd2d-1283-44e7-9387-88fe9e0ac59e_60x60"/>
          <p:cNvPicPr>
            <a:picLocks noChangeAspect="1" noChangeArrowheads="1"/>
          </p:cNvPicPr>
          <p:nvPr/>
        </p:nvPicPr>
        <p:blipFill>
          <a:blip r:embed="rId8" cstate="print"/>
          <a:srcRect/>
          <a:stretch>
            <a:fillRect/>
          </a:stretch>
        </p:blipFill>
        <p:spPr bwMode="auto">
          <a:xfrm>
            <a:off x="1066800" y="5695950"/>
            <a:ext cx="571500" cy="552450"/>
          </a:xfrm>
          <a:prstGeom prst="rect">
            <a:avLst/>
          </a:prstGeom>
          <a:noFill/>
          <a:ln w="9525">
            <a:noFill/>
            <a:miter lim="800000"/>
            <a:headEnd/>
            <a:tailEnd/>
          </a:ln>
        </p:spPr>
      </p:pic>
      <p:sp>
        <p:nvSpPr>
          <p:cNvPr id="99339" name="Rectangle 20"/>
          <p:cNvSpPr>
            <a:spLocks noChangeArrowheads="1"/>
          </p:cNvSpPr>
          <p:nvPr/>
        </p:nvSpPr>
        <p:spPr bwMode="auto">
          <a:xfrm>
            <a:off x="1676400" y="1676400"/>
            <a:ext cx="7086600" cy="4419600"/>
          </a:xfrm>
          <a:prstGeom prst="rect">
            <a:avLst/>
          </a:prstGeom>
          <a:noFill/>
          <a:ln w="9525">
            <a:noFill/>
            <a:miter lim="800000"/>
            <a:headEnd/>
            <a:tailEnd/>
          </a:ln>
        </p:spPr>
        <p:txBody>
          <a:bodyPr/>
          <a:lstStyle/>
          <a:p>
            <a:pPr>
              <a:spcBef>
                <a:spcPct val="20000"/>
              </a:spcBef>
            </a:pPr>
            <a:r>
              <a:rPr lang="en-US" altLang="ja-JP" sz="1400">
                <a:solidFill>
                  <a:srgbClr val="474337"/>
                </a:solidFill>
                <a:latin typeface="Arial" pitchFamily="34" charset="0"/>
                <a:cs typeface="+mn-cs"/>
              </a:rPr>
              <a:t>Kati Haycock</a:t>
            </a:r>
            <a:br>
              <a:rPr lang="en-US" altLang="ja-JP" sz="1400">
                <a:solidFill>
                  <a:srgbClr val="474337"/>
                </a:solidFill>
                <a:latin typeface="Arial" pitchFamily="34" charset="0"/>
                <a:cs typeface="+mn-cs"/>
              </a:rPr>
            </a:br>
            <a:r>
              <a:rPr lang="en-US" altLang="ja-JP" sz="1400">
                <a:solidFill>
                  <a:srgbClr val="474337"/>
                </a:solidFill>
                <a:latin typeface="Arial" pitchFamily="34" charset="0"/>
                <a:cs typeface="+mn-cs"/>
              </a:rPr>
              <a:t>President, The Education Trust</a:t>
            </a:r>
          </a:p>
          <a:p>
            <a:pPr>
              <a:spcBef>
                <a:spcPct val="20000"/>
              </a:spcBef>
            </a:pPr>
            <a:endParaRPr lang="en-US" altLang="ja-JP" sz="1400">
              <a:solidFill>
                <a:srgbClr val="474337"/>
              </a:solidFill>
              <a:latin typeface="Arial" pitchFamily="34" charset="0"/>
              <a:cs typeface="+mn-cs"/>
            </a:endParaRPr>
          </a:p>
          <a:p>
            <a:pPr>
              <a:spcBef>
                <a:spcPct val="20000"/>
              </a:spcBef>
            </a:pPr>
            <a:r>
              <a:rPr lang="en-US" altLang="ja-JP" sz="1400">
                <a:solidFill>
                  <a:srgbClr val="474337"/>
                </a:solidFill>
                <a:latin typeface="Arial" pitchFamily="34" charset="0"/>
                <a:cs typeface="+mn-cs"/>
              </a:rPr>
              <a:t>Hugh Panero</a:t>
            </a:r>
            <a:br>
              <a:rPr lang="en-US" altLang="ja-JP" sz="1400">
                <a:solidFill>
                  <a:srgbClr val="474337"/>
                </a:solidFill>
                <a:latin typeface="Arial" pitchFamily="34" charset="0"/>
                <a:cs typeface="+mn-cs"/>
              </a:rPr>
            </a:br>
            <a:r>
              <a:rPr lang="en-US" altLang="ja-JP" sz="1400">
                <a:solidFill>
                  <a:srgbClr val="474337"/>
                </a:solidFill>
                <a:latin typeface="Arial" pitchFamily="34" charset="0"/>
                <a:cs typeface="+mn-cs"/>
              </a:rPr>
              <a:t>Co-Founder and Former President and Chief Executive Officer, XM Satellite Radio</a:t>
            </a:r>
          </a:p>
          <a:p>
            <a:pPr>
              <a:spcBef>
                <a:spcPct val="20000"/>
              </a:spcBef>
            </a:pPr>
            <a:endParaRPr lang="en-US" altLang="ja-JP" sz="1400">
              <a:solidFill>
                <a:srgbClr val="474337"/>
              </a:solidFill>
              <a:latin typeface="Arial" pitchFamily="34" charset="0"/>
              <a:cs typeface="+mn-cs"/>
            </a:endParaRPr>
          </a:p>
          <a:p>
            <a:pPr>
              <a:spcBef>
                <a:spcPct val="20000"/>
              </a:spcBef>
            </a:pPr>
            <a:r>
              <a:rPr lang="en-US" altLang="ja-JP" sz="1400">
                <a:solidFill>
                  <a:srgbClr val="474337"/>
                </a:solidFill>
                <a:latin typeface="Arial" pitchFamily="34" charset="0"/>
                <a:cs typeface="+mn-cs"/>
              </a:rPr>
              <a:t>Dennis Rivera</a:t>
            </a:r>
            <a:br>
              <a:rPr lang="en-US" altLang="ja-JP" sz="1400">
                <a:solidFill>
                  <a:srgbClr val="474337"/>
                </a:solidFill>
                <a:latin typeface="Arial" pitchFamily="34" charset="0"/>
                <a:cs typeface="+mn-cs"/>
              </a:rPr>
            </a:br>
            <a:r>
              <a:rPr lang="en-US" altLang="ja-JP" sz="1400">
                <a:solidFill>
                  <a:srgbClr val="474337"/>
                </a:solidFill>
                <a:latin typeface="Arial" pitchFamily="34" charset="0"/>
                <a:cs typeface="+mn-cs"/>
              </a:rPr>
              <a:t>Chair, SEIU Healthcare</a:t>
            </a:r>
          </a:p>
          <a:p>
            <a:pPr>
              <a:spcBef>
                <a:spcPct val="20000"/>
              </a:spcBef>
            </a:pPr>
            <a:endParaRPr lang="en-US" altLang="ja-JP" sz="1400">
              <a:solidFill>
                <a:srgbClr val="474337"/>
              </a:solidFill>
              <a:latin typeface="Arial" pitchFamily="34" charset="0"/>
              <a:cs typeface="+mn-cs"/>
            </a:endParaRPr>
          </a:p>
          <a:p>
            <a:pPr>
              <a:spcBef>
                <a:spcPct val="20000"/>
              </a:spcBef>
            </a:pPr>
            <a:r>
              <a:rPr lang="en-US" altLang="ja-JP" sz="1400">
                <a:solidFill>
                  <a:srgbClr val="474337"/>
                </a:solidFill>
                <a:latin typeface="Arial" pitchFamily="34" charset="0"/>
                <a:cs typeface="+mn-cs"/>
              </a:rPr>
              <a:t>Carole Simpson</a:t>
            </a:r>
            <a:br>
              <a:rPr lang="en-US" altLang="ja-JP" sz="1400">
                <a:solidFill>
                  <a:srgbClr val="474337"/>
                </a:solidFill>
                <a:latin typeface="Arial" pitchFamily="34" charset="0"/>
                <a:cs typeface="+mn-cs"/>
              </a:rPr>
            </a:br>
            <a:r>
              <a:rPr lang="en-US" altLang="ja-JP" sz="1400">
                <a:solidFill>
                  <a:srgbClr val="474337"/>
                </a:solidFill>
                <a:latin typeface="Arial" pitchFamily="34" charset="0"/>
                <a:cs typeface="+mn-cs"/>
              </a:rPr>
              <a:t>Leader-in-Residence, Emerson College School of Communication and Former Anchor, ABC News </a:t>
            </a:r>
          </a:p>
          <a:p>
            <a:pPr>
              <a:spcBef>
                <a:spcPct val="20000"/>
              </a:spcBef>
            </a:pPr>
            <a:endParaRPr lang="en-US" altLang="ja-JP" sz="1400">
              <a:solidFill>
                <a:srgbClr val="474337"/>
              </a:solidFill>
              <a:latin typeface="Arial" pitchFamily="34" charset="0"/>
              <a:cs typeface="+mn-cs"/>
            </a:endParaRPr>
          </a:p>
          <a:p>
            <a:pPr>
              <a:spcBef>
                <a:spcPct val="20000"/>
              </a:spcBef>
            </a:pPr>
            <a:r>
              <a:rPr lang="en-US" altLang="ja-JP" sz="1400">
                <a:solidFill>
                  <a:srgbClr val="474337"/>
                </a:solidFill>
                <a:latin typeface="Arial" pitchFamily="34" charset="0"/>
                <a:cs typeface="+mn-cs"/>
              </a:rPr>
              <a:t>Jim Towey</a:t>
            </a:r>
            <a:br>
              <a:rPr lang="en-US" altLang="ja-JP" sz="1400">
                <a:solidFill>
                  <a:srgbClr val="474337"/>
                </a:solidFill>
                <a:latin typeface="Arial" pitchFamily="34" charset="0"/>
                <a:cs typeface="+mn-cs"/>
              </a:rPr>
            </a:br>
            <a:r>
              <a:rPr lang="en-US" altLang="ja-JP" sz="1400">
                <a:solidFill>
                  <a:srgbClr val="474337"/>
                </a:solidFill>
                <a:latin typeface="Arial" pitchFamily="34" charset="0"/>
                <a:cs typeface="+mn-cs"/>
              </a:rPr>
              <a:t>President, Saint Vincent College</a:t>
            </a:r>
          </a:p>
          <a:p>
            <a:pPr>
              <a:spcBef>
                <a:spcPct val="20000"/>
              </a:spcBef>
            </a:pPr>
            <a:r>
              <a:rPr lang="en-US" altLang="ja-JP" sz="1400">
                <a:solidFill>
                  <a:srgbClr val="474337"/>
                </a:solidFill>
                <a:latin typeface="Arial" pitchFamily="34" charset="0"/>
                <a:cs typeface="+mn-cs"/>
              </a:rPr>
              <a:t/>
            </a:r>
            <a:br>
              <a:rPr lang="en-US" altLang="ja-JP" sz="1400">
                <a:solidFill>
                  <a:srgbClr val="474337"/>
                </a:solidFill>
                <a:latin typeface="Arial" pitchFamily="34" charset="0"/>
                <a:cs typeface="+mn-cs"/>
              </a:rPr>
            </a:br>
            <a:endParaRPr lang="en-US" altLang="ja-JP" sz="1400">
              <a:solidFill>
                <a:srgbClr val="474337"/>
              </a:solidFill>
              <a:latin typeface="Arial" pitchFamily="34" charset="0"/>
              <a:cs typeface="+mn-cs"/>
            </a:endParaRPr>
          </a:p>
          <a:p>
            <a:pPr>
              <a:spcBef>
                <a:spcPct val="20000"/>
              </a:spcBef>
            </a:pPr>
            <a:r>
              <a:rPr lang="en-US" altLang="ja-JP" sz="1400">
                <a:solidFill>
                  <a:srgbClr val="474337"/>
                </a:solidFill>
                <a:latin typeface="Arial" pitchFamily="34" charset="0"/>
                <a:cs typeface="+mn-cs"/>
              </a:rPr>
              <a:t>Gail L. Warden</a:t>
            </a:r>
            <a:br>
              <a:rPr lang="en-US" altLang="ja-JP" sz="1400">
                <a:solidFill>
                  <a:srgbClr val="474337"/>
                </a:solidFill>
                <a:latin typeface="Arial" pitchFamily="34" charset="0"/>
                <a:cs typeface="+mn-cs"/>
              </a:rPr>
            </a:br>
            <a:r>
              <a:rPr lang="en-US" altLang="ja-JP" sz="1400">
                <a:solidFill>
                  <a:srgbClr val="474337"/>
                </a:solidFill>
                <a:latin typeface="Arial" pitchFamily="34" charset="0"/>
                <a:cs typeface="+mn-cs"/>
              </a:rPr>
              <a:t>Professor, University of Michigan School of Public Health and </a:t>
            </a:r>
          </a:p>
          <a:p>
            <a:pPr>
              <a:spcBef>
                <a:spcPct val="20000"/>
              </a:spcBef>
            </a:pPr>
            <a:r>
              <a:rPr lang="en-US" altLang="ja-JP" sz="1400">
                <a:solidFill>
                  <a:srgbClr val="474337"/>
                </a:solidFill>
                <a:latin typeface="Arial" pitchFamily="34" charset="0"/>
                <a:cs typeface="+mn-cs"/>
              </a:rPr>
              <a:t>President Emeritus, Henry Ford Health System</a:t>
            </a:r>
            <a:endParaRPr lang="en-US" sz="1400">
              <a:solidFill>
                <a:srgbClr val="474337"/>
              </a:solidFill>
              <a:latin typeface="Arial" pitchFamily="34" charset="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4"/>
          <p:cNvSpPr>
            <a:spLocks noChangeArrowheads="1"/>
          </p:cNvSpPr>
          <p:nvPr/>
        </p:nvSpPr>
        <p:spPr bwMode="auto">
          <a:xfrm>
            <a:off x="609600" y="990600"/>
            <a:ext cx="7848600" cy="1371600"/>
          </a:xfrm>
          <a:prstGeom prst="rect">
            <a:avLst/>
          </a:prstGeom>
          <a:noFill/>
          <a:ln w="9525">
            <a:noFill/>
            <a:miter lim="800000"/>
            <a:headEnd/>
            <a:tailEnd/>
          </a:ln>
        </p:spPr>
        <p:txBody>
          <a:bodyPr/>
          <a:lstStyle/>
          <a:p>
            <a:pPr algn="ctr" eaLnBrk="0" hangingPunct="0"/>
            <a:r>
              <a:rPr lang="en-US" sz="2400">
                <a:solidFill>
                  <a:srgbClr val="D24D1C"/>
                </a:solidFill>
                <a:latin typeface="Arial" pitchFamily="34" charset="0"/>
                <a:cs typeface="+mn-cs"/>
              </a:rPr>
              <a:t>So what makes us sick in the first place? </a:t>
            </a:r>
            <a:br>
              <a:rPr lang="en-US" sz="2400">
                <a:solidFill>
                  <a:srgbClr val="D24D1C"/>
                </a:solidFill>
                <a:latin typeface="Arial" pitchFamily="34" charset="0"/>
                <a:cs typeface="+mn-cs"/>
              </a:rPr>
            </a:br>
            <a:r>
              <a:rPr lang="en-US" sz="1200">
                <a:solidFill>
                  <a:srgbClr val="D24D1C"/>
                </a:solidFill>
                <a:latin typeface="Arial" pitchFamily="34" charset="0"/>
                <a:cs typeface="+mn-cs"/>
              </a:rPr>
              <a:t/>
            </a:r>
            <a:br>
              <a:rPr lang="en-US" sz="1200">
                <a:solidFill>
                  <a:srgbClr val="D24D1C"/>
                </a:solidFill>
                <a:latin typeface="Arial" pitchFamily="34" charset="0"/>
                <a:cs typeface="+mn-cs"/>
              </a:rPr>
            </a:br>
            <a:r>
              <a:rPr lang="en-US" sz="2400">
                <a:solidFill>
                  <a:srgbClr val="D24D1C"/>
                </a:solidFill>
                <a:latin typeface="Arial" pitchFamily="34" charset="0"/>
                <a:cs typeface="+mn-cs"/>
              </a:rPr>
              <a:t>And why are some Americans so much </a:t>
            </a:r>
            <a:br>
              <a:rPr lang="en-US" sz="2400">
                <a:solidFill>
                  <a:srgbClr val="D24D1C"/>
                </a:solidFill>
                <a:latin typeface="Arial" pitchFamily="34" charset="0"/>
                <a:cs typeface="+mn-cs"/>
              </a:rPr>
            </a:br>
            <a:r>
              <a:rPr lang="en-US" sz="2400">
                <a:solidFill>
                  <a:srgbClr val="D24D1C"/>
                </a:solidFill>
                <a:latin typeface="Arial" pitchFamily="34" charset="0"/>
                <a:cs typeface="+mn-cs"/>
              </a:rPr>
              <a:t>healthier than others?</a:t>
            </a:r>
          </a:p>
        </p:txBody>
      </p:sp>
      <p:sp>
        <p:nvSpPr>
          <p:cNvPr id="271363" name="Rectangle 5"/>
          <p:cNvSpPr>
            <a:spLocks noChangeArrowheads="1"/>
          </p:cNvSpPr>
          <p:nvPr/>
        </p:nvSpPr>
        <p:spPr bwMode="auto">
          <a:xfrm>
            <a:off x="838200" y="5486400"/>
            <a:ext cx="7391400" cy="838200"/>
          </a:xfrm>
          <a:prstGeom prst="rect">
            <a:avLst/>
          </a:prstGeom>
          <a:solidFill>
            <a:schemeClr val="tx2"/>
          </a:solidFill>
          <a:ln w="9525" algn="ctr">
            <a:noFill/>
            <a:miter lim="800000"/>
            <a:headEnd/>
            <a:tailEnd/>
          </a:ln>
        </p:spPr>
        <p:txBody>
          <a:bodyPr wrap="none" anchor="ctr"/>
          <a:lstStyle/>
          <a:p>
            <a:pPr eaLnBrk="0" hangingPunct="0">
              <a:spcBef>
                <a:spcPct val="50000"/>
              </a:spcBef>
              <a:buFontTx/>
              <a:buChar char="•"/>
            </a:pPr>
            <a:endParaRPr lang="en-US">
              <a:solidFill>
                <a:srgbClr val="474337"/>
              </a:solidFill>
              <a:latin typeface="Arial" pitchFamily="34" charset="0"/>
              <a:cs typeface="+mn-cs"/>
            </a:endParaRPr>
          </a:p>
        </p:txBody>
      </p:sp>
      <p:grpSp>
        <p:nvGrpSpPr>
          <p:cNvPr id="2" name="Group 16"/>
          <p:cNvGrpSpPr>
            <a:grpSpLocks/>
          </p:cNvGrpSpPr>
          <p:nvPr/>
        </p:nvGrpSpPr>
        <p:grpSpPr bwMode="auto">
          <a:xfrm>
            <a:off x="838200" y="2362200"/>
            <a:ext cx="7391400" cy="3902075"/>
            <a:chOff x="528" y="1488"/>
            <a:chExt cx="4656" cy="2458"/>
          </a:xfrm>
        </p:grpSpPr>
        <p:pic>
          <p:nvPicPr>
            <p:cNvPr id="271365" name="Picture 2"/>
            <p:cNvPicPr preferRelativeResize="0">
              <a:picLocks noChangeArrowheads="1"/>
            </p:cNvPicPr>
            <p:nvPr/>
          </p:nvPicPr>
          <p:blipFill>
            <a:blip r:embed="rId3" cstate="print"/>
            <a:srcRect/>
            <a:stretch>
              <a:fillRect/>
            </a:stretch>
          </p:blipFill>
          <p:spPr bwMode="auto">
            <a:xfrm>
              <a:off x="4130" y="1488"/>
              <a:ext cx="1054" cy="1964"/>
            </a:xfrm>
            <a:prstGeom prst="rect">
              <a:avLst/>
            </a:prstGeom>
            <a:noFill/>
            <a:ln w="9525">
              <a:noFill/>
              <a:miter lim="800000"/>
              <a:headEnd/>
              <a:tailEnd/>
            </a:ln>
          </p:spPr>
        </p:pic>
        <p:pic>
          <p:nvPicPr>
            <p:cNvPr id="271366" name="Picture 3" descr="Picture6"/>
            <p:cNvPicPr>
              <a:picLocks noChangeAspect="1" noChangeArrowheads="1"/>
            </p:cNvPicPr>
            <p:nvPr/>
          </p:nvPicPr>
          <p:blipFill>
            <a:blip r:embed="rId4" cstate="print"/>
            <a:srcRect/>
            <a:stretch>
              <a:fillRect/>
            </a:stretch>
          </p:blipFill>
          <p:spPr bwMode="auto">
            <a:xfrm>
              <a:off x="2930" y="1488"/>
              <a:ext cx="1054" cy="1964"/>
            </a:xfrm>
            <a:prstGeom prst="rect">
              <a:avLst/>
            </a:prstGeom>
            <a:noFill/>
            <a:ln w="9525">
              <a:noFill/>
              <a:miter lim="800000"/>
              <a:headEnd/>
              <a:tailEnd/>
            </a:ln>
          </p:spPr>
        </p:pic>
        <p:sp>
          <p:nvSpPr>
            <p:cNvPr id="271367" name="Text Box 9"/>
            <p:cNvSpPr txBox="1">
              <a:spLocks noChangeArrowheads="1"/>
            </p:cNvSpPr>
            <p:nvPr/>
          </p:nvSpPr>
          <p:spPr bwMode="auto">
            <a:xfrm>
              <a:off x="552" y="3504"/>
              <a:ext cx="4632" cy="442"/>
            </a:xfrm>
            <a:prstGeom prst="rect">
              <a:avLst/>
            </a:prstGeom>
            <a:noFill/>
            <a:ln w="9525" algn="ctr">
              <a:noFill/>
              <a:miter lim="800000"/>
              <a:headEnd/>
              <a:tailEnd/>
            </a:ln>
          </p:spPr>
          <p:txBody>
            <a:bodyPr>
              <a:spAutoFit/>
            </a:bodyPr>
            <a:lstStyle/>
            <a:p>
              <a:pPr algn="ctr" eaLnBrk="0" hangingPunct="0">
                <a:spcBef>
                  <a:spcPct val="50000"/>
                </a:spcBef>
              </a:pPr>
              <a:r>
                <a:rPr lang="en-US" sz="2000">
                  <a:solidFill>
                    <a:srgbClr val="FFFFFF"/>
                  </a:solidFill>
                  <a:latin typeface="Arial" pitchFamily="34" charset="0"/>
                  <a:cs typeface="+mn-cs"/>
                </a:rPr>
                <a:t>Where we Live, Learn, Work and Play has a greater impact on how long and how well we live than medical care </a:t>
              </a:r>
            </a:p>
          </p:txBody>
        </p:sp>
        <p:pic>
          <p:nvPicPr>
            <p:cNvPr id="271368" name="Picture 13" descr="Picture5 cropped"/>
            <p:cNvPicPr preferRelativeResize="0">
              <a:picLocks noChangeArrowheads="1"/>
            </p:cNvPicPr>
            <p:nvPr/>
          </p:nvPicPr>
          <p:blipFill>
            <a:blip r:embed="rId5" cstate="print"/>
            <a:srcRect/>
            <a:stretch>
              <a:fillRect/>
            </a:stretch>
          </p:blipFill>
          <p:spPr bwMode="auto">
            <a:xfrm>
              <a:off x="1728" y="1499"/>
              <a:ext cx="1056" cy="1964"/>
            </a:xfrm>
            <a:prstGeom prst="rect">
              <a:avLst/>
            </a:prstGeom>
            <a:noFill/>
            <a:ln w="9525">
              <a:noFill/>
              <a:miter lim="800000"/>
              <a:headEnd/>
              <a:tailEnd/>
            </a:ln>
          </p:spPr>
        </p:pic>
        <p:pic>
          <p:nvPicPr>
            <p:cNvPr id="271369" name="Picture 14" descr="cropped"/>
            <p:cNvPicPr>
              <a:picLocks noChangeAspect="1" noChangeArrowheads="1"/>
            </p:cNvPicPr>
            <p:nvPr/>
          </p:nvPicPr>
          <p:blipFill>
            <a:blip r:embed="rId6" cstate="print"/>
            <a:srcRect/>
            <a:stretch>
              <a:fillRect/>
            </a:stretch>
          </p:blipFill>
          <p:spPr bwMode="auto">
            <a:xfrm>
              <a:off x="528" y="1513"/>
              <a:ext cx="1056" cy="196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4"/>
          <p:cNvSpPr>
            <a:spLocks noChangeArrowheads="1"/>
          </p:cNvSpPr>
          <p:nvPr/>
        </p:nvSpPr>
        <p:spPr bwMode="auto">
          <a:xfrm>
            <a:off x="3200400" y="228600"/>
            <a:ext cx="5791200" cy="571500"/>
          </a:xfrm>
          <a:prstGeom prst="rect">
            <a:avLst/>
          </a:prstGeom>
          <a:noFill/>
          <a:ln w="9525">
            <a:noFill/>
            <a:miter lim="800000"/>
            <a:headEnd/>
            <a:tailEnd/>
          </a:ln>
        </p:spPr>
        <p:txBody>
          <a:bodyPr/>
          <a:lstStyle/>
          <a:p>
            <a:pPr algn="r" eaLnBrk="0" hangingPunct="0">
              <a:defRPr/>
            </a:pPr>
            <a:r>
              <a:rPr lang="en-US" sz="2400">
                <a:solidFill>
                  <a:srgbClr val="D24D1C"/>
                </a:solidFill>
                <a:latin typeface="Arial" charset="0"/>
              </a:rPr>
              <a:t>The Commission’s Recommendations</a:t>
            </a:r>
          </a:p>
        </p:txBody>
      </p:sp>
      <p:sp>
        <p:nvSpPr>
          <p:cNvPr id="264195" name="AutoShape 6" descr="559ADEAD-1B72-4C5F-A1B5-1C9BD6614D33"/>
          <p:cNvSpPr>
            <a:spLocks noChangeAspect="1" noChangeArrowheads="1"/>
          </p:cNvSpPr>
          <p:nvPr/>
        </p:nvSpPr>
        <p:spPr bwMode="auto">
          <a:xfrm>
            <a:off x="9525" y="-2476500"/>
            <a:ext cx="9124950" cy="11811000"/>
          </a:xfrm>
          <a:prstGeom prst="rect">
            <a:avLst/>
          </a:prstGeom>
          <a:noFill/>
          <a:ln w="9525">
            <a:noFill/>
            <a:miter lim="800000"/>
            <a:headEnd/>
            <a:tailEnd/>
          </a:ln>
        </p:spPr>
        <p:txBody>
          <a:bodyPr/>
          <a:lstStyle/>
          <a:p>
            <a:pPr eaLnBrk="0" hangingPunct="0">
              <a:spcBef>
                <a:spcPct val="50000"/>
              </a:spcBef>
              <a:buFontTx/>
              <a:buChar char="•"/>
              <a:defRPr/>
            </a:pPr>
            <a:endParaRPr lang="en-US">
              <a:solidFill>
                <a:srgbClr val="474337"/>
              </a:solidFill>
              <a:latin typeface="Arial" charset="0"/>
            </a:endParaRPr>
          </a:p>
        </p:txBody>
      </p:sp>
      <p:pic>
        <p:nvPicPr>
          <p:cNvPr id="201732" name="Picture 9" descr="untitled"/>
          <p:cNvPicPr>
            <a:picLocks noChangeAspect="1" noChangeArrowheads="1"/>
          </p:cNvPicPr>
          <p:nvPr/>
        </p:nvPicPr>
        <p:blipFill>
          <a:blip r:embed="rId3" cstate="print"/>
          <a:srcRect/>
          <a:stretch>
            <a:fillRect/>
          </a:stretch>
        </p:blipFill>
        <p:spPr bwMode="auto">
          <a:xfrm>
            <a:off x="990600" y="1892300"/>
            <a:ext cx="3003550" cy="3886200"/>
          </a:xfrm>
          <a:prstGeom prst="rect">
            <a:avLst/>
          </a:prstGeom>
          <a:noFill/>
          <a:ln w="9525">
            <a:noFill/>
            <a:miter lim="800000"/>
            <a:headEnd/>
            <a:tailEnd/>
          </a:ln>
        </p:spPr>
      </p:pic>
      <p:sp>
        <p:nvSpPr>
          <p:cNvPr id="201733" name="Rectangle 21"/>
          <p:cNvSpPr>
            <a:spLocks noGrp="1" noChangeArrowheads="1"/>
          </p:cNvSpPr>
          <p:nvPr>
            <p:ph type="title" idx="4294967295"/>
          </p:nvPr>
        </p:nvSpPr>
        <p:spPr>
          <a:xfrm>
            <a:off x="381000" y="977900"/>
            <a:ext cx="8458200" cy="1066800"/>
          </a:xfrm>
        </p:spPr>
        <p:txBody>
          <a:bodyPr/>
          <a:lstStyle/>
          <a:p>
            <a:r>
              <a:rPr lang="en-US" sz="2000" smtClean="0"/>
              <a:t>A twin philosophy: Good health requires personal responsibility and a societal commitment to remove the obstacles preventing too many Americans from making healthy decisions</a:t>
            </a:r>
          </a:p>
        </p:txBody>
      </p:sp>
      <p:grpSp>
        <p:nvGrpSpPr>
          <p:cNvPr id="2" name="Group 23"/>
          <p:cNvGrpSpPr>
            <a:grpSpLocks/>
          </p:cNvGrpSpPr>
          <p:nvPr/>
        </p:nvGrpSpPr>
        <p:grpSpPr bwMode="auto">
          <a:xfrm>
            <a:off x="4191000" y="2552700"/>
            <a:ext cx="3886200" cy="2565400"/>
            <a:chOff x="3072" y="1610"/>
            <a:chExt cx="2448" cy="1616"/>
          </a:xfrm>
        </p:grpSpPr>
        <p:sp>
          <p:nvSpPr>
            <p:cNvPr id="264199" name="Text Box 14"/>
            <p:cNvSpPr txBox="1">
              <a:spLocks noChangeArrowheads="1"/>
            </p:cNvSpPr>
            <p:nvPr/>
          </p:nvSpPr>
          <p:spPr bwMode="auto">
            <a:xfrm>
              <a:off x="3072" y="1610"/>
              <a:ext cx="2400" cy="634"/>
            </a:xfrm>
            <a:prstGeom prst="rect">
              <a:avLst/>
            </a:prstGeom>
            <a:noFill/>
            <a:ln w="9525" algn="ctr">
              <a:noFill/>
              <a:miter lim="800000"/>
              <a:headEnd/>
              <a:tailEnd/>
            </a:ln>
          </p:spPr>
          <p:txBody>
            <a:bodyPr>
              <a:spAutoFit/>
            </a:bodyPr>
            <a:lstStyle/>
            <a:p>
              <a:pPr eaLnBrk="0" hangingPunct="0">
                <a:spcBef>
                  <a:spcPct val="50000"/>
                </a:spcBef>
                <a:defRPr/>
              </a:pPr>
              <a:r>
                <a:rPr lang="en-US" sz="2000">
                  <a:solidFill>
                    <a:srgbClr val="474337"/>
                  </a:solidFill>
                  <a:latin typeface="Arial" charset="0"/>
                </a:rPr>
                <a:t>The recommendations focus on people and the places where we spend the bulk of our time:</a:t>
              </a:r>
            </a:p>
          </p:txBody>
        </p:sp>
        <p:sp>
          <p:nvSpPr>
            <p:cNvPr id="264200" name="Text Box 22"/>
            <p:cNvSpPr txBox="1">
              <a:spLocks noChangeArrowheads="1"/>
            </p:cNvSpPr>
            <p:nvPr/>
          </p:nvSpPr>
          <p:spPr bwMode="auto">
            <a:xfrm>
              <a:off x="3072" y="2304"/>
              <a:ext cx="2448" cy="922"/>
            </a:xfrm>
            <a:prstGeom prst="rect">
              <a:avLst/>
            </a:prstGeom>
            <a:noFill/>
            <a:ln w="9525" algn="ctr">
              <a:noFill/>
              <a:miter lim="800000"/>
              <a:headEnd/>
              <a:tailEnd/>
            </a:ln>
          </p:spPr>
          <p:txBody>
            <a:bodyPr>
              <a:spAutoFit/>
            </a:bodyPr>
            <a:lstStyle/>
            <a:p>
              <a:pPr marL="228600" indent="-228600" eaLnBrk="0" hangingPunct="0">
                <a:buFontTx/>
                <a:buChar char="•"/>
                <a:defRPr/>
              </a:pPr>
              <a:r>
                <a:rPr lang="en-US" sz="2000">
                  <a:solidFill>
                    <a:srgbClr val="474337"/>
                  </a:solidFill>
                  <a:latin typeface="Arial" charset="0"/>
                </a:rPr>
                <a:t>Homes and Communities</a:t>
              </a:r>
            </a:p>
            <a:p>
              <a:pPr marL="228600" indent="-228600" eaLnBrk="0" hangingPunct="0">
                <a:buFontTx/>
                <a:buChar char="•"/>
                <a:defRPr/>
              </a:pPr>
              <a:r>
                <a:rPr lang="en-US" sz="2000">
                  <a:solidFill>
                    <a:srgbClr val="474337"/>
                  </a:solidFill>
                  <a:latin typeface="Arial" charset="0"/>
                </a:rPr>
                <a:t>Schools </a:t>
              </a:r>
            </a:p>
            <a:p>
              <a:pPr marL="228600" indent="-228600" eaLnBrk="0" hangingPunct="0">
                <a:buFontTx/>
                <a:buChar char="•"/>
                <a:defRPr/>
              </a:pPr>
              <a:r>
                <a:rPr lang="en-US" sz="2000">
                  <a:solidFill>
                    <a:srgbClr val="474337"/>
                  </a:solidFill>
                  <a:latin typeface="Arial" charset="0"/>
                </a:rPr>
                <a:t>Workplaces</a:t>
              </a:r>
            </a:p>
            <a:p>
              <a:pPr marL="228600" indent="-228600" algn="ctr" eaLnBrk="0" hangingPunct="0">
                <a:spcBef>
                  <a:spcPct val="50000"/>
                </a:spcBef>
                <a:defRPr/>
              </a:pPr>
              <a:endParaRPr lang="en-US" sz="2000">
                <a:solidFill>
                  <a:srgbClr val="474337"/>
                </a:solidFill>
                <a:latin typeface="Arial" charset="0"/>
              </a:endParaRPr>
            </a:p>
          </p:txBody>
        </p:sp>
      </p:grpSp>
      <p:sp>
        <p:nvSpPr>
          <p:cNvPr id="264201" name="Rectangle 24"/>
          <p:cNvSpPr>
            <a:spLocks noChangeArrowheads="1"/>
          </p:cNvSpPr>
          <p:nvPr/>
        </p:nvSpPr>
        <p:spPr bwMode="auto">
          <a:xfrm>
            <a:off x="990600" y="5854700"/>
            <a:ext cx="8153400" cy="609600"/>
          </a:xfrm>
          <a:prstGeom prst="rect">
            <a:avLst/>
          </a:prstGeom>
          <a:solidFill>
            <a:schemeClr val="tx2"/>
          </a:solidFill>
          <a:ln w="9525">
            <a:noFill/>
            <a:miter lim="800000"/>
            <a:headEnd/>
            <a:tailEnd/>
          </a:ln>
        </p:spPr>
        <p:txBody>
          <a:bodyPr/>
          <a:lstStyle/>
          <a:p>
            <a:pPr algn="r" eaLnBrk="0" hangingPunct="0">
              <a:defRPr/>
            </a:pPr>
            <a:r>
              <a:rPr lang="en-US" sz="1600">
                <a:solidFill>
                  <a:srgbClr val="FFFFFF"/>
                </a:solidFill>
                <a:latin typeface="Arial" charset="0"/>
              </a:rPr>
              <a:t>Building a healthier America is feasible in years, not decades, if we collaborate </a:t>
            </a:r>
            <a:br>
              <a:rPr lang="en-US" sz="1600">
                <a:solidFill>
                  <a:srgbClr val="FFFFFF"/>
                </a:solidFill>
                <a:latin typeface="Arial" charset="0"/>
              </a:rPr>
            </a:br>
            <a:r>
              <a:rPr lang="en-US" sz="1600">
                <a:solidFill>
                  <a:srgbClr val="FFFFFF"/>
                </a:solidFill>
                <a:latin typeface="Arial" charset="0"/>
              </a:rPr>
              <a:t>and act on what is making a difference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AutoShape 2"/>
          <p:cNvSpPr>
            <a:spLocks noChangeArrowheads="1"/>
          </p:cNvSpPr>
          <p:nvPr/>
        </p:nvSpPr>
        <p:spPr bwMode="auto">
          <a:xfrm>
            <a:off x="609600" y="1219200"/>
            <a:ext cx="8077200" cy="1066800"/>
          </a:xfrm>
          <a:prstGeom prst="roundRect">
            <a:avLst>
              <a:gd name="adj" fmla="val 4282"/>
            </a:avLst>
          </a:prstGeom>
          <a:solidFill>
            <a:schemeClr val="tx2"/>
          </a:solidFill>
          <a:ln w="9525">
            <a:noFill/>
            <a:round/>
            <a:headEnd/>
            <a:tailEnd/>
          </a:ln>
          <a:effectLst/>
        </p:spPr>
        <p:txBody>
          <a:bodyPr anchor="ctr"/>
          <a:lstStyle/>
          <a:p>
            <a:pPr algn="ctr"/>
            <a:r>
              <a:rPr lang="en-US" sz="3200" b="1">
                <a:solidFill>
                  <a:srgbClr val="FFFFFF"/>
                </a:solidFill>
                <a:latin typeface="Arial" pitchFamily="34" charset="0"/>
                <a:cs typeface="+mn-cs"/>
              </a:rPr>
              <a:t>Starting Early</a:t>
            </a:r>
          </a:p>
        </p:txBody>
      </p:sp>
      <p:sp>
        <p:nvSpPr>
          <p:cNvPr id="274435" name="Rectangle 3"/>
          <p:cNvSpPr>
            <a:spLocks noChangeArrowheads="1"/>
          </p:cNvSpPr>
          <p:nvPr/>
        </p:nvSpPr>
        <p:spPr bwMode="auto">
          <a:xfrm>
            <a:off x="1600200" y="2619375"/>
            <a:ext cx="6934200" cy="4010025"/>
          </a:xfrm>
          <a:prstGeom prst="rect">
            <a:avLst/>
          </a:prstGeom>
          <a:noFill/>
          <a:ln w="12700" cap="rnd">
            <a:noFill/>
            <a:prstDash val="sysDot"/>
            <a:miter lim="800000"/>
            <a:headEnd/>
            <a:tailEnd/>
          </a:ln>
          <a:effectLst/>
        </p:spPr>
        <p:txBody>
          <a:bodyPr>
            <a:spAutoFit/>
          </a:bodyPr>
          <a:lstStyle/>
          <a:p>
            <a:pPr eaLnBrk="0" hangingPunct="0">
              <a:spcBef>
                <a:spcPct val="50000"/>
              </a:spcBef>
            </a:pPr>
            <a:r>
              <a:rPr lang="en-US" sz="1900">
                <a:solidFill>
                  <a:srgbClr val="474337"/>
                </a:solidFill>
                <a:latin typeface="Arial" pitchFamily="34" charset="0"/>
                <a:cs typeface="+mn-cs"/>
              </a:rPr>
              <a:t>Ensure that all children have high-quality early developmental support (child care, education and other services). This will require committing substantial additional resources to meet the early developmental needs particularly of children in low-income families.</a:t>
            </a:r>
          </a:p>
          <a:p>
            <a:pPr eaLnBrk="0" hangingPunct="0">
              <a:spcBef>
                <a:spcPct val="50000"/>
              </a:spcBef>
            </a:pPr>
            <a:endParaRPr lang="en-US" sz="1900">
              <a:solidFill>
                <a:srgbClr val="474337"/>
              </a:solidFill>
              <a:latin typeface="Arial" pitchFamily="34" charset="0"/>
              <a:cs typeface="+mn-cs"/>
            </a:endParaRPr>
          </a:p>
          <a:p>
            <a:pPr>
              <a:spcBef>
                <a:spcPct val="20000"/>
              </a:spcBef>
            </a:pPr>
            <a:r>
              <a:rPr lang="en-US" sz="1900">
                <a:solidFill>
                  <a:srgbClr val="474337"/>
                </a:solidFill>
                <a:latin typeface="Arial" pitchFamily="34" charset="0"/>
                <a:cs typeface="+mn-cs"/>
              </a:rPr>
              <a:t>Feed children only healthy foods in schools.</a:t>
            </a:r>
          </a:p>
          <a:p>
            <a:pPr>
              <a:spcBef>
                <a:spcPct val="20000"/>
              </a:spcBef>
            </a:pPr>
            <a:endParaRPr lang="en-US" sz="1900">
              <a:solidFill>
                <a:srgbClr val="474337"/>
              </a:solidFill>
              <a:latin typeface="Arial" pitchFamily="34" charset="0"/>
              <a:cs typeface="+mn-cs"/>
            </a:endParaRPr>
          </a:p>
          <a:p>
            <a:pPr>
              <a:spcBef>
                <a:spcPct val="20000"/>
              </a:spcBef>
            </a:pPr>
            <a:r>
              <a:rPr lang="en-US" sz="1900">
                <a:solidFill>
                  <a:srgbClr val="474337"/>
                </a:solidFill>
                <a:latin typeface="Arial" pitchFamily="34" charset="0"/>
                <a:cs typeface="+mn-cs"/>
              </a:rPr>
              <a:t>Require all schools (K-12) to include time for all children to be physically active every day.</a:t>
            </a:r>
          </a:p>
          <a:p>
            <a:pPr>
              <a:spcBef>
                <a:spcPct val="20000"/>
              </a:spcBef>
            </a:pPr>
            <a:endParaRPr lang="en-US" sz="1900">
              <a:solidFill>
                <a:srgbClr val="474337"/>
              </a:solidFill>
              <a:latin typeface="Arial" pitchFamily="34" charset="0"/>
              <a:cs typeface="+mn-cs"/>
            </a:endParaRPr>
          </a:p>
          <a:p>
            <a:pPr eaLnBrk="0" hangingPunct="0">
              <a:spcBef>
                <a:spcPct val="50000"/>
              </a:spcBef>
            </a:pPr>
            <a:endParaRPr lang="en-US" sz="1600">
              <a:solidFill>
                <a:srgbClr val="474337"/>
              </a:solidFill>
              <a:latin typeface="Arial" pitchFamily="34" charset="0"/>
              <a:cs typeface="+mn-cs"/>
            </a:endParaRPr>
          </a:p>
        </p:txBody>
      </p:sp>
      <p:sp>
        <p:nvSpPr>
          <p:cNvPr id="274436" name="Oval 4" descr="080428-RWJF"/>
          <p:cNvSpPr>
            <a:spLocks noChangeArrowheads="1"/>
          </p:cNvSpPr>
          <p:nvPr/>
        </p:nvSpPr>
        <p:spPr bwMode="auto">
          <a:xfrm>
            <a:off x="304800" y="990600"/>
            <a:ext cx="1828800" cy="1600200"/>
          </a:xfrm>
          <a:prstGeom prst="ellipse">
            <a:avLst/>
          </a:prstGeom>
          <a:blipFill dpi="0" rotWithShape="1">
            <a:blip r:embed="rId2" cstate="print"/>
            <a:srcRect/>
            <a:stretch>
              <a:fillRect/>
            </a:stretch>
          </a:blipFill>
          <a:ln w="9525">
            <a:noFill/>
            <a:round/>
            <a:headEnd/>
            <a:tailEnd/>
          </a:ln>
          <a:effectLst/>
        </p:spPr>
        <p:txBody>
          <a:bodyPr wrap="none" anchor="ctr"/>
          <a:lstStyle/>
          <a:p>
            <a:pPr algn="ctr" eaLnBrk="0" hangingPunct="0"/>
            <a:endParaRPr lang="en-US" sz="2400">
              <a:solidFill>
                <a:srgbClr val="474337"/>
              </a:solidFill>
              <a:latin typeface="Arial" pitchFamily="34" charset="0"/>
              <a:cs typeface="+mn-cs"/>
            </a:endParaRPr>
          </a:p>
        </p:txBody>
      </p:sp>
      <p:sp>
        <p:nvSpPr>
          <p:cNvPr id="274437" name="Line 5"/>
          <p:cNvSpPr>
            <a:spLocks noChangeShapeType="1"/>
          </p:cNvSpPr>
          <p:nvPr/>
        </p:nvSpPr>
        <p:spPr bwMode="auto">
          <a:xfrm>
            <a:off x="1219200" y="2590800"/>
            <a:ext cx="0" cy="2819400"/>
          </a:xfrm>
          <a:prstGeom prst="line">
            <a:avLst/>
          </a:prstGeom>
          <a:noFill/>
          <a:ln w="25400" cap="rnd">
            <a:solidFill>
              <a:schemeClr val="tx2"/>
            </a:solidFill>
            <a:prstDash val="sysDot"/>
            <a:round/>
            <a:headEnd/>
            <a:tailEnd/>
          </a:ln>
          <a:effectLst/>
        </p:spPr>
        <p:txBody>
          <a:bodyPr/>
          <a:lstStyle/>
          <a:p>
            <a:pPr algn="ctr" eaLnBrk="0" hangingPunct="0"/>
            <a:endParaRPr lang="en-US" sz="2400">
              <a:solidFill>
                <a:srgbClr val="474337"/>
              </a:solidFill>
              <a:latin typeface="Arial" pitchFamily="34" charset="0"/>
              <a:cs typeface="+mn-cs"/>
            </a:endParaRPr>
          </a:p>
        </p:txBody>
      </p:sp>
      <p:sp>
        <p:nvSpPr>
          <p:cNvPr id="274438" name="Line 6"/>
          <p:cNvSpPr>
            <a:spLocks noChangeShapeType="1"/>
          </p:cNvSpPr>
          <p:nvPr/>
        </p:nvSpPr>
        <p:spPr bwMode="auto">
          <a:xfrm>
            <a:off x="1219200" y="2924175"/>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cs typeface="+mn-cs"/>
            </a:endParaRPr>
          </a:p>
        </p:txBody>
      </p:sp>
      <p:sp>
        <p:nvSpPr>
          <p:cNvPr id="274439" name="Line 7"/>
          <p:cNvSpPr>
            <a:spLocks noChangeShapeType="1"/>
          </p:cNvSpPr>
          <p:nvPr/>
        </p:nvSpPr>
        <p:spPr bwMode="auto">
          <a:xfrm>
            <a:off x="1219200" y="4724400"/>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cs typeface="+mn-cs"/>
            </a:endParaRPr>
          </a:p>
        </p:txBody>
      </p:sp>
      <p:sp>
        <p:nvSpPr>
          <p:cNvPr id="274440" name="Line 8"/>
          <p:cNvSpPr>
            <a:spLocks noChangeShapeType="1"/>
          </p:cNvSpPr>
          <p:nvPr/>
        </p:nvSpPr>
        <p:spPr bwMode="auto">
          <a:xfrm>
            <a:off x="1219200" y="5410200"/>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685800" y="914400"/>
            <a:ext cx="7772400" cy="1143000"/>
          </a:xfrm>
        </p:spPr>
        <p:txBody>
          <a:bodyPr/>
          <a:lstStyle/>
          <a:p>
            <a:pPr eaLnBrk="1" hangingPunct="1"/>
            <a:r>
              <a:rPr lang="en-US" sz="4000" smtClean="0"/>
              <a:t>Early Childhood Assistance</a:t>
            </a:r>
          </a:p>
        </p:txBody>
      </p:sp>
      <p:sp>
        <p:nvSpPr>
          <p:cNvPr id="167939" name="Rectangle 3"/>
          <p:cNvSpPr>
            <a:spLocks noGrp="1" noChangeArrowheads="1"/>
          </p:cNvSpPr>
          <p:nvPr>
            <p:ph type="subTitle" idx="1"/>
          </p:nvPr>
        </p:nvSpPr>
        <p:spPr>
          <a:xfrm>
            <a:off x="1295400" y="2743200"/>
            <a:ext cx="6400800" cy="1752600"/>
          </a:xfrm>
        </p:spPr>
        <p:txBody>
          <a:bodyPr/>
          <a:lstStyle/>
          <a:p>
            <a:pPr algn="l" eaLnBrk="1" hangingPunct="1">
              <a:lnSpc>
                <a:spcPct val="80000"/>
              </a:lnSpc>
            </a:pPr>
            <a:r>
              <a:rPr lang="en-US" b="1" smtClean="0"/>
              <a:t>Investments in early childhood programs in the U.S. have been shown to have decisive beneficial effects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152400"/>
            <a:ext cx="8153400" cy="609600"/>
          </a:xfrm>
        </p:spPr>
        <p:txBody>
          <a:bodyPr lIns="92075" tIns="46038" rIns="92075" bIns="46038"/>
          <a:lstStyle/>
          <a:p>
            <a:pPr eaLnBrk="1" hangingPunct="1"/>
            <a:r>
              <a:rPr lang="en-US" sz="3200" b="1" dirty="0" smtClean="0"/>
              <a:t>High/Scope Perry Preschool</a:t>
            </a:r>
          </a:p>
        </p:txBody>
      </p:sp>
      <p:sp>
        <p:nvSpPr>
          <p:cNvPr id="470019" name="Rectangle 3"/>
          <p:cNvSpPr>
            <a:spLocks noGrp="1" noChangeArrowheads="1"/>
          </p:cNvSpPr>
          <p:nvPr>
            <p:ph type="body" sz="half" idx="1"/>
          </p:nvPr>
        </p:nvSpPr>
        <p:spPr>
          <a:xfrm>
            <a:off x="457200" y="1143000"/>
            <a:ext cx="8305800" cy="5410200"/>
          </a:xfrm>
        </p:spPr>
        <p:txBody>
          <a:bodyPr lIns="92075" tIns="46038" rIns="92075" bIns="46038"/>
          <a:lstStyle/>
          <a:p>
            <a:pPr eaLnBrk="1" hangingPunct="1">
              <a:lnSpc>
                <a:spcPct val="120000"/>
              </a:lnSpc>
              <a:buClr>
                <a:srgbClr val="990033"/>
              </a:buClr>
              <a:buFont typeface="Wingdings" pitchFamily="2" charset="2"/>
              <a:buChar char="Ø"/>
            </a:pPr>
            <a:r>
              <a:rPr lang="en-US" sz="2800" b="1" dirty="0" smtClean="0"/>
              <a:t>African-American children, living in poverty and at risk of school failure.</a:t>
            </a:r>
          </a:p>
          <a:p>
            <a:pPr eaLnBrk="1" hangingPunct="1">
              <a:lnSpc>
                <a:spcPct val="120000"/>
              </a:lnSpc>
              <a:buClr>
                <a:srgbClr val="990033"/>
              </a:buClr>
              <a:buFont typeface="Wingdings" pitchFamily="2" charset="2"/>
              <a:buChar char="Ø"/>
            </a:pPr>
            <a:r>
              <a:rPr lang="en-US" sz="2800" b="1" dirty="0" smtClean="0"/>
              <a:t>Randomly assigned to initially similar program and no-program groups.</a:t>
            </a:r>
          </a:p>
          <a:p>
            <a:pPr eaLnBrk="1" hangingPunct="1">
              <a:lnSpc>
                <a:spcPct val="120000"/>
              </a:lnSpc>
              <a:buClr>
                <a:srgbClr val="006666"/>
              </a:buClr>
              <a:buFont typeface="Wingdings" pitchFamily="2" charset="2"/>
              <a:buChar char="Ø"/>
            </a:pPr>
            <a:r>
              <a:rPr lang="en-US" sz="2800" b="1" dirty="0" smtClean="0"/>
              <a:t>4 teachers with bachelors’ degrees held a daily class of 20-25 three- and four-year-olds and made weekly home visits. </a:t>
            </a:r>
          </a:p>
          <a:p>
            <a:pPr eaLnBrk="1" hangingPunct="1">
              <a:lnSpc>
                <a:spcPct val="120000"/>
              </a:lnSpc>
              <a:buClr>
                <a:srgbClr val="990033"/>
              </a:buClr>
              <a:buFont typeface="Wingdings" pitchFamily="2" charset="2"/>
              <a:buChar char="Ø"/>
            </a:pPr>
            <a:r>
              <a:rPr lang="en-US" sz="2800" b="1" dirty="0" smtClean="0"/>
              <a:t>Children participated in their own education by planning, doing, and reviewing their own activities.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0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0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0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09600" y="381000"/>
            <a:ext cx="7772400" cy="685800"/>
          </a:xfrm>
        </p:spPr>
        <p:txBody>
          <a:bodyPr/>
          <a:lstStyle/>
          <a:p>
            <a:pPr eaLnBrk="1" hangingPunct="1"/>
            <a:r>
              <a:rPr lang="en-US" sz="4000" smtClean="0"/>
              <a:t>A Larger Context for Disparities </a:t>
            </a:r>
            <a:r>
              <a:rPr lang="en-US" sz="6000" smtClean="0"/>
              <a:t> </a:t>
            </a:r>
            <a:r>
              <a:rPr lang="en-US" smtClean="0"/>
              <a:t> </a:t>
            </a:r>
          </a:p>
        </p:txBody>
      </p:sp>
      <p:sp>
        <p:nvSpPr>
          <p:cNvPr id="144387" name="Rectangle 3"/>
          <p:cNvSpPr>
            <a:spLocks noGrp="1" noChangeArrowheads="1"/>
          </p:cNvSpPr>
          <p:nvPr>
            <p:ph type="body" idx="1"/>
          </p:nvPr>
        </p:nvSpPr>
        <p:spPr>
          <a:xfrm>
            <a:off x="381000" y="1676400"/>
            <a:ext cx="8305800" cy="4191000"/>
          </a:xfrm>
        </p:spPr>
        <p:txBody>
          <a:bodyPr/>
          <a:lstStyle/>
          <a:p>
            <a:pPr eaLnBrk="1" hangingPunct="1">
              <a:lnSpc>
                <a:spcPct val="90000"/>
              </a:lnSpc>
              <a:buFontTx/>
              <a:buNone/>
            </a:pPr>
            <a:r>
              <a:rPr lang="en-US" sz="4000" smtClean="0"/>
              <a:t>  There are large r</a:t>
            </a:r>
            <a:r>
              <a:rPr lang="en-US" sz="3600" smtClean="0"/>
              <a:t>acial, socioeconomic, and geographic disparities in health but they should be understood within the context of the larger national disparity</a:t>
            </a:r>
          </a:p>
          <a:p>
            <a:pPr eaLnBrk="1" hangingPunct="1">
              <a:lnSpc>
                <a:spcPct val="90000"/>
              </a:lnSpc>
              <a:buFontTx/>
              <a:buNone/>
            </a:pPr>
            <a:endParaRPr lang="en-US" sz="3600" smtClean="0"/>
          </a:p>
          <a:p>
            <a:pPr eaLnBrk="1" hangingPunct="1">
              <a:lnSpc>
                <a:spcPct val="90000"/>
              </a:lnSpc>
              <a:buFontTx/>
              <a:buNone/>
            </a:pPr>
            <a:r>
              <a:rPr lang="en-US" sz="3600" smtClean="0"/>
              <a:t>	</a:t>
            </a:r>
            <a:r>
              <a:rPr lang="en-US" sz="3600" smtClean="0">
                <a:solidFill>
                  <a:srgbClr val="FFFFFF"/>
                </a:solidFill>
              </a:rPr>
              <a:t>All Americans are far less healthy than we could, and should be</a:t>
            </a:r>
          </a:p>
        </p:txBody>
      </p:sp>
      <p:sp>
        <p:nvSpPr>
          <p:cNvPr id="144388" name="Line 4"/>
          <p:cNvSpPr>
            <a:spLocks noChangeShapeType="1"/>
          </p:cNvSpPr>
          <p:nvPr/>
        </p:nvSpPr>
        <p:spPr bwMode="auto">
          <a:xfrm>
            <a:off x="228600" y="1219200"/>
            <a:ext cx="8229600" cy="0"/>
          </a:xfrm>
          <a:prstGeom prst="line">
            <a:avLst/>
          </a:prstGeom>
          <a:noFill/>
          <a:ln w="28575">
            <a:solidFill>
              <a:srgbClr val="FFFF00"/>
            </a:solidFill>
            <a:round/>
            <a:headEnd/>
            <a:tailEnd/>
          </a:ln>
        </p:spPr>
        <p:txBody>
          <a:bodyPr/>
          <a:lstStyle/>
          <a:p>
            <a:endParaRPr lang="en-US"/>
          </a:p>
        </p:txBody>
      </p:sp>
      <p:sp>
        <p:nvSpPr>
          <p:cNvPr id="144389" name="Line 5"/>
          <p:cNvSpPr>
            <a:spLocks noChangeShapeType="1"/>
          </p:cNvSpPr>
          <p:nvPr/>
        </p:nvSpPr>
        <p:spPr bwMode="auto">
          <a:xfrm>
            <a:off x="381000" y="6477000"/>
            <a:ext cx="8229600" cy="0"/>
          </a:xfrm>
          <a:prstGeom prst="line">
            <a:avLst/>
          </a:prstGeom>
          <a:noFill/>
          <a:ln w="28575">
            <a:solidFill>
              <a:srgbClr val="FFFF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685800" y="152400"/>
            <a:ext cx="7772400" cy="533400"/>
          </a:xfrm>
        </p:spPr>
        <p:txBody>
          <a:bodyPr lIns="92075" tIns="46038" rIns="92075" bIns="46038"/>
          <a:lstStyle/>
          <a:p>
            <a:pPr eaLnBrk="1" hangingPunct="1"/>
            <a:r>
              <a:rPr lang="en-US" sz="3600" b="1" dirty="0" smtClean="0"/>
              <a:t>Results at Age 40 </a:t>
            </a:r>
          </a:p>
        </p:txBody>
      </p:sp>
      <p:sp>
        <p:nvSpPr>
          <p:cNvPr id="472067" name="Rectangle 3"/>
          <p:cNvSpPr>
            <a:spLocks noGrp="1" noChangeArrowheads="1"/>
          </p:cNvSpPr>
          <p:nvPr>
            <p:ph type="body" sz="half" idx="1"/>
          </p:nvPr>
        </p:nvSpPr>
        <p:spPr>
          <a:xfrm>
            <a:off x="304800" y="914400"/>
            <a:ext cx="8610600" cy="5410200"/>
          </a:xfrm>
        </p:spPr>
        <p:txBody>
          <a:bodyPr lIns="92075" tIns="46038" rIns="92075" bIns="46038"/>
          <a:lstStyle/>
          <a:p>
            <a:pPr eaLnBrk="1" hangingPunct="1">
              <a:lnSpc>
                <a:spcPct val="120000"/>
              </a:lnSpc>
              <a:buClr>
                <a:schemeClr val="accent2"/>
              </a:buClr>
              <a:buFontTx/>
              <a:buNone/>
            </a:pPr>
            <a:r>
              <a:rPr lang="en-US" sz="2800" b="1" dirty="0" smtClean="0"/>
              <a:t>Those who received the program: </a:t>
            </a:r>
          </a:p>
          <a:p>
            <a:pPr eaLnBrk="1" hangingPunct="1">
              <a:lnSpc>
                <a:spcPct val="120000"/>
              </a:lnSpc>
              <a:buClr>
                <a:schemeClr val="accent2"/>
              </a:buClr>
              <a:buFontTx/>
              <a:buNone/>
            </a:pPr>
            <a:r>
              <a:rPr lang="en-US" sz="2800" b="1" dirty="0" smtClean="0"/>
              <a:t>	-- had </a:t>
            </a:r>
            <a:r>
              <a:rPr lang="en-US" sz="2800" b="1" dirty="0" smtClean="0">
                <a:solidFill>
                  <a:srgbClr val="FFFFFF"/>
                </a:solidFill>
              </a:rPr>
              <a:t>better academic performance </a:t>
            </a:r>
            <a:r>
              <a:rPr lang="en-US" sz="2800" b="1" dirty="0" smtClean="0"/>
              <a:t>(more likely to graduate from high school) </a:t>
            </a:r>
          </a:p>
          <a:p>
            <a:pPr eaLnBrk="1" hangingPunct="1">
              <a:lnSpc>
                <a:spcPct val="120000"/>
              </a:lnSpc>
              <a:buClr>
                <a:schemeClr val="accent2"/>
              </a:buClr>
              <a:buFontTx/>
              <a:buNone/>
            </a:pPr>
            <a:r>
              <a:rPr lang="en-US" sz="2800" b="1" dirty="0" smtClean="0"/>
              <a:t>	-- did </a:t>
            </a:r>
            <a:r>
              <a:rPr lang="en-US" sz="2800" b="1" dirty="0" smtClean="0">
                <a:solidFill>
                  <a:srgbClr val="FFFFFF"/>
                </a:solidFill>
              </a:rPr>
              <a:t>better economically </a:t>
            </a:r>
            <a:r>
              <a:rPr lang="en-US" sz="2800" b="1" dirty="0" smtClean="0"/>
              <a:t>(higher employment, income, savings &amp; home ownership)</a:t>
            </a:r>
          </a:p>
          <a:p>
            <a:pPr eaLnBrk="1" hangingPunct="1">
              <a:lnSpc>
                <a:spcPct val="120000"/>
              </a:lnSpc>
              <a:buClr>
                <a:srgbClr val="006666"/>
              </a:buClr>
              <a:buFontTx/>
              <a:buNone/>
            </a:pPr>
            <a:r>
              <a:rPr lang="en-US" sz="2800" b="1" dirty="0" smtClean="0"/>
              <a:t>	-- </a:t>
            </a:r>
            <a:r>
              <a:rPr lang="en-US" sz="2800" b="1" dirty="0" smtClean="0">
                <a:solidFill>
                  <a:srgbClr val="FFFFFF"/>
                </a:solidFill>
              </a:rPr>
              <a:t>less criminal behavior </a:t>
            </a:r>
            <a:r>
              <a:rPr lang="en-US" sz="2800" b="1" dirty="0" smtClean="0"/>
              <a:t>(fewer arrests for violent, property &amp; drug crimes) </a:t>
            </a:r>
          </a:p>
          <a:p>
            <a:pPr eaLnBrk="1" hangingPunct="1">
              <a:lnSpc>
                <a:spcPct val="120000"/>
              </a:lnSpc>
              <a:buClr>
                <a:srgbClr val="006666"/>
              </a:buClr>
              <a:buFontTx/>
              <a:buNone/>
            </a:pPr>
            <a:r>
              <a:rPr lang="en-US" sz="2800" b="1" dirty="0" smtClean="0"/>
              <a:t>The program was </a:t>
            </a:r>
            <a:r>
              <a:rPr lang="en-US" sz="2800" b="1" dirty="0" smtClean="0">
                <a:solidFill>
                  <a:schemeClr val="tx2"/>
                </a:solidFill>
              </a:rPr>
              <a:t>cost effective</a:t>
            </a:r>
            <a:r>
              <a:rPr lang="en-US" sz="2800" b="1" dirty="0" smtClean="0"/>
              <a:t>: </a:t>
            </a:r>
            <a:r>
              <a:rPr lang="en-US" sz="2800" b="1" dirty="0" smtClean="0">
                <a:solidFill>
                  <a:srgbClr val="FFFFFF"/>
                </a:solidFill>
              </a:rPr>
              <a:t>A return to society of  $17 </a:t>
            </a:r>
            <a:r>
              <a:rPr lang="en-US" sz="2800" b="1" dirty="0" smtClean="0">
                <a:solidFill>
                  <a:schemeClr val="tx2"/>
                </a:solidFill>
              </a:rPr>
              <a:t>for every dollar </a:t>
            </a:r>
            <a:r>
              <a:rPr lang="en-US" sz="2800" b="1" dirty="0" smtClean="0"/>
              <a:t>invested in early education</a:t>
            </a:r>
          </a:p>
          <a:p>
            <a:pPr eaLnBrk="1" hangingPunct="1">
              <a:lnSpc>
                <a:spcPct val="120000"/>
              </a:lnSpc>
              <a:buClr>
                <a:srgbClr val="006666"/>
              </a:buClr>
              <a:buFont typeface="Wingdings" pitchFamily="2" charset="2"/>
              <a:buNone/>
            </a:pPr>
            <a:endParaRPr lang="en-US" sz="1800" b="1" dirty="0" smtClean="0"/>
          </a:p>
          <a:p>
            <a:pPr eaLnBrk="1" hangingPunct="1">
              <a:lnSpc>
                <a:spcPct val="90000"/>
              </a:lnSpc>
            </a:pPr>
            <a:endParaRPr lang="en-US" sz="2400" dirty="0" smtClean="0"/>
          </a:p>
        </p:txBody>
      </p:sp>
      <p:sp>
        <p:nvSpPr>
          <p:cNvPr id="169988" name="TextBox 3"/>
          <p:cNvSpPr txBox="1">
            <a:spLocks noChangeArrowheads="1"/>
          </p:cNvSpPr>
          <p:nvPr/>
        </p:nvSpPr>
        <p:spPr bwMode="auto">
          <a:xfrm>
            <a:off x="838200" y="6248400"/>
            <a:ext cx="6324600" cy="677863"/>
          </a:xfrm>
          <a:prstGeom prst="rect">
            <a:avLst/>
          </a:prstGeom>
          <a:noFill/>
          <a:ln w="9525">
            <a:noFill/>
            <a:miter lim="800000"/>
            <a:headEnd/>
            <a:tailEnd/>
          </a:ln>
        </p:spPr>
        <p:txBody>
          <a:bodyPr>
            <a:spAutoFit/>
          </a:bodyPr>
          <a:lstStyle/>
          <a:p>
            <a:pPr eaLnBrk="0" hangingPunct="0"/>
            <a:r>
              <a:rPr lang="en-US" sz="2000" b="1"/>
              <a:t>Schweinhart &amp; Montie, 2005</a:t>
            </a:r>
          </a:p>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2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1752600" y="4335463"/>
            <a:ext cx="6781800" cy="1006475"/>
          </a:xfrm>
          <a:prstGeom prst="rect">
            <a:avLst/>
          </a:prstGeom>
          <a:noFill/>
          <a:ln w="9525">
            <a:noFill/>
            <a:miter lim="800000"/>
            <a:headEnd/>
            <a:tailEnd/>
          </a:ln>
          <a:effectLst/>
        </p:spPr>
        <p:txBody>
          <a:bodyPr>
            <a:spAutoFit/>
          </a:bodyPr>
          <a:lstStyle/>
          <a:p>
            <a:pPr>
              <a:spcBef>
                <a:spcPct val="20000"/>
              </a:spcBef>
            </a:pPr>
            <a:r>
              <a:rPr lang="en-US" sz="2000">
                <a:solidFill>
                  <a:srgbClr val="474337"/>
                </a:solidFill>
                <a:latin typeface="Arial" pitchFamily="34" charset="0"/>
              </a:rPr>
              <a:t>Create public-private partnerships to open and sustain full-service grocery stores in communities without access to healthful foods.</a:t>
            </a:r>
          </a:p>
        </p:txBody>
      </p:sp>
      <p:sp>
        <p:nvSpPr>
          <p:cNvPr id="275459" name="Text Box 3"/>
          <p:cNvSpPr txBox="1">
            <a:spLocks noChangeArrowheads="1"/>
          </p:cNvSpPr>
          <p:nvPr/>
        </p:nvSpPr>
        <p:spPr bwMode="auto">
          <a:xfrm>
            <a:off x="1752600" y="3124200"/>
            <a:ext cx="6781800" cy="10064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474337"/>
                </a:solidFill>
                <a:latin typeface="Arial" pitchFamily="34" charset="0"/>
              </a:rPr>
              <a:t>Fund and design WIC and SNAP (Food Stamps) programs to meet the needs of hungry families with nutritious food.</a:t>
            </a:r>
          </a:p>
        </p:txBody>
      </p:sp>
      <p:sp>
        <p:nvSpPr>
          <p:cNvPr id="275460" name="AutoShape 4"/>
          <p:cNvSpPr>
            <a:spLocks noChangeArrowheads="1"/>
          </p:cNvSpPr>
          <p:nvPr/>
        </p:nvSpPr>
        <p:spPr bwMode="auto">
          <a:xfrm>
            <a:off x="609600" y="1524000"/>
            <a:ext cx="8077200" cy="1066800"/>
          </a:xfrm>
          <a:prstGeom prst="roundRect">
            <a:avLst>
              <a:gd name="adj" fmla="val 4282"/>
            </a:avLst>
          </a:prstGeom>
          <a:solidFill>
            <a:schemeClr val="tx2"/>
          </a:solidFill>
          <a:ln w="9525">
            <a:noFill/>
            <a:round/>
            <a:headEnd/>
            <a:tailEnd/>
          </a:ln>
          <a:effectLst/>
        </p:spPr>
        <p:txBody>
          <a:bodyPr anchor="ctr"/>
          <a:lstStyle/>
          <a:p>
            <a:pPr algn="ctr"/>
            <a:r>
              <a:rPr lang="en-US" sz="2800" b="1">
                <a:solidFill>
                  <a:srgbClr val="FFFFFF"/>
                </a:solidFill>
                <a:latin typeface="Arial" pitchFamily="34" charset="0"/>
              </a:rPr>
              <a:t>       Accessing Healthy Foods</a:t>
            </a:r>
          </a:p>
        </p:txBody>
      </p:sp>
      <p:sp>
        <p:nvSpPr>
          <p:cNvPr id="275461" name="Oval 5" descr="070727"/>
          <p:cNvSpPr>
            <a:spLocks noChangeArrowheads="1"/>
          </p:cNvSpPr>
          <p:nvPr/>
        </p:nvSpPr>
        <p:spPr bwMode="auto">
          <a:xfrm>
            <a:off x="304800" y="1295400"/>
            <a:ext cx="1828800" cy="1600200"/>
          </a:xfrm>
          <a:prstGeom prst="ellipse">
            <a:avLst/>
          </a:prstGeom>
          <a:blipFill dpi="0" rotWithShape="1">
            <a:blip r:embed="rId2" cstate="print"/>
            <a:srcRect/>
            <a:stretch>
              <a:fillRect/>
            </a:stretch>
          </a:blipFill>
          <a:ln w="9525">
            <a:noFill/>
            <a:round/>
            <a:headEnd/>
            <a:tailEnd/>
          </a:ln>
          <a:effectLst/>
        </p:spPr>
        <p:txBody>
          <a:bodyPr wrap="none" anchor="ctr"/>
          <a:lstStyle/>
          <a:p>
            <a:pPr algn="ctr" eaLnBrk="0" hangingPunct="0"/>
            <a:endParaRPr lang="en-US" sz="2400">
              <a:solidFill>
                <a:srgbClr val="474337"/>
              </a:solidFill>
              <a:latin typeface="Arial" pitchFamily="34" charset="0"/>
            </a:endParaRPr>
          </a:p>
        </p:txBody>
      </p:sp>
      <p:sp>
        <p:nvSpPr>
          <p:cNvPr id="275462" name="Line 6"/>
          <p:cNvSpPr>
            <a:spLocks noChangeShapeType="1"/>
          </p:cNvSpPr>
          <p:nvPr/>
        </p:nvSpPr>
        <p:spPr bwMode="auto">
          <a:xfrm>
            <a:off x="1219200" y="2895600"/>
            <a:ext cx="0" cy="1600200"/>
          </a:xfrm>
          <a:prstGeom prst="line">
            <a:avLst/>
          </a:prstGeom>
          <a:noFill/>
          <a:ln w="25400" cap="rnd">
            <a:solidFill>
              <a:schemeClr val="tx2"/>
            </a:solidFill>
            <a:prstDash val="sysDot"/>
            <a:round/>
            <a:headEnd/>
            <a:tailEnd/>
          </a:ln>
          <a:effectLst/>
        </p:spPr>
        <p:txBody>
          <a:bodyPr/>
          <a:lstStyle/>
          <a:p>
            <a:pPr algn="ctr" eaLnBrk="0" hangingPunct="0"/>
            <a:endParaRPr lang="en-US" sz="2400">
              <a:solidFill>
                <a:srgbClr val="474337"/>
              </a:solidFill>
              <a:latin typeface="Arial" pitchFamily="34" charset="0"/>
            </a:endParaRPr>
          </a:p>
        </p:txBody>
      </p:sp>
      <p:sp>
        <p:nvSpPr>
          <p:cNvPr id="275463" name="Line 7"/>
          <p:cNvSpPr>
            <a:spLocks noChangeShapeType="1"/>
          </p:cNvSpPr>
          <p:nvPr/>
        </p:nvSpPr>
        <p:spPr bwMode="auto">
          <a:xfrm>
            <a:off x="1219200" y="3276600"/>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endParaRPr>
          </a:p>
        </p:txBody>
      </p:sp>
      <p:sp>
        <p:nvSpPr>
          <p:cNvPr id="275464" name="Line 8"/>
          <p:cNvSpPr>
            <a:spLocks noChangeShapeType="1"/>
          </p:cNvSpPr>
          <p:nvPr/>
        </p:nvSpPr>
        <p:spPr bwMode="auto">
          <a:xfrm>
            <a:off x="1219200" y="4495800"/>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0"/>
            <a:ext cx="7924800" cy="762000"/>
          </a:xfrm>
        </p:spPr>
        <p:txBody>
          <a:bodyPr/>
          <a:lstStyle/>
          <a:p>
            <a:pPr algn="ctr" eaLnBrk="1" hangingPunct="1"/>
            <a:r>
              <a:rPr lang="en-US" sz="3600" dirty="0" smtClean="0"/>
              <a:t>Challenge of Obesity</a:t>
            </a:r>
          </a:p>
        </p:txBody>
      </p:sp>
      <p:sp>
        <p:nvSpPr>
          <p:cNvPr id="171011" name="Rectangle 3"/>
          <p:cNvSpPr>
            <a:spLocks noGrp="1" noChangeArrowheads="1"/>
          </p:cNvSpPr>
          <p:nvPr>
            <p:ph type="body" idx="1"/>
          </p:nvPr>
        </p:nvSpPr>
        <p:spPr>
          <a:xfrm>
            <a:off x="304800" y="685800"/>
            <a:ext cx="8534400" cy="5638800"/>
          </a:xfrm>
        </p:spPr>
        <p:txBody>
          <a:bodyPr/>
          <a:lstStyle/>
          <a:p>
            <a:pPr eaLnBrk="1" hangingPunct="1">
              <a:lnSpc>
                <a:spcPct val="80000"/>
              </a:lnSpc>
            </a:pPr>
            <a:r>
              <a:rPr lang="en-US" dirty="0" smtClean="0"/>
              <a:t>More than 23 million U.S. children and adolescents are obese or overweight</a:t>
            </a:r>
          </a:p>
          <a:p>
            <a:pPr eaLnBrk="1" hangingPunct="1">
              <a:lnSpc>
                <a:spcPct val="80000"/>
              </a:lnSpc>
            </a:pPr>
            <a:r>
              <a:rPr lang="en-US" dirty="0" smtClean="0"/>
              <a:t>For the 1</a:t>
            </a:r>
            <a:r>
              <a:rPr lang="en-US" baseline="30000" dirty="0" smtClean="0"/>
              <a:t>st</a:t>
            </a:r>
            <a:r>
              <a:rPr lang="en-US" dirty="0" smtClean="0"/>
              <a:t> time in history, we are raising children that will live sicker, shorter lives than their parents</a:t>
            </a:r>
          </a:p>
          <a:p>
            <a:pPr eaLnBrk="1" hangingPunct="1">
              <a:lnSpc>
                <a:spcPct val="80000"/>
              </a:lnSpc>
            </a:pPr>
            <a:r>
              <a:rPr lang="en-US" dirty="0" smtClean="0"/>
              <a:t>Doubling of obesity since 1987 accounts for almost 30% of the increase in health care costs</a:t>
            </a:r>
          </a:p>
          <a:p>
            <a:pPr eaLnBrk="1" hangingPunct="1">
              <a:lnSpc>
                <a:spcPct val="80000"/>
              </a:lnSpc>
            </a:pPr>
            <a:r>
              <a:rPr lang="en-US" dirty="0" smtClean="0"/>
              <a:t>If current trends continue, more than 44 million Americans will have diabetes in 25 years</a:t>
            </a:r>
          </a:p>
          <a:p>
            <a:pPr eaLnBrk="1" hangingPunct="1">
              <a:lnSpc>
                <a:spcPct val="80000"/>
              </a:lnSpc>
            </a:pPr>
            <a:r>
              <a:rPr lang="en-US" dirty="0" smtClean="0"/>
              <a:t>And the costs of treating diabetes will triple   </a:t>
            </a:r>
          </a:p>
          <a:p>
            <a:pPr eaLnBrk="1" hangingPunct="1">
              <a:lnSpc>
                <a:spcPct val="80000"/>
              </a:lnSpc>
            </a:pPr>
            <a:r>
              <a:rPr lang="en-US" dirty="0" smtClean="0">
                <a:solidFill>
                  <a:schemeClr val="tx2"/>
                </a:solidFill>
              </a:rPr>
              <a:t>School-based interventions can be effective in increasing physical activity and healthy eating and in preventing overweight and obesity</a:t>
            </a:r>
          </a:p>
        </p:txBody>
      </p:sp>
      <p:sp>
        <p:nvSpPr>
          <p:cNvPr id="7172" name="Text Box 4"/>
          <p:cNvSpPr txBox="1">
            <a:spLocks noChangeArrowheads="1"/>
          </p:cNvSpPr>
          <p:nvPr/>
        </p:nvSpPr>
        <p:spPr bwMode="auto">
          <a:xfrm>
            <a:off x="2041525" y="5907088"/>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FFFF00"/>
              </a:solidFill>
              <a:latin typeface="Arial" charset="0"/>
            </a:endParaRPr>
          </a:p>
        </p:txBody>
      </p:sp>
      <p:sp>
        <p:nvSpPr>
          <p:cNvPr id="7173" name="Line 5"/>
          <p:cNvSpPr>
            <a:spLocks noChangeShapeType="1"/>
          </p:cNvSpPr>
          <p:nvPr/>
        </p:nvSpPr>
        <p:spPr bwMode="auto">
          <a:xfrm flipH="1">
            <a:off x="381000" y="685800"/>
            <a:ext cx="8305800" cy="0"/>
          </a:xfrm>
          <a:prstGeom prst="line">
            <a:avLst/>
          </a:prstGeom>
          <a:noFill/>
          <a:ln w="19050">
            <a:solidFill>
              <a:schemeClr val="tx1"/>
            </a:solidFill>
            <a:round/>
            <a:headEnd/>
            <a:tailEnd/>
          </a:ln>
        </p:spPr>
        <p:txBody>
          <a:bodyPr anchor="ctr"/>
          <a:lstStyle/>
          <a:p>
            <a:pPr eaLnBrk="0" hangingPunct="0">
              <a:defRPr/>
            </a:pPr>
            <a:endParaRPr lang="en-US" sz="2400">
              <a:solidFill>
                <a:srgbClr val="FFFF00"/>
              </a:solidFill>
              <a:latin typeface="Arial" charset="0"/>
            </a:endParaRPr>
          </a:p>
        </p:txBody>
      </p:sp>
      <p:sp>
        <p:nvSpPr>
          <p:cNvPr id="7174" name="Text Box 6"/>
          <p:cNvSpPr txBox="1">
            <a:spLocks noChangeArrowheads="1"/>
          </p:cNvSpPr>
          <p:nvPr/>
        </p:nvSpPr>
        <p:spPr bwMode="auto">
          <a:xfrm>
            <a:off x="2041525" y="1563688"/>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FFFF00"/>
              </a:solidFill>
              <a:latin typeface="Arial" charset="0"/>
            </a:endParaRPr>
          </a:p>
        </p:txBody>
      </p:sp>
      <p:sp>
        <p:nvSpPr>
          <p:cNvPr id="7175" name="Line 7"/>
          <p:cNvSpPr>
            <a:spLocks noChangeShapeType="1"/>
          </p:cNvSpPr>
          <p:nvPr/>
        </p:nvSpPr>
        <p:spPr bwMode="auto">
          <a:xfrm flipH="1">
            <a:off x="533400" y="6324600"/>
            <a:ext cx="8305800" cy="0"/>
          </a:xfrm>
          <a:prstGeom prst="line">
            <a:avLst/>
          </a:prstGeom>
          <a:noFill/>
          <a:ln w="19050">
            <a:solidFill>
              <a:schemeClr val="tx1"/>
            </a:solidFill>
            <a:round/>
            <a:headEnd/>
            <a:tailEnd/>
          </a:ln>
        </p:spPr>
        <p:txBody>
          <a:bodyPr anchor="ctr"/>
          <a:lstStyle/>
          <a:p>
            <a:pPr eaLnBrk="0" hangingPunct="0">
              <a:defRPr/>
            </a:pPr>
            <a:endParaRPr lang="en-US" sz="2400">
              <a:solidFill>
                <a:srgbClr val="FFFF00"/>
              </a:solidFill>
              <a:latin typeface="Arial" charset="0"/>
            </a:endParaRPr>
          </a:p>
        </p:txBody>
      </p:sp>
      <p:sp>
        <p:nvSpPr>
          <p:cNvPr id="7176" name="Text Box 8"/>
          <p:cNvSpPr txBox="1">
            <a:spLocks noChangeArrowheads="1"/>
          </p:cNvSpPr>
          <p:nvPr/>
        </p:nvSpPr>
        <p:spPr bwMode="auto">
          <a:xfrm>
            <a:off x="304800" y="6324600"/>
            <a:ext cx="6477000" cy="646331"/>
          </a:xfrm>
          <a:prstGeom prst="rect">
            <a:avLst/>
          </a:prstGeom>
          <a:noFill/>
          <a:ln w="9525">
            <a:noFill/>
            <a:miter lim="800000"/>
            <a:headEnd/>
            <a:tailEnd/>
          </a:ln>
        </p:spPr>
        <p:txBody>
          <a:bodyPr wrap="square">
            <a:spAutoFit/>
          </a:bodyPr>
          <a:lstStyle/>
          <a:p>
            <a:pPr eaLnBrk="0" hangingPunct="0">
              <a:defRPr/>
            </a:pPr>
            <a:r>
              <a:rPr lang="en-US" b="1" dirty="0">
                <a:solidFill>
                  <a:srgbClr val="FFFF00"/>
                </a:solidFill>
                <a:latin typeface="Arial" charset="0"/>
              </a:rPr>
              <a:t>Williams, McClellan, </a:t>
            </a:r>
            <a:r>
              <a:rPr lang="en-US" b="1" dirty="0" err="1">
                <a:solidFill>
                  <a:srgbClr val="FFFF00"/>
                </a:solidFill>
                <a:latin typeface="Arial" charset="0"/>
              </a:rPr>
              <a:t>Rivlin</a:t>
            </a:r>
            <a:r>
              <a:rPr lang="en-US" b="1" dirty="0">
                <a:solidFill>
                  <a:srgbClr val="FFFF00"/>
                </a:solidFill>
                <a:latin typeface="Arial" charset="0"/>
              </a:rPr>
              <a:t>, Health Affairs, 2010</a:t>
            </a:r>
            <a:endParaRPr lang="en-US" dirty="0">
              <a:solidFill>
                <a:srgbClr val="FFFF00"/>
              </a:solidFill>
              <a:latin typeface="Arial" charset="0"/>
            </a:endParaRPr>
          </a:p>
          <a:p>
            <a:pPr eaLnBrk="0" hangingPunct="0">
              <a:defRPr/>
            </a:pPr>
            <a:endParaRPr lang="en-US"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09600" y="228600"/>
            <a:ext cx="7772400" cy="914400"/>
          </a:xfrm>
        </p:spPr>
        <p:txBody>
          <a:bodyPr/>
          <a:lstStyle/>
          <a:p>
            <a:r>
              <a:rPr lang="en-US" sz="3600" dirty="0" smtClean="0"/>
              <a:t> ‘Food Deserts’ in PA</a:t>
            </a:r>
          </a:p>
        </p:txBody>
      </p:sp>
      <p:sp>
        <p:nvSpPr>
          <p:cNvPr id="173059" name="Rectangle 3"/>
          <p:cNvSpPr>
            <a:spLocks noGrp="1" noChangeArrowheads="1"/>
          </p:cNvSpPr>
          <p:nvPr>
            <p:ph type="body" idx="1"/>
          </p:nvPr>
        </p:nvSpPr>
        <p:spPr>
          <a:xfrm>
            <a:off x="381000" y="990600"/>
            <a:ext cx="8382000" cy="5486400"/>
          </a:xfrm>
        </p:spPr>
        <p:txBody>
          <a:bodyPr/>
          <a:lstStyle/>
          <a:p>
            <a:pPr>
              <a:buClr>
                <a:srgbClr val="FFFF00"/>
              </a:buClr>
              <a:buSzPct val="75000"/>
            </a:pPr>
            <a:r>
              <a:rPr lang="en-US" dirty="0" smtClean="0"/>
              <a:t>The Food Trust – Building strong communities through healthy foods</a:t>
            </a:r>
          </a:p>
          <a:p>
            <a:pPr>
              <a:buClr>
                <a:srgbClr val="FFFF00"/>
              </a:buClr>
              <a:buSzPct val="75000"/>
            </a:pPr>
            <a:r>
              <a:rPr lang="en-US" dirty="0" smtClean="0"/>
              <a:t>     -- Farmer’s markets, Co-ops, school initiatives</a:t>
            </a:r>
          </a:p>
          <a:p>
            <a:pPr>
              <a:buClr>
                <a:srgbClr val="FFFF00"/>
              </a:buClr>
              <a:buSzPct val="75000"/>
            </a:pPr>
            <a:r>
              <a:rPr lang="en-US" dirty="0" smtClean="0"/>
              <a:t>Fresh Food Financing Initiative’s Supermarket Campaign in collaboration with the Reinvestment Fund and the Philadelphia Urban Affairs Coalition (a public private partnership)</a:t>
            </a:r>
          </a:p>
          <a:p>
            <a:pPr>
              <a:buClr>
                <a:srgbClr val="FFFF00"/>
              </a:buClr>
              <a:buSzPct val="75000"/>
            </a:pPr>
            <a:r>
              <a:rPr lang="en-US" dirty="0" smtClean="0"/>
              <a:t>58 new supermarkets in urban and rural underserved areas</a:t>
            </a:r>
          </a:p>
          <a:p>
            <a:pPr>
              <a:buClr>
                <a:srgbClr val="FFFF00"/>
              </a:buClr>
              <a:buSzPct val="75000"/>
              <a:buFont typeface="Wingdings" pitchFamily="2" charset="2"/>
              <a:buNone/>
            </a:pPr>
            <a:endParaRPr lang="en-US" sz="2800" dirty="0" smtClean="0"/>
          </a:p>
          <a:p>
            <a:pPr>
              <a:buFontTx/>
              <a:buNone/>
            </a:pPr>
            <a:endParaRPr lang="en-US" sz="1400" dirty="0" smtClean="0"/>
          </a:p>
        </p:txBody>
      </p:sp>
      <p:sp>
        <p:nvSpPr>
          <p:cNvPr id="173060" name="Line 4"/>
          <p:cNvSpPr>
            <a:spLocks noChangeShapeType="1"/>
          </p:cNvSpPr>
          <p:nvPr/>
        </p:nvSpPr>
        <p:spPr bwMode="auto">
          <a:xfrm>
            <a:off x="457200" y="990600"/>
            <a:ext cx="8305800" cy="0"/>
          </a:xfrm>
          <a:prstGeom prst="line">
            <a:avLst/>
          </a:prstGeom>
          <a:noFill/>
          <a:ln w="28575">
            <a:solidFill>
              <a:schemeClr val="tx2"/>
            </a:solidFill>
            <a:round/>
            <a:headEnd/>
            <a:tailEnd/>
          </a:ln>
        </p:spPr>
        <p:txBody>
          <a:bodyPr/>
          <a:lstStyle/>
          <a:p>
            <a:endParaRPr lang="en-US"/>
          </a:p>
        </p:txBody>
      </p:sp>
      <p:sp>
        <p:nvSpPr>
          <p:cNvPr id="173061" name="Line 5"/>
          <p:cNvSpPr>
            <a:spLocks noChangeShapeType="1"/>
          </p:cNvSpPr>
          <p:nvPr/>
        </p:nvSpPr>
        <p:spPr bwMode="auto">
          <a:xfrm>
            <a:off x="457200" y="6477000"/>
            <a:ext cx="8305800" cy="0"/>
          </a:xfrm>
          <a:prstGeom prst="line">
            <a:avLst/>
          </a:prstGeom>
          <a:noFill/>
          <a:ln w="28575">
            <a:solidFill>
              <a:schemeClr val="tx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152400"/>
            <a:ext cx="8229600" cy="838200"/>
          </a:xfrm>
        </p:spPr>
        <p:txBody>
          <a:bodyPr/>
          <a:lstStyle/>
          <a:p>
            <a:r>
              <a:rPr lang="en-US" sz="3600" dirty="0" smtClean="0"/>
              <a:t>Jeffrey Brown &amp; ShopRite</a:t>
            </a:r>
          </a:p>
        </p:txBody>
      </p:sp>
      <p:sp>
        <p:nvSpPr>
          <p:cNvPr id="174083" name="Rectangle 3"/>
          <p:cNvSpPr>
            <a:spLocks noGrp="1" noChangeArrowheads="1"/>
          </p:cNvSpPr>
          <p:nvPr>
            <p:ph type="body" idx="1"/>
          </p:nvPr>
        </p:nvSpPr>
        <p:spPr>
          <a:xfrm>
            <a:off x="457200" y="1143000"/>
            <a:ext cx="8229600" cy="4983163"/>
          </a:xfrm>
        </p:spPr>
        <p:txBody>
          <a:bodyPr/>
          <a:lstStyle/>
          <a:p>
            <a:pPr>
              <a:lnSpc>
                <a:spcPct val="90000"/>
              </a:lnSpc>
            </a:pPr>
            <a:r>
              <a:rPr lang="en-US" dirty="0" smtClean="0"/>
              <a:t>Operates 10 stores</a:t>
            </a:r>
          </a:p>
          <a:p>
            <a:pPr>
              <a:lnSpc>
                <a:spcPct val="90000"/>
              </a:lnSpc>
            </a:pPr>
            <a:r>
              <a:rPr lang="en-US" dirty="0" smtClean="0"/>
              <a:t>Half in urban under-served areas</a:t>
            </a:r>
          </a:p>
          <a:p>
            <a:pPr>
              <a:lnSpc>
                <a:spcPct val="90000"/>
              </a:lnSpc>
            </a:pPr>
            <a:r>
              <a:rPr lang="en-US" dirty="0" smtClean="0"/>
              <a:t>Opened a 65K sq ft supermarket store in inner-city, AA, low income area in summer 2008</a:t>
            </a:r>
          </a:p>
          <a:p>
            <a:pPr>
              <a:lnSpc>
                <a:spcPct val="90000"/>
              </a:lnSpc>
            </a:pPr>
            <a:r>
              <a:rPr lang="en-US" dirty="0" smtClean="0"/>
              <a:t>Area had been without a supermarket for 30 years</a:t>
            </a:r>
          </a:p>
          <a:p>
            <a:pPr>
              <a:lnSpc>
                <a:spcPct val="90000"/>
              </a:lnSpc>
            </a:pPr>
            <a:r>
              <a:rPr lang="en-US" dirty="0" smtClean="0"/>
              <a:t>Same price in all stores</a:t>
            </a:r>
          </a:p>
          <a:p>
            <a:pPr>
              <a:lnSpc>
                <a:spcPct val="90000"/>
              </a:lnSpc>
            </a:pPr>
            <a:r>
              <a:rPr lang="en-US" dirty="0" smtClean="0"/>
              <a:t>Same hours as other stores (7am-11pm)</a:t>
            </a:r>
          </a:p>
          <a:p>
            <a:pPr>
              <a:lnSpc>
                <a:spcPct val="90000"/>
              </a:lnSpc>
            </a:pPr>
            <a:r>
              <a:rPr lang="en-US" dirty="0" smtClean="0"/>
              <a:t>All stores have community rooms (free)</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28600"/>
            <a:ext cx="8229600" cy="838200"/>
          </a:xfrm>
        </p:spPr>
        <p:txBody>
          <a:bodyPr/>
          <a:lstStyle/>
          <a:p>
            <a:r>
              <a:rPr lang="en-US" sz="4000" dirty="0" smtClean="0"/>
              <a:t>Innovation</a:t>
            </a:r>
          </a:p>
        </p:txBody>
      </p:sp>
      <p:sp>
        <p:nvSpPr>
          <p:cNvPr id="175107" name="Rectangle 3"/>
          <p:cNvSpPr>
            <a:spLocks noGrp="1" noChangeArrowheads="1"/>
          </p:cNvSpPr>
          <p:nvPr>
            <p:ph type="body" idx="1"/>
          </p:nvPr>
        </p:nvSpPr>
        <p:spPr>
          <a:xfrm>
            <a:off x="457200" y="914400"/>
            <a:ext cx="8229600" cy="5562600"/>
          </a:xfrm>
        </p:spPr>
        <p:txBody>
          <a:bodyPr/>
          <a:lstStyle/>
          <a:p>
            <a:r>
              <a:rPr lang="en-US" sz="3000" dirty="0" smtClean="0"/>
              <a:t>Customized customer service: market research with churches and community organizations </a:t>
            </a:r>
          </a:p>
          <a:p>
            <a:r>
              <a:rPr lang="en-US" sz="3000" dirty="0" smtClean="0"/>
              <a:t>Good community citizen</a:t>
            </a:r>
          </a:p>
          <a:p>
            <a:r>
              <a:rPr lang="en-US" sz="3000" dirty="0" smtClean="0"/>
              <a:t>Community conference room in store</a:t>
            </a:r>
          </a:p>
          <a:p>
            <a:r>
              <a:rPr lang="en-US" sz="3000" dirty="0" smtClean="0"/>
              <a:t>All store managers on local community boards</a:t>
            </a:r>
          </a:p>
          <a:p>
            <a:r>
              <a:rPr lang="en-US" sz="3000" dirty="0" smtClean="0"/>
              <a:t>Support entrepreneurship with minority businesses</a:t>
            </a:r>
          </a:p>
          <a:p>
            <a:r>
              <a:rPr lang="en-US" sz="3000" dirty="0" smtClean="0"/>
              <a:t>40 of 280 employees are ex-offenders (technical and life-skills training)</a:t>
            </a:r>
          </a:p>
          <a:p>
            <a:r>
              <a:rPr lang="en-US" sz="3000" dirty="0" smtClean="0"/>
              <a:t>Quarterly: gifts for guns </a:t>
            </a:r>
            <a:r>
              <a:rPr lang="en-US" sz="3000" dirty="0" err="1" smtClean="0"/>
              <a:t>prog</a:t>
            </a:r>
            <a:r>
              <a:rPr lang="en-US" sz="3000" dirty="0" smtClean="0"/>
              <a:t>. ($100 cert) (400 guns)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0"/>
            <a:ext cx="8229600" cy="838200"/>
          </a:xfrm>
        </p:spPr>
        <p:txBody>
          <a:bodyPr/>
          <a:lstStyle/>
          <a:p>
            <a:r>
              <a:rPr lang="en-US" sz="4000" dirty="0" smtClean="0"/>
              <a:t>Shattering Myths</a:t>
            </a:r>
          </a:p>
        </p:txBody>
      </p:sp>
      <p:sp>
        <p:nvSpPr>
          <p:cNvPr id="176131" name="Rectangle 3"/>
          <p:cNvSpPr>
            <a:spLocks noGrp="1" noChangeArrowheads="1"/>
          </p:cNvSpPr>
          <p:nvPr>
            <p:ph type="body" idx="1"/>
          </p:nvPr>
        </p:nvSpPr>
        <p:spPr>
          <a:xfrm>
            <a:off x="533400" y="1219200"/>
            <a:ext cx="7772400" cy="4876800"/>
          </a:xfrm>
        </p:spPr>
        <p:txBody>
          <a:bodyPr/>
          <a:lstStyle/>
          <a:p>
            <a:r>
              <a:rPr lang="en-US" smtClean="0"/>
              <a:t>No higher level of shrinkage in inner-city supermarkets</a:t>
            </a:r>
          </a:p>
          <a:p>
            <a:endParaRPr lang="en-US" smtClean="0"/>
          </a:p>
          <a:p>
            <a:r>
              <a:rPr lang="en-US" smtClean="0"/>
              <a:t>High training costs but low turn-over</a:t>
            </a:r>
          </a:p>
          <a:p>
            <a:endParaRPr lang="en-US" smtClean="0"/>
          </a:p>
          <a:p>
            <a:r>
              <a:rPr lang="en-US" smtClean="0"/>
              <a:t>Same volume of fruit and vegetables sales</a:t>
            </a:r>
          </a:p>
          <a:p>
            <a:endParaRPr lang="en-US" smtClean="0"/>
          </a:p>
          <a:p>
            <a:r>
              <a:rPr lang="en-US" smtClean="0"/>
              <a:t>Higher poultry and fish sales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228600"/>
            <a:ext cx="8229600" cy="1143000"/>
          </a:xfrm>
        </p:spPr>
        <p:txBody>
          <a:bodyPr/>
          <a:lstStyle/>
          <a:p>
            <a:r>
              <a:rPr lang="en-US" sz="3600" dirty="0" smtClean="0"/>
              <a:t>Supermarkets: </a:t>
            </a:r>
            <a:br>
              <a:rPr lang="en-US" sz="3600" dirty="0" smtClean="0"/>
            </a:br>
            <a:r>
              <a:rPr lang="en-US" sz="3600" dirty="0" smtClean="0"/>
              <a:t>Engine of economic re-vitalization </a:t>
            </a:r>
          </a:p>
        </p:txBody>
      </p:sp>
      <p:sp>
        <p:nvSpPr>
          <p:cNvPr id="177155" name="Rectangle 3"/>
          <p:cNvSpPr>
            <a:spLocks noGrp="1" noChangeArrowheads="1"/>
          </p:cNvSpPr>
          <p:nvPr>
            <p:ph type="body" idx="1"/>
          </p:nvPr>
        </p:nvSpPr>
        <p:spPr>
          <a:xfrm>
            <a:off x="685800" y="1828800"/>
            <a:ext cx="7772400" cy="4648200"/>
          </a:xfrm>
        </p:spPr>
        <p:txBody>
          <a:bodyPr/>
          <a:lstStyle/>
          <a:p>
            <a:r>
              <a:rPr lang="en-US" dirty="0" smtClean="0"/>
              <a:t>Property values increase</a:t>
            </a:r>
          </a:p>
          <a:p>
            <a:r>
              <a:rPr lang="en-US" dirty="0" smtClean="0"/>
              <a:t>Stimulates other retail shopping</a:t>
            </a:r>
          </a:p>
          <a:p>
            <a:r>
              <a:rPr lang="en-US" dirty="0" smtClean="0"/>
              <a:t>Seniors can walk to store</a:t>
            </a:r>
          </a:p>
          <a:p>
            <a:r>
              <a:rPr lang="en-US" dirty="0" smtClean="0"/>
              <a:t>Attracts more capital</a:t>
            </a:r>
          </a:p>
          <a:p>
            <a:r>
              <a:rPr lang="en-US" dirty="0" smtClean="0"/>
              <a:t>Community resource and outreach center (health screening; WIC, CHIP, Food Stamps outreach) </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AutoShape 2"/>
          <p:cNvSpPr>
            <a:spLocks noChangeArrowheads="1"/>
          </p:cNvSpPr>
          <p:nvPr/>
        </p:nvSpPr>
        <p:spPr bwMode="auto">
          <a:xfrm>
            <a:off x="609600" y="1143000"/>
            <a:ext cx="8077200" cy="1066800"/>
          </a:xfrm>
          <a:prstGeom prst="roundRect">
            <a:avLst>
              <a:gd name="adj" fmla="val 4282"/>
            </a:avLst>
          </a:prstGeom>
          <a:solidFill>
            <a:schemeClr val="tx2"/>
          </a:solidFill>
          <a:ln w="9525">
            <a:noFill/>
            <a:round/>
            <a:headEnd/>
            <a:tailEnd/>
          </a:ln>
          <a:effectLst/>
        </p:spPr>
        <p:txBody>
          <a:bodyPr anchor="ctr"/>
          <a:lstStyle/>
          <a:p>
            <a:pPr algn="ctr"/>
            <a:r>
              <a:rPr lang="en-US" sz="2600" b="1">
                <a:solidFill>
                  <a:srgbClr val="FFFFFF"/>
                </a:solidFill>
                <a:latin typeface="Arial" pitchFamily="34" charset="0"/>
              </a:rPr>
              <a:t>            Creating Healthy Communities</a:t>
            </a:r>
          </a:p>
        </p:txBody>
      </p:sp>
      <p:sp>
        <p:nvSpPr>
          <p:cNvPr id="276483" name="Oval 3" descr="Communities"/>
          <p:cNvSpPr>
            <a:spLocks noChangeArrowheads="1"/>
          </p:cNvSpPr>
          <p:nvPr/>
        </p:nvSpPr>
        <p:spPr bwMode="auto">
          <a:xfrm>
            <a:off x="304800" y="914400"/>
            <a:ext cx="1828800" cy="1600200"/>
          </a:xfrm>
          <a:prstGeom prst="ellipse">
            <a:avLst/>
          </a:prstGeom>
          <a:blipFill dpi="0" rotWithShape="1">
            <a:blip r:embed="rId2" cstate="print"/>
            <a:srcRect/>
            <a:stretch>
              <a:fillRect/>
            </a:stretch>
          </a:blipFill>
          <a:ln w="9525">
            <a:noFill/>
            <a:round/>
            <a:headEnd/>
            <a:tailEnd/>
          </a:ln>
          <a:effectLst/>
        </p:spPr>
        <p:txBody>
          <a:bodyPr wrap="none" anchor="ctr"/>
          <a:lstStyle/>
          <a:p>
            <a:pPr algn="ctr" eaLnBrk="0" hangingPunct="0"/>
            <a:endParaRPr lang="en-US" sz="2400">
              <a:solidFill>
                <a:srgbClr val="474337"/>
              </a:solidFill>
              <a:latin typeface="Arial" pitchFamily="34" charset="0"/>
            </a:endParaRPr>
          </a:p>
        </p:txBody>
      </p:sp>
      <p:sp>
        <p:nvSpPr>
          <p:cNvPr id="276484" name="Line 4"/>
          <p:cNvSpPr>
            <a:spLocks noChangeShapeType="1"/>
          </p:cNvSpPr>
          <p:nvPr/>
        </p:nvSpPr>
        <p:spPr bwMode="auto">
          <a:xfrm>
            <a:off x="1219200" y="2514600"/>
            <a:ext cx="0" cy="3581400"/>
          </a:xfrm>
          <a:prstGeom prst="line">
            <a:avLst/>
          </a:prstGeom>
          <a:noFill/>
          <a:ln w="25400" cap="rnd">
            <a:solidFill>
              <a:schemeClr val="tx2"/>
            </a:solidFill>
            <a:prstDash val="sysDot"/>
            <a:round/>
            <a:headEnd/>
            <a:tailEnd/>
          </a:ln>
          <a:effectLst/>
        </p:spPr>
        <p:txBody>
          <a:bodyPr/>
          <a:lstStyle/>
          <a:p>
            <a:pPr algn="ctr" eaLnBrk="0" hangingPunct="0"/>
            <a:endParaRPr lang="en-US" sz="2400">
              <a:solidFill>
                <a:srgbClr val="474337"/>
              </a:solidFill>
              <a:latin typeface="Arial" pitchFamily="34" charset="0"/>
            </a:endParaRPr>
          </a:p>
        </p:txBody>
      </p:sp>
      <p:sp>
        <p:nvSpPr>
          <p:cNvPr id="276485" name="Line 5"/>
          <p:cNvSpPr>
            <a:spLocks noChangeShapeType="1"/>
          </p:cNvSpPr>
          <p:nvPr/>
        </p:nvSpPr>
        <p:spPr bwMode="auto">
          <a:xfrm>
            <a:off x="1219200" y="2743200"/>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endParaRPr>
          </a:p>
        </p:txBody>
      </p:sp>
      <p:sp>
        <p:nvSpPr>
          <p:cNvPr id="276486" name="Line 6"/>
          <p:cNvSpPr>
            <a:spLocks noChangeShapeType="1"/>
          </p:cNvSpPr>
          <p:nvPr/>
        </p:nvSpPr>
        <p:spPr bwMode="auto">
          <a:xfrm>
            <a:off x="1219200" y="3657600"/>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endParaRPr>
          </a:p>
        </p:txBody>
      </p:sp>
      <p:sp>
        <p:nvSpPr>
          <p:cNvPr id="276487" name="Text Box 7"/>
          <p:cNvSpPr txBox="1">
            <a:spLocks noChangeArrowheads="1"/>
          </p:cNvSpPr>
          <p:nvPr/>
        </p:nvSpPr>
        <p:spPr bwMode="auto">
          <a:xfrm>
            <a:off x="1676400" y="2552700"/>
            <a:ext cx="6781800" cy="5181600"/>
          </a:xfrm>
          <a:prstGeom prst="rect">
            <a:avLst/>
          </a:prstGeom>
          <a:noFill/>
          <a:ln w="9525">
            <a:noFill/>
            <a:miter lim="800000"/>
            <a:headEnd/>
            <a:tailEnd/>
          </a:ln>
          <a:effectLst/>
        </p:spPr>
        <p:txBody>
          <a:bodyPr>
            <a:spAutoFit/>
          </a:bodyPr>
          <a:lstStyle/>
          <a:p>
            <a:pPr>
              <a:spcBef>
                <a:spcPct val="20000"/>
              </a:spcBef>
            </a:pPr>
            <a:r>
              <a:rPr lang="en-US">
                <a:solidFill>
                  <a:srgbClr val="474337"/>
                </a:solidFill>
                <a:latin typeface="Arial" pitchFamily="34" charset="0"/>
              </a:rPr>
              <a:t>Become a smoke-free nation. Eliminating smoking remains one of the most important contributions to longer, healthier lives.</a:t>
            </a:r>
          </a:p>
          <a:p>
            <a:pPr>
              <a:spcBef>
                <a:spcPct val="20000"/>
              </a:spcBef>
            </a:pPr>
            <a:endParaRPr lang="en-US" sz="1200">
              <a:solidFill>
                <a:srgbClr val="474337"/>
              </a:solidFill>
              <a:latin typeface="Arial" pitchFamily="34" charset="0"/>
            </a:endParaRPr>
          </a:p>
          <a:p>
            <a:pPr>
              <a:spcBef>
                <a:spcPct val="20000"/>
              </a:spcBef>
            </a:pPr>
            <a:r>
              <a:rPr lang="en-US">
                <a:solidFill>
                  <a:srgbClr val="474337"/>
                </a:solidFill>
                <a:latin typeface="Arial" pitchFamily="34" charset="0"/>
              </a:rPr>
              <a:t>Integrate safety and wellness into every aspect of community life.</a:t>
            </a:r>
            <a:r>
              <a:rPr lang="en-US" sz="2400">
                <a:solidFill>
                  <a:srgbClr val="474337"/>
                </a:solidFill>
                <a:latin typeface="Arial" pitchFamily="34" charset="0"/>
              </a:rPr>
              <a:t> </a:t>
            </a:r>
            <a:endParaRPr lang="en-US">
              <a:solidFill>
                <a:srgbClr val="474337"/>
              </a:solidFill>
              <a:latin typeface="Arial" pitchFamily="34" charset="0"/>
            </a:endParaRPr>
          </a:p>
          <a:p>
            <a:pPr>
              <a:spcBef>
                <a:spcPct val="20000"/>
              </a:spcBef>
            </a:pPr>
            <a:endParaRPr lang="en-US">
              <a:solidFill>
                <a:srgbClr val="474337"/>
              </a:solidFill>
              <a:latin typeface="Arial" pitchFamily="34" charset="0"/>
            </a:endParaRPr>
          </a:p>
          <a:p>
            <a:pPr>
              <a:spcBef>
                <a:spcPct val="20000"/>
              </a:spcBef>
            </a:pPr>
            <a:r>
              <a:rPr lang="en-US">
                <a:solidFill>
                  <a:srgbClr val="474337"/>
                </a:solidFill>
                <a:latin typeface="Arial" pitchFamily="34" charset="0"/>
              </a:rPr>
              <a:t>Develop a “health impact” rating for housing and infrastructure projects that reflects the projected effects on community health and provides incentives for projects that earn the rating.</a:t>
            </a:r>
          </a:p>
          <a:p>
            <a:pPr>
              <a:spcBef>
                <a:spcPct val="20000"/>
              </a:spcBef>
            </a:pPr>
            <a:endParaRPr lang="en-US">
              <a:solidFill>
                <a:srgbClr val="474337"/>
              </a:solidFill>
              <a:latin typeface="Arial" pitchFamily="34" charset="0"/>
            </a:endParaRPr>
          </a:p>
          <a:p>
            <a:pPr>
              <a:spcBef>
                <a:spcPct val="20000"/>
              </a:spcBef>
            </a:pPr>
            <a:r>
              <a:rPr lang="en-US">
                <a:solidFill>
                  <a:srgbClr val="474337"/>
                </a:solidFill>
                <a:latin typeface="Arial" pitchFamily="34" charset="0"/>
              </a:rPr>
              <a:t>Create “healthy community” demonstrations to evaluate the effects of a full complement of health-promoting policies and programs.</a:t>
            </a:r>
          </a:p>
          <a:p>
            <a:pPr>
              <a:spcBef>
                <a:spcPct val="20000"/>
              </a:spcBef>
            </a:pPr>
            <a:endParaRPr lang="en-US">
              <a:solidFill>
                <a:srgbClr val="474337"/>
              </a:solidFill>
              <a:latin typeface="Arial" pitchFamily="34" charset="0"/>
            </a:endParaRPr>
          </a:p>
          <a:p>
            <a:pPr>
              <a:spcBef>
                <a:spcPct val="20000"/>
              </a:spcBef>
            </a:pPr>
            <a:endParaRPr lang="en-US">
              <a:solidFill>
                <a:srgbClr val="474337"/>
              </a:solidFill>
              <a:latin typeface="Arial" pitchFamily="34" charset="0"/>
            </a:endParaRPr>
          </a:p>
          <a:p>
            <a:pPr>
              <a:spcBef>
                <a:spcPct val="20000"/>
              </a:spcBef>
            </a:pPr>
            <a:endParaRPr lang="en-US" sz="2200">
              <a:solidFill>
                <a:srgbClr val="474337"/>
              </a:solidFill>
              <a:latin typeface="Arial" pitchFamily="34" charset="0"/>
            </a:endParaRPr>
          </a:p>
          <a:p>
            <a:pPr>
              <a:spcBef>
                <a:spcPct val="20000"/>
              </a:spcBef>
            </a:pPr>
            <a:endParaRPr lang="en-US" sz="2200">
              <a:solidFill>
                <a:srgbClr val="474337"/>
              </a:solidFill>
              <a:latin typeface="Arial" pitchFamily="34" charset="0"/>
            </a:endParaRPr>
          </a:p>
        </p:txBody>
      </p:sp>
      <p:sp>
        <p:nvSpPr>
          <p:cNvPr id="276488" name="Line 8"/>
          <p:cNvSpPr>
            <a:spLocks noChangeShapeType="1"/>
          </p:cNvSpPr>
          <p:nvPr/>
        </p:nvSpPr>
        <p:spPr bwMode="auto">
          <a:xfrm>
            <a:off x="1219200" y="4648200"/>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endParaRPr>
          </a:p>
        </p:txBody>
      </p:sp>
      <p:sp>
        <p:nvSpPr>
          <p:cNvPr id="276489" name="Line 9"/>
          <p:cNvSpPr>
            <a:spLocks noChangeShapeType="1"/>
          </p:cNvSpPr>
          <p:nvPr/>
        </p:nvSpPr>
        <p:spPr bwMode="auto">
          <a:xfrm>
            <a:off x="1219200" y="6096000"/>
            <a:ext cx="304800" cy="0"/>
          </a:xfrm>
          <a:prstGeom prst="line">
            <a:avLst/>
          </a:prstGeom>
          <a:noFill/>
          <a:ln w="25400" cap="rnd">
            <a:solidFill>
              <a:schemeClr val="tx2"/>
            </a:solidFill>
            <a:prstDash val="sysDot"/>
            <a:round/>
            <a:headEnd/>
            <a:tailEnd type="diamond" w="med" len="med"/>
          </a:ln>
          <a:effectLst/>
        </p:spPr>
        <p:txBody>
          <a:bodyPr/>
          <a:lstStyle/>
          <a:p>
            <a:pPr algn="ctr" eaLnBrk="0" hangingPunct="0"/>
            <a:endParaRPr lang="en-US" sz="2400">
              <a:solidFill>
                <a:srgbClr val="474337"/>
              </a:solidFill>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6400800"/>
            <a:ext cx="9144000" cy="533400"/>
          </a:xfrm>
          <a:prstGeom prst="rect">
            <a:avLst/>
          </a:prstGeom>
          <a:solidFill>
            <a:schemeClr val="bg1"/>
          </a:solidFill>
          <a:ln w="9525" algn="ctr">
            <a:noFill/>
            <a:miter lim="800000"/>
            <a:headEnd/>
            <a:tailEnd/>
          </a:ln>
        </p:spPr>
        <p:txBody>
          <a:bodyPr wrap="none" tIns="0" bIns="0" anchor="ctr">
            <a:spAutoFit/>
          </a:bodyPr>
          <a:lstStyle/>
          <a:p>
            <a:pPr algn="ctr" eaLnBrk="0" hangingPunct="0">
              <a:defRPr/>
            </a:pPr>
            <a:endParaRPr lang="en-US" sz="2400">
              <a:solidFill>
                <a:srgbClr val="474337"/>
              </a:solidFill>
              <a:latin typeface="Arial" charset="0"/>
            </a:endParaRPr>
          </a:p>
        </p:txBody>
      </p:sp>
      <p:sp>
        <p:nvSpPr>
          <p:cNvPr id="31747" name="Rectangle 4"/>
          <p:cNvSpPr>
            <a:spLocks noChangeArrowheads="1"/>
          </p:cNvSpPr>
          <p:nvPr/>
        </p:nvSpPr>
        <p:spPr bwMode="auto">
          <a:xfrm>
            <a:off x="3200400" y="228600"/>
            <a:ext cx="5791200" cy="571500"/>
          </a:xfrm>
          <a:prstGeom prst="rect">
            <a:avLst/>
          </a:prstGeom>
          <a:noFill/>
          <a:ln w="9525">
            <a:noFill/>
            <a:miter lim="800000"/>
            <a:headEnd/>
            <a:tailEnd/>
          </a:ln>
        </p:spPr>
        <p:txBody>
          <a:bodyPr/>
          <a:lstStyle/>
          <a:p>
            <a:pPr algn="r" eaLnBrk="0" hangingPunct="0">
              <a:defRPr/>
            </a:pPr>
            <a:r>
              <a:rPr lang="en-US" sz="2400">
                <a:solidFill>
                  <a:srgbClr val="D24D1C"/>
                </a:solidFill>
                <a:latin typeface="Arial" charset="0"/>
              </a:rPr>
              <a:t>Our Neighborhood Affects Our Health</a:t>
            </a:r>
          </a:p>
        </p:txBody>
      </p:sp>
      <p:sp>
        <p:nvSpPr>
          <p:cNvPr id="389124" name="Text Box 4"/>
          <p:cNvSpPr txBox="1">
            <a:spLocks noChangeArrowheads="1"/>
          </p:cNvSpPr>
          <p:nvPr/>
        </p:nvSpPr>
        <p:spPr bwMode="auto">
          <a:xfrm>
            <a:off x="0" y="838200"/>
            <a:ext cx="4572000" cy="396875"/>
          </a:xfrm>
          <a:prstGeom prst="rect">
            <a:avLst/>
          </a:prstGeom>
          <a:solidFill>
            <a:schemeClr val="tx1"/>
          </a:solidFill>
          <a:ln w="9525">
            <a:noFill/>
            <a:miter lim="800000"/>
            <a:headEnd/>
            <a:tailEnd/>
          </a:ln>
          <a:effectLst/>
        </p:spPr>
        <p:txBody>
          <a:bodyPr>
            <a:spAutoFit/>
          </a:bodyPr>
          <a:lstStyle/>
          <a:p>
            <a:pPr algn="ctr" eaLnBrk="0" hangingPunct="0">
              <a:spcBef>
                <a:spcPct val="50000"/>
              </a:spcBef>
              <a:defRPr/>
            </a:pPr>
            <a:r>
              <a:rPr lang="en-US" sz="2000" b="1">
                <a:solidFill>
                  <a:srgbClr val="FFFFFF"/>
                </a:solidFill>
                <a:effectLst>
                  <a:outerShdw blurRad="38100" dist="38100" dir="2700000" algn="tl">
                    <a:srgbClr val="000000"/>
                  </a:outerShdw>
                </a:effectLst>
                <a:latin typeface="Arial" charset="0"/>
              </a:rPr>
              <a:t>Unhealthy Community</a:t>
            </a:r>
          </a:p>
        </p:txBody>
      </p:sp>
      <p:sp>
        <p:nvSpPr>
          <p:cNvPr id="389125" name="Text Box 5"/>
          <p:cNvSpPr txBox="1">
            <a:spLocks noChangeArrowheads="1"/>
          </p:cNvSpPr>
          <p:nvPr/>
        </p:nvSpPr>
        <p:spPr bwMode="auto">
          <a:xfrm>
            <a:off x="4495800" y="838200"/>
            <a:ext cx="4648200" cy="396875"/>
          </a:xfrm>
          <a:prstGeom prst="rect">
            <a:avLst/>
          </a:prstGeom>
          <a:solidFill>
            <a:schemeClr val="tx2"/>
          </a:solidFill>
          <a:ln w="9525">
            <a:noFill/>
            <a:miter lim="800000"/>
            <a:headEnd/>
            <a:tailEnd/>
          </a:ln>
          <a:effectLst/>
        </p:spPr>
        <p:txBody>
          <a:bodyPr>
            <a:spAutoFit/>
          </a:bodyPr>
          <a:lstStyle/>
          <a:p>
            <a:pPr algn="ctr" eaLnBrk="0" hangingPunct="0">
              <a:spcBef>
                <a:spcPct val="50000"/>
              </a:spcBef>
              <a:defRPr/>
            </a:pPr>
            <a:r>
              <a:rPr lang="en-US" sz="2000" b="1">
                <a:solidFill>
                  <a:srgbClr val="FFFFFF"/>
                </a:solidFill>
                <a:effectLst>
                  <a:outerShdw blurRad="38100" dist="38100" dir="2700000" algn="tl">
                    <a:srgbClr val="000000"/>
                  </a:outerShdw>
                </a:effectLst>
                <a:latin typeface="Arial" charset="0"/>
              </a:rPr>
              <a:t>Healthy Community</a:t>
            </a:r>
          </a:p>
        </p:txBody>
      </p:sp>
      <p:sp>
        <p:nvSpPr>
          <p:cNvPr id="31750" name="Text Box 6"/>
          <p:cNvSpPr txBox="1">
            <a:spLocks noChangeArrowheads="1"/>
          </p:cNvSpPr>
          <p:nvPr/>
        </p:nvSpPr>
        <p:spPr bwMode="auto">
          <a:xfrm>
            <a:off x="4267200" y="914400"/>
            <a:ext cx="457200" cy="274638"/>
          </a:xfrm>
          <a:prstGeom prst="rect">
            <a:avLst/>
          </a:prstGeom>
          <a:noFill/>
          <a:ln w="9525" algn="ctr">
            <a:noFill/>
            <a:miter lim="800000"/>
            <a:headEnd/>
            <a:tailEnd/>
          </a:ln>
        </p:spPr>
        <p:txBody>
          <a:bodyPr tIns="0" bIns="0">
            <a:spAutoFit/>
          </a:bodyPr>
          <a:lstStyle/>
          <a:p>
            <a:pPr marL="228600" indent="-228600" eaLnBrk="0" hangingPunct="0">
              <a:spcBef>
                <a:spcPct val="50000"/>
              </a:spcBef>
              <a:defRPr/>
            </a:pPr>
            <a:r>
              <a:rPr lang="en-US">
                <a:solidFill>
                  <a:srgbClr val="FFFFFF"/>
                </a:solidFill>
                <a:latin typeface="Arial" charset="0"/>
              </a:rPr>
              <a:t>vs</a:t>
            </a:r>
          </a:p>
        </p:txBody>
      </p:sp>
      <p:sp>
        <p:nvSpPr>
          <p:cNvPr id="31751" name="AutoShape 7"/>
          <p:cNvSpPr>
            <a:spLocks noChangeArrowheads="1"/>
          </p:cNvSpPr>
          <p:nvPr/>
        </p:nvSpPr>
        <p:spPr bwMode="auto">
          <a:xfrm>
            <a:off x="0" y="2506663"/>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52" name="Text Box 8"/>
          <p:cNvSpPr txBox="1">
            <a:spLocks noChangeArrowheads="1"/>
          </p:cNvSpPr>
          <p:nvPr/>
        </p:nvSpPr>
        <p:spPr bwMode="auto">
          <a:xfrm>
            <a:off x="38100" y="2681288"/>
            <a:ext cx="3162300" cy="641350"/>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Exposure to toxic air, hazardous waste</a:t>
            </a:r>
          </a:p>
        </p:txBody>
      </p:sp>
      <p:sp>
        <p:nvSpPr>
          <p:cNvPr id="31753" name="AutoShape 9"/>
          <p:cNvSpPr>
            <a:spLocks noChangeArrowheads="1"/>
          </p:cNvSpPr>
          <p:nvPr/>
        </p:nvSpPr>
        <p:spPr bwMode="auto">
          <a:xfrm>
            <a:off x="4648200" y="2506663"/>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54" name="Text Box 10"/>
          <p:cNvSpPr txBox="1">
            <a:spLocks noChangeArrowheads="1"/>
          </p:cNvSpPr>
          <p:nvPr/>
        </p:nvSpPr>
        <p:spPr bwMode="auto">
          <a:xfrm>
            <a:off x="5867400" y="2819400"/>
            <a:ext cx="3352800" cy="366713"/>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Clean air and environment</a:t>
            </a:r>
          </a:p>
        </p:txBody>
      </p:sp>
      <p:sp>
        <p:nvSpPr>
          <p:cNvPr id="31755" name="AutoShape 11" descr="iStock_000005750740Large"/>
          <p:cNvSpPr>
            <a:spLocks noChangeArrowheads="1"/>
          </p:cNvSpPr>
          <p:nvPr/>
        </p:nvSpPr>
        <p:spPr bwMode="auto">
          <a:xfrm>
            <a:off x="4648200" y="2508250"/>
            <a:ext cx="1219200" cy="990600"/>
          </a:xfrm>
          <a:prstGeom prst="roundRect">
            <a:avLst>
              <a:gd name="adj" fmla="val 16667"/>
            </a:avLst>
          </a:prstGeom>
          <a:blipFill dpi="0" rotWithShape="1">
            <a:blip r:embed="rId2"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56" name="AutoShape 12" descr="smoking"/>
          <p:cNvSpPr>
            <a:spLocks noChangeArrowheads="1"/>
          </p:cNvSpPr>
          <p:nvPr/>
        </p:nvSpPr>
        <p:spPr bwMode="auto">
          <a:xfrm>
            <a:off x="3276600" y="2508250"/>
            <a:ext cx="1219200" cy="990600"/>
          </a:xfrm>
          <a:prstGeom prst="roundRect">
            <a:avLst>
              <a:gd name="adj" fmla="val 16667"/>
            </a:avLst>
          </a:prstGeom>
          <a:blipFill dpi="0" rotWithShape="1">
            <a:blip r:embed="rId3"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57" name="AutoShape 13"/>
          <p:cNvSpPr>
            <a:spLocks noChangeArrowheads="1"/>
          </p:cNvSpPr>
          <p:nvPr/>
        </p:nvSpPr>
        <p:spPr bwMode="auto">
          <a:xfrm>
            <a:off x="0" y="1371600"/>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58" name="Text Box 14"/>
          <p:cNvSpPr txBox="1">
            <a:spLocks noChangeArrowheads="1"/>
          </p:cNvSpPr>
          <p:nvPr/>
        </p:nvSpPr>
        <p:spPr bwMode="auto">
          <a:xfrm>
            <a:off x="0" y="1682750"/>
            <a:ext cx="3162300" cy="366713"/>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Unsafe even in daylight</a:t>
            </a:r>
          </a:p>
        </p:txBody>
      </p:sp>
      <p:sp>
        <p:nvSpPr>
          <p:cNvPr id="31759" name="AutoShape 15"/>
          <p:cNvSpPr>
            <a:spLocks noChangeArrowheads="1"/>
          </p:cNvSpPr>
          <p:nvPr/>
        </p:nvSpPr>
        <p:spPr bwMode="auto">
          <a:xfrm>
            <a:off x="4648200" y="1371600"/>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60" name="Text Box 16"/>
          <p:cNvSpPr txBox="1">
            <a:spLocks noChangeArrowheads="1"/>
          </p:cNvSpPr>
          <p:nvPr/>
        </p:nvSpPr>
        <p:spPr bwMode="auto">
          <a:xfrm>
            <a:off x="5867400" y="1546225"/>
            <a:ext cx="3352800" cy="641350"/>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Safe neighborhoods, safe schools, safe walking routes</a:t>
            </a:r>
          </a:p>
        </p:txBody>
      </p:sp>
      <p:sp>
        <p:nvSpPr>
          <p:cNvPr id="31761" name="AutoShape 17" descr="kids walking down the street"/>
          <p:cNvSpPr>
            <a:spLocks noChangeArrowheads="1"/>
          </p:cNvSpPr>
          <p:nvPr/>
        </p:nvSpPr>
        <p:spPr bwMode="auto">
          <a:xfrm>
            <a:off x="4648200" y="1371600"/>
            <a:ext cx="1219200" cy="990600"/>
          </a:xfrm>
          <a:prstGeom prst="roundRect">
            <a:avLst>
              <a:gd name="adj" fmla="val 16667"/>
            </a:avLst>
          </a:prstGeom>
          <a:blipFill dpi="0" rotWithShape="1">
            <a:blip r:embed="rId4"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62" name="AutoShape 18" descr="crime scene 4"/>
          <p:cNvSpPr>
            <a:spLocks noChangeArrowheads="1"/>
          </p:cNvSpPr>
          <p:nvPr/>
        </p:nvSpPr>
        <p:spPr bwMode="auto">
          <a:xfrm>
            <a:off x="3276600" y="1371600"/>
            <a:ext cx="1219200" cy="990600"/>
          </a:xfrm>
          <a:prstGeom prst="roundRect">
            <a:avLst>
              <a:gd name="adj" fmla="val 16667"/>
            </a:avLst>
          </a:prstGeom>
          <a:blipFill dpi="0" rotWithShape="1">
            <a:blip r:embed="rId5"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63" name="AutoShape 19"/>
          <p:cNvSpPr>
            <a:spLocks noChangeArrowheads="1"/>
          </p:cNvSpPr>
          <p:nvPr/>
        </p:nvSpPr>
        <p:spPr bwMode="auto">
          <a:xfrm>
            <a:off x="0" y="3644900"/>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64" name="Text Box 20"/>
          <p:cNvSpPr txBox="1">
            <a:spLocks noChangeArrowheads="1"/>
          </p:cNvSpPr>
          <p:nvPr/>
        </p:nvSpPr>
        <p:spPr bwMode="auto">
          <a:xfrm>
            <a:off x="0" y="3819525"/>
            <a:ext cx="3162300" cy="641350"/>
          </a:xfrm>
          <a:prstGeom prst="rect">
            <a:avLst/>
          </a:prstGeom>
          <a:noFill/>
          <a:ln w="9525">
            <a:noFill/>
            <a:miter lim="800000"/>
            <a:headEnd/>
            <a:tailEnd/>
          </a:ln>
        </p:spPr>
        <p:txBody>
          <a:bodyPr>
            <a:spAutoFit/>
          </a:bodyPr>
          <a:lstStyle/>
          <a:p>
            <a:pPr algn="ctr">
              <a:spcBef>
                <a:spcPct val="20000"/>
              </a:spcBef>
              <a:defRPr/>
            </a:pPr>
            <a:r>
              <a:rPr lang="en-US">
                <a:solidFill>
                  <a:srgbClr val="FFFFFF"/>
                </a:solidFill>
                <a:latin typeface="Arial" charset="0"/>
              </a:rPr>
              <a:t>No parks/areas for physical activity</a:t>
            </a:r>
          </a:p>
        </p:txBody>
      </p:sp>
      <p:sp>
        <p:nvSpPr>
          <p:cNvPr id="31765" name="AutoShape 21"/>
          <p:cNvSpPr>
            <a:spLocks noChangeArrowheads="1"/>
          </p:cNvSpPr>
          <p:nvPr/>
        </p:nvSpPr>
        <p:spPr bwMode="auto">
          <a:xfrm>
            <a:off x="4648200" y="3644900"/>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66" name="Text Box 22"/>
          <p:cNvSpPr txBox="1">
            <a:spLocks noChangeArrowheads="1"/>
          </p:cNvSpPr>
          <p:nvPr/>
        </p:nvSpPr>
        <p:spPr bwMode="auto">
          <a:xfrm>
            <a:off x="5867400" y="3681413"/>
            <a:ext cx="3352800" cy="915987"/>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Well-equipped parks and open/spaces/organized community recreation</a:t>
            </a:r>
          </a:p>
        </p:txBody>
      </p:sp>
      <p:sp>
        <p:nvSpPr>
          <p:cNvPr id="31767" name="AutoShape 23" descr="57329041"/>
          <p:cNvSpPr>
            <a:spLocks noChangeArrowheads="1"/>
          </p:cNvSpPr>
          <p:nvPr/>
        </p:nvSpPr>
        <p:spPr bwMode="auto">
          <a:xfrm flipH="1">
            <a:off x="4648200" y="3644900"/>
            <a:ext cx="1219200" cy="990600"/>
          </a:xfrm>
          <a:prstGeom prst="roundRect">
            <a:avLst>
              <a:gd name="adj" fmla="val 16667"/>
            </a:avLst>
          </a:prstGeom>
          <a:blipFill dpi="0" rotWithShape="1">
            <a:blip r:embed="rId6"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68" name="AutoShape 24" descr="070726"/>
          <p:cNvSpPr>
            <a:spLocks noChangeArrowheads="1"/>
          </p:cNvSpPr>
          <p:nvPr/>
        </p:nvSpPr>
        <p:spPr bwMode="auto">
          <a:xfrm>
            <a:off x="3276600" y="3644900"/>
            <a:ext cx="1219200" cy="990600"/>
          </a:xfrm>
          <a:prstGeom prst="roundRect">
            <a:avLst>
              <a:gd name="adj" fmla="val 16667"/>
            </a:avLst>
          </a:prstGeom>
          <a:blipFill dpi="0" rotWithShape="1">
            <a:blip r:embed="rId7"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69" name="AutoShape 25"/>
          <p:cNvSpPr>
            <a:spLocks noChangeArrowheads="1"/>
          </p:cNvSpPr>
          <p:nvPr/>
        </p:nvSpPr>
        <p:spPr bwMode="auto">
          <a:xfrm>
            <a:off x="0" y="4779963"/>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70" name="Text Box 26"/>
          <p:cNvSpPr txBox="1">
            <a:spLocks noChangeArrowheads="1"/>
          </p:cNvSpPr>
          <p:nvPr/>
        </p:nvSpPr>
        <p:spPr bwMode="auto">
          <a:xfrm>
            <a:off x="38100" y="4818063"/>
            <a:ext cx="3162300" cy="915987"/>
          </a:xfrm>
          <a:prstGeom prst="rect">
            <a:avLst/>
          </a:prstGeom>
          <a:noFill/>
          <a:ln w="9525">
            <a:noFill/>
            <a:miter lim="800000"/>
            <a:headEnd/>
            <a:tailEnd/>
          </a:ln>
        </p:spPr>
        <p:txBody>
          <a:bodyPr>
            <a:spAutoFit/>
          </a:bodyPr>
          <a:lstStyle/>
          <a:p>
            <a:pPr algn="ctr">
              <a:spcBef>
                <a:spcPct val="20000"/>
              </a:spcBef>
              <a:defRPr/>
            </a:pPr>
            <a:r>
              <a:rPr lang="en-US">
                <a:solidFill>
                  <a:srgbClr val="FFFFFF"/>
                </a:solidFill>
                <a:latin typeface="Arial" charset="0"/>
              </a:rPr>
              <a:t>Limited affordable housing is run-down; linked to crime ridden neighborhoods</a:t>
            </a:r>
          </a:p>
        </p:txBody>
      </p:sp>
      <p:sp>
        <p:nvSpPr>
          <p:cNvPr id="31771" name="AutoShape 27"/>
          <p:cNvSpPr>
            <a:spLocks noChangeArrowheads="1"/>
          </p:cNvSpPr>
          <p:nvPr/>
        </p:nvSpPr>
        <p:spPr bwMode="auto">
          <a:xfrm>
            <a:off x="4648200" y="4779963"/>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72" name="Text Box 28"/>
          <p:cNvSpPr txBox="1">
            <a:spLocks noChangeArrowheads="1"/>
          </p:cNvSpPr>
          <p:nvPr/>
        </p:nvSpPr>
        <p:spPr bwMode="auto">
          <a:xfrm>
            <a:off x="5867400" y="4818063"/>
            <a:ext cx="3352800" cy="915987"/>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High-quality mixed income housing, both owned and rental</a:t>
            </a:r>
          </a:p>
        </p:txBody>
      </p:sp>
      <p:sp>
        <p:nvSpPr>
          <p:cNvPr id="31773" name="AutoShape 29" descr="housing"/>
          <p:cNvSpPr>
            <a:spLocks noChangeArrowheads="1"/>
          </p:cNvSpPr>
          <p:nvPr/>
        </p:nvSpPr>
        <p:spPr bwMode="auto">
          <a:xfrm>
            <a:off x="4648200" y="4779963"/>
            <a:ext cx="1219200" cy="990600"/>
          </a:xfrm>
          <a:prstGeom prst="roundRect">
            <a:avLst>
              <a:gd name="adj" fmla="val 16667"/>
            </a:avLst>
          </a:prstGeom>
          <a:blipFill dpi="0" rotWithShape="1">
            <a:blip r:embed="rId8"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74" name="AutoShape 30" descr="rundown housing"/>
          <p:cNvSpPr>
            <a:spLocks noChangeArrowheads="1"/>
          </p:cNvSpPr>
          <p:nvPr/>
        </p:nvSpPr>
        <p:spPr bwMode="auto">
          <a:xfrm>
            <a:off x="3276600" y="4779963"/>
            <a:ext cx="1219200" cy="990600"/>
          </a:xfrm>
          <a:prstGeom prst="roundRect">
            <a:avLst>
              <a:gd name="adj" fmla="val 16667"/>
            </a:avLst>
          </a:prstGeom>
          <a:blipFill dpi="0" rotWithShape="1">
            <a:blip r:embed="rId9"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75" name="AutoShape 31"/>
          <p:cNvSpPr>
            <a:spLocks noChangeArrowheads="1"/>
          </p:cNvSpPr>
          <p:nvPr/>
        </p:nvSpPr>
        <p:spPr bwMode="auto">
          <a:xfrm>
            <a:off x="4648200" y="5916613"/>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76" name="AutoShape 32"/>
          <p:cNvSpPr>
            <a:spLocks noChangeArrowheads="1"/>
          </p:cNvSpPr>
          <p:nvPr/>
        </p:nvSpPr>
        <p:spPr bwMode="auto">
          <a:xfrm>
            <a:off x="0" y="5916613"/>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77" name="Text Box 33"/>
          <p:cNvSpPr txBox="1">
            <a:spLocks noChangeArrowheads="1"/>
          </p:cNvSpPr>
          <p:nvPr/>
        </p:nvSpPr>
        <p:spPr bwMode="auto">
          <a:xfrm>
            <a:off x="38100" y="5954713"/>
            <a:ext cx="3162300" cy="915987"/>
          </a:xfrm>
          <a:prstGeom prst="rect">
            <a:avLst/>
          </a:prstGeom>
          <a:noFill/>
          <a:ln w="9525">
            <a:noFill/>
            <a:miter lim="800000"/>
            <a:headEnd/>
            <a:tailEnd/>
          </a:ln>
        </p:spPr>
        <p:txBody>
          <a:bodyPr>
            <a:spAutoFit/>
          </a:bodyPr>
          <a:lstStyle/>
          <a:p>
            <a:pPr algn="ctr">
              <a:spcBef>
                <a:spcPct val="20000"/>
              </a:spcBef>
              <a:defRPr/>
            </a:pPr>
            <a:r>
              <a:rPr lang="en-US">
                <a:solidFill>
                  <a:srgbClr val="FFFFFF"/>
                </a:solidFill>
                <a:latin typeface="Arial" charset="0"/>
              </a:rPr>
              <a:t>Convenience/liquor stores, cigarettes and liquor billboards, no grocery store</a:t>
            </a:r>
          </a:p>
        </p:txBody>
      </p:sp>
      <p:sp>
        <p:nvSpPr>
          <p:cNvPr id="31778" name="Text Box 34"/>
          <p:cNvSpPr txBox="1">
            <a:spLocks noChangeArrowheads="1"/>
          </p:cNvSpPr>
          <p:nvPr/>
        </p:nvSpPr>
        <p:spPr bwMode="auto">
          <a:xfrm>
            <a:off x="5867400" y="6091238"/>
            <a:ext cx="3352800" cy="641350"/>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Well-stocked grocery stores offering nutritious foods</a:t>
            </a:r>
          </a:p>
        </p:txBody>
      </p:sp>
      <p:sp>
        <p:nvSpPr>
          <p:cNvPr id="31779" name="AutoShape 35" descr="070727"/>
          <p:cNvSpPr>
            <a:spLocks noChangeArrowheads="1"/>
          </p:cNvSpPr>
          <p:nvPr/>
        </p:nvSpPr>
        <p:spPr bwMode="auto">
          <a:xfrm>
            <a:off x="4648200" y="5916613"/>
            <a:ext cx="1219200" cy="990600"/>
          </a:xfrm>
          <a:prstGeom prst="roundRect">
            <a:avLst>
              <a:gd name="adj" fmla="val 16667"/>
            </a:avLst>
          </a:prstGeom>
          <a:blipFill dpi="0" rotWithShape="1">
            <a:blip r:embed="rId10"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1780" name="AutoShape 36" descr="070727"/>
          <p:cNvSpPr>
            <a:spLocks noChangeArrowheads="1"/>
          </p:cNvSpPr>
          <p:nvPr/>
        </p:nvSpPr>
        <p:spPr bwMode="auto">
          <a:xfrm>
            <a:off x="3276600" y="5916613"/>
            <a:ext cx="1219200" cy="990600"/>
          </a:xfrm>
          <a:prstGeom prst="roundRect">
            <a:avLst>
              <a:gd name="adj" fmla="val 16667"/>
            </a:avLst>
          </a:prstGeom>
          <a:blipFill dpi="0" rotWithShape="1">
            <a:blip r:embed="rId11"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138" name="Picture 90" descr="TX_ahs_PP"/>
          <p:cNvPicPr>
            <a:picLocks noChangeAspect="1" noChangeArrowheads="1"/>
          </p:cNvPicPr>
          <p:nvPr/>
        </p:nvPicPr>
        <p:blipFill>
          <a:blip r:embed="rId3" cstate="print"/>
          <a:srcRect/>
          <a:stretch>
            <a:fillRect/>
          </a:stretch>
        </p:blipFill>
        <p:spPr bwMode="auto">
          <a:xfrm>
            <a:off x="0" y="0"/>
            <a:ext cx="9145588" cy="685958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6378575"/>
            <a:ext cx="9144000" cy="533400"/>
          </a:xfrm>
          <a:prstGeom prst="rect">
            <a:avLst/>
          </a:prstGeom>
          <a:solidFill>
            <a:schemeClr val="bg1"/>
          </a:solidFill>
          <a:ln w="9525" algn="ctr">
            <a:noFill/>
            <a:miter lim="800000"/>
            <a:headEnd/>
            <a:tailEnd/>
          </a:ln>
        </p:spPr>
        <p:txBody>
          <a:bodyPr wrap="none" tIns="0" bIns="0" anchor="ctr">
            <a:spAutoFit/>
          </a:bodyPr>
          <a:lstStyle/>
          <a:p>
            <a:pPr algn="ctr" eaLnBrk="0" hangingPunct="0">
              <a:defRPr/>
            </a:pPr>
            <a:endParaRPr lang="en-US" sz="2400">
              <a:solidFill>
                <a:srgbClr val="474337"/>
              </a:solidFill>
              <a:latin typeface="Arial" charset="0"/>
            </a:endParaRPr>
          </a:p>
        </p:txBody>
      </p:sp>
      <p:sp>
        <p:nvSpPr>
          <p:cNvPr id="32771" name="Rectangle 4"/>
          <p:cNvSpPr>
            <a:spLocks noChangeArrowheads="1"/>
          </p:cNvSpPr>
          <p:nvPr/>
        </p:nvSpPr>
        <p:spPr bwMode="auto">
          <a:xfrm>
            <a:off x="3200400" y="228600"/>
            <a:ext cx="5791200" cy="571500"/>
          </a:xfrm>
          <a:prstGeom prst="rect">
            <a:avLst/>
          </a:prstGeom>
          <a:noFill/>
          <a:ln w="9525">
            <a:noFill/>
            <a:miter lim="800000"/>
            <a:headEnd/>
            <a:tailEnd/>
          </a:ln>
        </p:spPr>
        <p:txBody>
          <a:bodyPr/>
          <a:lstStyle/>
          <a:p>
            <a:pPr algn="r" eaLnBrk="0" hangingPunct="0">
              <a:defRPr/>
            </a:pPr>
            <a:r>
              <a:rPr lang="en-US" sz="2400">
                <a:solidFill>
                  <a:srgbClr val="D24D1C"/>
                </a:solidFill>
                <a:latin typeface="Arial" charset="0"/>
              </a:rPr>
              <a:t>Our Neighborhood Affects Our Health</a:t>
            </a:r>
          </a:p>
        </p:txBody>
      </p:sp>
      <p:sp>
        <p:nvSpPr>
          <p:cNvPr id="32772" name="AutoShape 4"/>
          <p:cNvSpPr>
            <a:spLocks noChangeArrowheads="1"/>
          </p:cNvSpPr>
          <p:nvPr/>
        </p:nvSpPr>
        <p:spPr bwMode="auto">
          <a:xfrm>
            <a:off x="0" y="2484438"/>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73" name="Text Box 5"/>
          <p:cNvSpPr txBox="1">
            <a:spLocks noChangeArrowheads="1"/>
          </p:cNvSpPr>
          <p:nvPr/>
        </p:nvSpPr>
        <p:spPr bwMode="auto">
          <a:xfrm>
            <a:off x="38100" y="2659063"/>
            <a:ext cx="3162300" cy="641350"/>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Burned-out homes, littered streets</a:t>
            </a:r>
          </a:p>
        </p:txBody>
      </p:sp>
      <p:sp>
        <p:nvSpPr>
          <p:cNvPr id="32774" name="AutoShape 6"/>
          <p:cNvSpPr>
            <a:spLocks noChangeArrowheads="1"/>
          </p:cNvSpPr>
          <p:nvPr/>
        </p:nvSpPr>
        <p:spPr bwMode="auto">
          <a:xfrm>
            <a:off x="4648200" y="2484438"/>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75" name="Text Box 7"/>
          <p:cNvSpPr txBox="1">
            <a:spLocks noChangeArrowheads="1"/>
          </p:cNvSpPr>
          <p:nvPr/>
        </p:nvSpPr>
        <p:spPr bwMode="auto">
          <a:xfrm>
            <a:off x="5867400" y="2659063"/>
            <a:ext cx="3352800" cy="641350"/>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Well-kept homes and tree-lined streets</a:t>
            </a:r>
          </a:p>
        </p:txBody>
      </p:sp>
      <p:sp>
        <p:nvSpPr>
          <p:cNvPr id="32776" name="AutoShape 8" descr="tree lined street 2"/>
          <p:cNvSpPr>
            <a:spLocks noChangeArrowheads="1"/>
          </p:cNvSpPr>
          <p:nvPr/>
        </p:nvSpPr>
        <p:spPr bwMode="auto">
          <a:xfrm>
            <a:off x="4648200" y="2486025"/>
            <a:ext cx="1219200" cy="990600"/>
          </a:xfrm>
          <a:prstGeom prst="roundRect">
            <a:avLst>
              <a:gd name="adj" fmla="val 16667"/>
            </a:avLst>
          </a:prstGeom>
          <a:blipFill dpi="0" rotWithShape="1">
            <a:blip r:embed="rId2"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77" name="AutoShape 9" descr="burned homes"/>
          <p:cNvSpPr>
            <a:spLocks noChangeArrowheads="1"/>
          </p:cNvSpPr>
          <p:nvPr/>
        </p:nvSpPr>
        <p:spPr bwMode="auto">
          <a:xfrm>
            <a:off x="3276600" y="2486025"/>
            <a:ext cx="1219200" cy="990600"/>
          </a:xfrm>
          <a:prstGeom prst="roundRect">
            <a:avLst>
              <a:gd name="adj" fmla="val 16667"/>
            </a:avLst>
          </a:prstGeom>
          <a:blipFill dpi="0" rotWithShape="1">
            <a:blip r:embed="rId3"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78" name="AutoShape 10"/>
          <p:cNvSpPr>
            <a:spLocks noChangeArrowheads="1"/>
          </p:cNvSpPr>
          <p:nvPr/>
        </p:nvSpPr>
        <p:spPr bwMode="auto">
          <a:xfrm>
            <a:off x="0" y="1403350"/>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79" name="Text Box 11"/>
          <p:cNvSpPr txBox="1">
            <a:spLocks noChangeArrowheads="1"/>
          </p:cNvSpPr>
          <p:nvPr/>
        </p:nvSpPr>
        <p:spPr bwMode="auto">
          <a:xfrm>
            <a:off x="0" y="1577975"/>
            <a:ext cx="3162300" cy="641350"/>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Streets and sidewalks in disrepair</a:t>
            </a:r>
          </a:p>
        </p:txBody>
      </p:sp>
      <p:sp>
        <p:nvSpPr>
          <p:cNvPr id="32780" name="AutoShape 12"/>
          <p:cNvSpPr>
            <a:spLocks noChangeArrowheads="1"/>
          </p:cNvSpPr>
          <p:nvPr/>
        </p:nvSpPr>
        <p:spPr bwMode="auto">
          <a:xfrm>
            <a:off x="4648200" y="1403350"/>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81" name="Text Box 13"/>
          <p:cNvSpPr txBox="1">
            <a:spLocks noChangeArrowheads="1"/>
          </p:cNvSpPr>
          <p:nvPr/>
        </p:nvSpPr>
        <p:spPr bwMode="auto">
          <a:xfrm>
            <a:off x="5867400" y="1371600"/>
            <a:ext cx="3352800" cy="1054100"/>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Clean streets that are easy to navigate</a:t>
            </a:r>
          </a:p>
          <a:p>
            <a:pPr algn="ctr" eaLnBrk="0" hangingPunct="0">
              <a:spcBef>
                <a:spcPct val="50000"/>
              </a:spcBef>
              <a:defRPr/>
            </a:pPr>
            <a:endParaRPr lang="en-US">
              <a:solidFill>
                <a:srgbClr val="FFFFFF"/>
              </a:solidFill>
              <a:latin typeface="Arial" charset="0"/>
            </a:endParaRPr>
          </a:p>
        </p:txBody>
      </p:sp>
      <p:sp>
        <p:nvSpPr>
          <p:cNvPr id="32782" name="AutoShape 14" descr="clean street"/>
          <p:cNvSpPr>
            <a:spLocks noChangeArrowheads="1"/>
          </p:cNvSpPr>
          <p:nvPr/>
        </p:nvSpPr>
        <p:spPr bwMode="auto">
          <a:xfrm>
            <a:off x="4648200" y="1403350"/>
            <a:ext cx="1219200" cy="990600"/>
          </a:xfrm>
          <a:prstGeom prst="roundRect">
            <a:avLst>
              <a:gd name="adj" fmla="val 16667"/>
            </a:avLst>
          </a:prstGeom>
          <a:blipFill dpi="0" rotWithShape="1">
            <a:blip r:embed="rId4"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83" name="AutoShape 15" descr="potholed roads"/>
          <p:cNvSpPr>
            <a:spLocks noChangeArrowheads="1"/>
          </p:cNvSpPr>
          <p:nvPr/>
        </p:nvSpPr>
        <p:spPr bwMode="auto">
          <a:xfrm>
            <a:off x="3276600" y="1403350"/>
            <a:ext cx="1219200" cy="990600"/>
          </a:xfrm>
          <a:prstGeom prst="roundRect">
            <a:avLst>
              <a:gd name="adj" fmla="val 16667"/>
            </a:avLst>
          </a:prstGeom>
          <a:blipFill dpi="0" rotWithShape="1">
            <a:blip r:embed="rId5"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84" name="AutoShape 16"/>
          <p:cNvSpPr>
            <a:spLocks noChangeArrowheads="1"/>
          </p:cNvSpPr>
          <p:nvPr/>
        </p:nvSpPr>
        <p:spPr bwMode="auto">
          <a:xfrm>
            <a:off x="0" y="3619500"/>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85" name="Text Box 17"/>
          <p:cNvSpPr txBox="1">
            <a:spLocks noChangeArrowheads="1"/>
          </p:cNvSpPr>
          <p:nvPr/>
        </p:nvSpPr>
        <p:spPr bwMode="auto">
          <a:xfrm>
            <a:off x="0" y="3671888"/>
            <a:ext cx="3162300" cy="885825"/>
          </a:xfrm>
          <a:prstGeom prst="rect">
            <a:avLst/>
          </a:prstGeom>
          <a:noFill/>
          <a:ln w="9525">
            <a:noFill/>
            <a:miter lim="800000"/>
            <a:headEnd/>
            <a:tailEnd/>
          </a:ln>
        </p:spPr>
        <p:txBody>
          <a:bodyPr>
            <a:spAutoFit/>
          </a:bodyPr>
          <a:lstStyle/>
          <a:p>
            <a:pPr algn="ctr">
              <a:spcBef>
                <a:spcPct val="20000"/>
              </a:spcBef>
              <a:defRPr/>
            </a:pPr>
            <a:r>
              <a:rPr lang="en-US" sz="1300">
                <a:solidFill>
                  <a:srgbClr val="FFFFFF"/>
                </a:solidFill>
                <a:latin typeface="Arial" charset="0"/>
              </a:rPr>
              <a:t>No culturally sensitive community centers, social services or opportunities to engage with neighbors in community life</a:t>
            </a:r>
          </a:p>
        </p:txBody>
      </p:sp>
      <p:sp>
        <p:nvSpPr>
          <p:cNvPr id="32786" name="AutoShape 18"/>
          <p:cNvSpPr>
            <a:spLocks noChangeArrowheads="1"/>
          </p:cNvSpPr>
          <p:nvPr/>
        </p:nvSpPr>
        <p:spPr bwMode="auto">
          <a:xfrm>
            <a:off x="4648200" y="3622675"/>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87" name="Text Box 19"/>
          <p:cNvSpPr txBox="1">
            <a:spLocks noChangeArrowheads="1"/>
          </p:cNvSpPr>
          <p:nvPr/>
        </p:nvSpPr>
        <p:spPr bwMode="auto">
          <a:xfrm>
            <a:off x="5867400" y="3659188"/>
            <a:ext cx="3352800" cy="885825"/>
          </a:xfrm>
          <a:prstGeom prst="rect">
            <a:avLst/>
          </a:prstGeom>
          <a:noFill/>
          <a:ln w="9525">
            <a:noFill/>
            <a:miter lim="800000"/>
            <a:headEnd/>
            <a:tailEnd/>
          </a:ln>
        </p:spPr>
        <p:txBody>
          <a:bodyPr>
            <a:spAutoFit/>
          </a:bodyPr>
          <a:lstStyle/>
          <a:p>
            <a:pPr algn="ctr" eaLnBrk="0" hangingPunct="0">
              <a:spcBef>
                <a:spcPct val="50000"/>
              </a:spcBef>
              <a:defRPr/>
            </a:pPr>
            <a:r>
              <a:rPr lang="en-US" sz="1300">
                <a:solidFill>
                  <a:srgbClr val="FFFFFF"/>
                </a:solidFill>
                <a:latin typeface="Arial" charset="0"/>
              </a:rPr>
              <a:t>Organized multicultural community programs, social services, neighborhood councils or other opportunities for participation in community life</a:t>
            </a:r>
          </a:p>
        </p:txBody>
      </p:sp>
      <p:sp>
        <p:nvSpPr>
          <p:cNvPr id="32788" name="AutoShape 20" descr="community"/>
          <p:cNvSpPr>
            <a:spLocks noChangeArrowheads="1"/>
          </p:cNvSpPr>
          <p:nvPr/>
        </p:nvSpPr>
        <p:spPr bwMode="auto">
          <a:xfrm flipH="1">
            <a:off x="4648200" y="3622675"/>
            <a:ext cx="1219200" cy="990600"/>
          </a:xfrm>
          <a:prstGeom prst="roundRect">
            <a:avLst>
              <a:gd name="adj" fmla="val 16667"/>
            </a:avLst>
          </a:prstGeom>
          <a:blipFill dpi="0" rotWithShape="1">
            <a:blip r:embed="rId6"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89" name="AutoShape 21" descr="isolated"/>
          <p:cNvSpPr>
            <a:spLocks noChangeArrowheads="1"/>
          </p:cNvSpPr>
          <p:nvPr/>
        </p:nvSpPr>
        <p:spPr bwMode="auto">
          <a:xfrm>
            <a:off x="3276600" y="3622675"/>
            <a:ext cx="1219200" cy="990600"/>
          </a:xfrm>
          <a:prstGeom prst="roundRect">
            <a:avLst>
              <a:gd name="adj" fmla="val 16667"/>
            </a:avLst>
          </a:prstGeom>
          <a:blipFill dpi="0" rotWithShape="1">
            <a:blip r:embed="rId7"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90" name="AutoShape 22"/>
          <p:cNvSpPr>
            <a:spLocks noChangeArrowheads="1"/>
          </p:cNvSpPr>
          <p:nvPr/>
        </p:nvSpPr>
        <p:spPr bwMode="auto">
          <a:xfrm>
            <a:off x="0" y="4757738"/>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91" name="Text Box 23"/>
          <p:cNvSpPr txBox="1">
            <a:spLocks noChangeArrowheads="1"/>
          </p:cNvSpPr>
          <p:nvPr/>
        </p:nvSpPr>
        <p:spPr bwMode="auto">
          <a:xfrm>
            <a:off x="38100" y="5068888"/>
            <a:ext cx="3162300" cy="366712"/>
          </a:xfrm>
          <a:prstGeom prst="rect">
            <a:avLst/>
          </a:prstGeom>
          <a:noFill/>
          <a:ln w="9525">
            <a:noFill/>
            <a:miter lim="800000"/>
            <a:headEnd/>
            <a:tailEnd/>
          </a:ln>
        </p:spPr>
        <p:txBody>
          <a:bodyPr>
            <a:spAutoFit/>
          </a:bodyPr>
          <a:lstStyle/>
          <a:p>
            <a:pPr algn="ctr">
              <a:spcBef>
                <a:spcPct val="20000"/>
              </a:spcBef>
              <a:defRPr/>
            </a:pPr>
            <a:r>
              <a:rPr lang="en-US">
                <a:solidFill>
                  <a:srgbClr val="FFFFFF"/>
                </a:solidFill>
                <a:latin typeface="Arial" charset="0"/>
              </a:rPr>
              <a:t>No local health care services</a:t>
            </a:r>
          </a:p>
        </p:txBody>
      </p:sp>
      <p:sp>
        <p:nvSpPr>
          <p:cNvPr id="32792" name="AutoShape 24"/>
          <p:cNvSpPr>
            <a:spLocks noChangeArrowheads="1"/>
          </p:cNvSpPr>
          <p:nvPr/>
        </p:nvSpPr>
        <p:spPr bwMode="auto">
          <a:xfrm>
            <a:off x="4648200" y="4757738"/>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93" name="Text Box 25"/>
          <p:cNvSpPr txBox="1">
            <a:spLocks noChangeArrowheads="1"/>
          </p:cNvSpPr>
          <p:nvPr/>
        </p:nvSpPr>
        <p:spPr bwMode="auto">
          <a:xfrm>
            <a:off x="5867400" y="4824413"/>
            <a:ext cx="3352800" cy="1127125"/>
          </a:xfrm>
          <a:prstGeom prst="rect">
            <a:avLst/>
          </a:prstGeom>
          <a:noFill/>
          <a:ln w="9525">
            <a:noFill/>
            <a:miter lim="800000"/>
            <a:headEnd/>
            <a:tailEnd/>
          </a:ln>
        </p:spPr>
        <p:txBody>
          <a:bodyPr>
            <a:spAutoFit/>
          </a:bodyPr>
          <a:lstStyle/>
          <a:p>
            <a:pPr algn="ctr" eaLnBrk="0" hangingPunct="0">
              <a:spcBef>
                <a:spcPct val="50000"/>
              </a:spcBef>
              <a:defRPr/>
            </a:pPr>
            <a:r>
              <a:rPr lang="en-US" sz="1700" b="1">
                <a:solidFill>
                  <a:srgbClr val="FFFFFF"/>
                </a:solidFill>
                <a:latin typeface="Arial" charset="0"/>
              </a:rPr>
              <a:t>Primary care through physicians’ offices or health center; school-based health programs</a:t>
            </a:r>
          </a:p>
        </p:txBody>
      </p:sp>
      <p:sp>
        <p:nvSpPr>
          <p:cNvPr id="32794" name="AutoShape 26" descr="school based clinic"/>
          <p:cNvSpPr>
            <a:spLocks noChangeArrowheads="1"/>
          </p:cNvSpPr>
          <p:nvPr/>
        </p:nvSpPr>
        <p:spPr bwMode="auto">
          <a:xfrm>
            <a:off x="4648200" y="4757738"/>
            <a:ext cx="1219200" cy="990600"/>
          </a:xfrm>
          <a:prstGeom prst="roundRect">
            <a:avLst>
              <a:gd name="adj" fmla="val 16667"/>
            </a:avLst>
          </a:prstGeom>
          <a:blipFill dpi="0" rotWithShape="1">
            <a:blip r:embed="rId8"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95" name="AutoShape 27" descr="sick kid 3"/>
          <p:cNvSpPr>
            <a:spLocks noChangeArrowheads="1"/>
          </p:cNvSpPr>
          <p:nvPr/>
        </p:nvSpPr>
        <p:spPr bwMode="auto">
          <a:xfrm>
            <a:off x="3276600" y="4757738"/>
            <a:ext cx="1219200" cy="990600"/>
          </a:xfrm>
          <a:prstGeom prst="roundRect">
            <a:avLst>
              <a:gd name="adj" fmla="val 16667"/>
            </a:avLst>
          </a:prstGeom>
          <a:blipFill dpi="0" rotWithShape="1">
            <a:blip r:embed="rId9"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96" name="AutoShape 28"/>
          <p:cNvSpPr>
            <a:spLocks noChangeArrowheads="1"/>
          </p:cNvSpPr>
          <p:nvPr/>
        </p:nvSpPr>
        <p:spPr bwMode="auto">
          <a:xfrm>
            <a:off x="4648200" y="5894388"/>
            <a:ext cx="4495800" cy="990600"/>
          </a:xfrm>
          <a:prstGeom prst="roundRect">
            <a:avLst>
              <a:gd name="adj" fmla="val 16667"/>
            </a:avLst>
          </a:prstGeom>
          <a:solidFill>
            <a:schemeClr val="tx2"/>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97" name="AutoShape 29"/>
          <p:cNvSpPr>
            <a:spLocks noChangeArrowheads="1"/>
          </p:cNvSpPr>
          <p:nvPr/>
        </p:nvSpPr>
        <p:spPr bwMode="auto">
          <a:xfrm>
            <a:off x="0" y="5894388"/>
            <a:ext cx="4114800" cy="990600"/>
          </a:xfrm>
          <a:prstGeom prst="roundRect">
            <a:avLst>
              <a:gd name="adj" fmla="val 16667"/>
            </a:avLst>
          </a:prstGeom>
          <a:solidFill>
            <a:schemeClr val="tx1"/>
          </a:solid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798" name="Text Box 30"/>
          <p:cNvSpPr txBox="1">
            <a:spLocks noChangeArrowheads="1"/>
          </p:cNvSpPr>
          <p:nvPr/>
        </p:nvSpPr>
        <p:spPr bwMode="auto">
          <a:xfrm>
            <a:off x="38100" y="6069013"/>
            <a:ext cx="3162300" cy="641350"/>
          </a:xfrm>
          <a:prstGeom prst="rect">
            <a:avLst/>
          </a:prstGeom>
          <a:noFill/>
          <a:ln w="9525">
            <a:noFill/>
            <a:miter lim="800000"/>
            <a:headEnd/>
            <a:tailEnd/>
          </a:ln>
        </p:spPr>
        <p:txBody>
          <a:bodyPr>
            <a:spAutoFit/>
          </a:bodyPr>
          <a:lstStyle/>
          <a:p>
            <a:pPr algn="ctr">
              <a:spcBef>
                <a:spcPct val="20000"/>
              </a:spcBef>
              <a:defRPr/>
            </a:pPr>
            <a:r>
              <a:rPr lang="en-US">
                <a:solidFill>
                  <a:srgbClr val="FFFFFF"/>
                </a:solidFill>
                <a:latin typeface="Arial" charset="0"/>
              </a:rPr>
              <a:t>Lack of public transportation, walking or biking paths</a:t>
            </a:r>
          </a:p>
        </p:txBody>
      </p:sp>
      <p:sp>
        <p:nvSpPr>
          <p:cNvPr id="32799" name="Text Box 31"/>
          <p:cNvSpPr txBox="1">
            <a:spLocks noChangeArrowheads="1"/>
          </p:cNvSpPr>
          <p:nvPr/>
        </p:nvSpPr>
        <p:spPr bwMode="auto">
          <a:xfrm>
            <a:off x="5867400" y="5932488"/>
            <a:ext cx="3352800" cy="915987"/>
          </a:xfrm>
          <a:prstGeom prst="rect">
            <a:avLst/>
          </a:prstGeom>
          <a:noFill/>
          <a:ln w="9525">
            <a:noFill/>
            <a:miter lim="800000"/>
            <a:headEnd/>
            <a:tailEnd/>
          </a:ln>
        </p:spPr>
        <p:txBody>
          <a:bodyPr>
            <a:spAutoFit/>
          </a:bodyPr>
          <a:lstStyle/>
          <a:p>
            <a:pPr algn="ctr" eaLnBrk="0" hangingPunct="0">
              <a:spcBef>
                <a:spcPct val="50000"/>
              </a:spcBef>
              <a:defRPr/>
            </a:pPr>
            <a:r>
              <a:rPr lang="en-US">
                <a:solidFill>
                  <a:srgbClr val="FFFFFF"/>
                </a:solidFill>
                <a:latin typeface="Arial" charset="0"/>
              </a:rPr>
              <a:t>Accessible, safe public transportation, walking and bike paths</a:t>
            </a:r>
          </a:p>
        </p:txBody>
      </p:sp>
      <p:sp>
        <p:nvSpPr>
          <p:cNvPr id="32800" name="AutoShape 32" descr="road closed"/>
          <p:cNvSpPr>
            <a:spLocks noChangeArrowheads="1"/>
          </p:cNvSpPr>
          <p:nvPr/>
        </p:nvSpPr>
        <p:spPr bwMode="auto">
          <a:xfrm>
            <a:off x="3276600" y="5894388"/>
            <a:ext cx="1219200" cy="990600"/>
          </a:xfrm>
          <a:prstGeom prst="roundRect">
            <a:avLst>
              <a:gd name="adj" fmla="val 16667"/>
            </a:avLst>
          </a:prstGeom>
          <a:blipFill dpi="0" rotWithShape="1">
            <a:blip r:embed="rId10"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2801" name="AutoShape 33" descr="iStock_000007372475Large"/>
          <p:cNvSpPr>
            <a:spLocks noChangeArrowheads="1"/>
          </p:cNvSpPr>
          <p:nvPr/>
        </p:nvSpPr>
        <p:spPr bwMode="auto">
          <a:xfrm>
            <a:off x="4648200" y="5894388"/>
            <a:ext cx="1219200" cy="990600"/>
          </a:xfrm>
          <a:prstGeom prst="roundRect">
            <a:avLst>
              <a:gd name="adj" fmla="val 16667"/>
            </a:avLst>
          </a:prstGeom>
          <a:blipFill dpi="0" rotWithShape="1">
            <a:blip r:embed="rId11" cstate="print"/>
            <a:srcRect/>
            <a:stretch>
              <a:fillRect/>
            </a:stretch>
          </a:blipFill>
          <a:ln w="9525" algn="ctr">
            <a:noFill/>
            <a:round/>
            <a:headEnd/>
            <a:tailEnd/>
          </a:ln>
        </p:spPr>
        <p:txBody>
          <a:bodyPr tIns="0" bIns="0" anchor="ctr">
            <a:spAutoFit/>
          </a:bodyPr>
          <a:lstStyle/>
          <a:p>
            <a:pPr algn="ctr" eaLnBrk="0" hangingPunct="0">
              <a:defRPr/>
            </a:pPr>
            <a:endParaRPr lang="en-US" sz="2400">
              <a:solidFill>
                <a:srgbClr val="474337"/>
              </a:solidFill>
              <a:latin typeface="Arial" charset="0"/>
            </a:endParaRPr>
          </a:p>
        </p:txBody>
      </p:sp>
      <p:sp>
        <p:nvSpPr>
          <p:cNvPr id="390178" name="Text Box 34"/>
          <p:cNvSpPr txBox="1">
            <a:spLocks noChangeArrowheads="1"/>
          </p:cNvSpPr>
          <p:nvPr/>
        </p:nvSpPr>
        <p:spPr bwMode="auto">
          <a:xfrm>
            <a:off x="0" y="838200"/>
            <a:ext cx="4572000" cy="396875"/>
          </a:xfrm>
          <a:prstGeom prst="rect">
            <a:avLst/>
          </a:prstGeom>
          <a:solidFill>
            <a:schemeClr val="tx1"/>
          </a:solidFill>
          <a:ln w="9525">
            <a:noFill/>
            <a:miter lim="800000"/>
            <a:headEnd/>
            <a:tailEnd/>
          </a:ln>
          <a:effectLst/>
        </p:spPr>
        <p:txBody>
          <a:bodyPr>
            <a:spAutoFit/>
          </a:bodyPr>
          <a:lstStyle/>
          <a:p>
            <a:pPr algn="ctr" eaLnBrk="0" hangingPunct="0">
              <a:spcBef>
                <a:spcPct val="50000"/>
              </a:spcBef>
              <a:defRPr/>
            </a:pPr>
            <a:r>
              <a:rPr lang="en-US" sz="2000" b="1">
                <a:solidFill>
                  <a:srgbClr val="FFFFFF"/>
                </a:solidFill>
                <a:effectLst>
                  <a:outerShdw blurRad="38100" dist="38100" dir="2700000" algn="tl">
                    <a:srgbClr val="000000"/>
                  </a:outerShdw>
                </a:effectLst>
                <a:latin typeface="Arial" charset="0"/>
              </a:rPr>
              <a:t>Unhealthy Community</a:t>
            </a:r>
          </a:p>
        </p:txBody>
      </p:sp>
      <p:sp>
        <p:nvSpPr>
          <p:cNvPr id="390179" name="Text Box 35"/>
          <p:cNvSpPr txBox="1">
            <a:spLocks noChangeArrowheads="1"/>
          </p:cNvSpPr>
          <p:nvPr/>
        </p:nvSpPr>
        <p:spPr bwMode="auto">
          <a:xfrm>
            <a:off x="4495800" y="838200"/>
            <a:ext cx="4648200" cy="396875"/>
          </a:xfrm>
          <a:prstGeom prst="rect">
            <a:avLst/>
          </a:prstGeom>
          <a:solidFill>
            <a:schemeClr val="tx2"/>
          </a:solidFill>
          <a:ln w="9525">
            <a:noFill/>
            <a:miter lim="800000"/>
            <a:headEnd/>
            <a:tailEnd/>
          </a:ln>
          <a:effectLst/>
        </p:spPr>
        <p:txBody>
          <a:bodyPr>
            <a:spAutoFit/>
          </a:bodyPr>
          <a:lstStyle/>
          <a:p>
            <a:pPr algn="ctr" eaLnBrk="0" hangingPunct="0">
              <a:spcBef>
                <a:spcPct val="50000"/>
              </a:spcBef>
              <a:defRPr/>
            </a:pPr>
            <a:r>
              <a:rPr lang="en-US" sz="2000" b="1">
                <a:solidFill>
                  <a:srgbClr val="FFFFFF"/>
                </a:solidFill>
                <a:effectLst>
                  <a:outerShdw blurRad="38100" dist="38100" dir="2700000" algn="tl">
                    <a:srgbClr val="000000"/>
                  </a:outerShdw>
                </a:effectLst>
                <a:latin typeface="Arial" charset="0"/>
              </a:rPr>
              <a:t>Healthy Community</a:t>
            </a:r>
          </a:p>
        </p:txBody>
      </p:sp>
      <p:sp>
        <p:nvSpPr>
          <p:cNvPr id="32804" name="Text Box 36"/>
          <p:cNvSpPr txBox="1">
            <a:spLocks noChangeArrowheads="1"/>
          </p:cNvSpPr>
          <p:nvPr/>
        </p:nvSpPr>
        <p:spPr bwMode="auto">
          <a:xfrm>
            <a:off x="4267200" y="914400"/>
            <a:ext cx="457200" cy="274638"/>
          </a:xfrm>
          <a:prstGeom prst="rect">
            <a:avLst/>
          </a:prstGeom>
          <a:noFill/>
          <a:ln w="9525" algn="ctr">
            <a:noFill/>
            <a:miter lim="800000"/>
            <a:headEnd/>
            <a:tailEnd/>
          </a:ln>
        </p:spPr>
        <p:txBody>
          <a:bodyPr tIns="0" bIns="0">
            <a:spAutoFit/>
          </a:bodyPr>
          <a:lstStyle/>
          <a:p>
            <a:pPr marL="228600" indent="-228600" eaLnBrk="0" hangingPunct="0">
              <a:spcBef>
                <a:spcPct val="50000"/>
              </a:spcBef>
              <a:defRPr/>
            </a:pPr>
            <a:r>
              <a:rPr lang="en-US">
                <a:solidFill>
                  <a:srgbClr val="FFFFFF"/>
                </a:solidFill>
                <a:latin typeface="Arial" charset="0"/>
              </a:rPr>
              <a:t>vs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76200"/>
            <a:ext cx="7772400" cy="762000"/>
          </a:xfrm>
        </p:spPr>
        <p:txBody>
          <a:bodyPr/>
          <a:lstStyle/>
          <a:p>
            <a:pPr algn="ctr" eaLnBrk="1" hangingPunct="1"/>
            <a:r>
              <a:rPr lang="en-US" sz="4000" dirty="0" smtClean="0"/>
              <a:t>Need for A Smoke-Free Nation</a:t>
            </a:r>
          </a:p>
        </p:txBody>
      </p:sp>
      <p:sp>
        <p:nvSpPr>
          <p:cNvPr id="179203" name="Rectangle 3"/>
          <p:cNvSpPr>
            <a:spLocks noGrp="1" noChangeArrowheads="1"/>
          </p:cNvSpPr>
          <p:nvPr>
            <p:ph type="body" idx="1"/>
          </p:nvPr>
        </p:nvSpPr>
        <p:spPr>
          <a:xfrm>
            <a:off x="457200" y="838200"/>
            <a:ext cx="8305800" cy="5410200"/>
          </a:xfrm>
        </p:spPr>
        <p:txBody>
          <a:bodyPr/>
          <a:lstStyle/>
          <a:p>
            <a:pPr eaLnBrk="1" hangingPunct="1">
              <a:lnSpc>
                <a:spcPct val="80000"/>
              </a:lnSpc>
            </a:pPr>
            <a:endParaRPr lang="en-US" dirty="0" smtClean="0"/>
          </a:p>
          <a:p>
            <a:pPr eaLnBrk="1" hangingPunct="1">
              <a:lnSpc>
                <a:spcPct val="80000"/>
              </a:lnSpc>
            </a:pPr>
            <a:r>
              <a:rPr lang="en-US" dirty="0" smtClean="0"/>
              <a:t>Lung cancer is the number one cause of cancer deaths for men and women in the US</a:t>
            </a:r>
          </a:p>
          <a:p>
            <a:pPr eaLnBrk="1" hangingPunct="1">
              <a:lnSpc>
                <a:spcPct val="80000"/>
              </a:lnSpc>
            </a:pPr>
            <a:r>
              <a:rPr lang="en-US" dirty="0" smtClean="0">
                <a:solidFill>
                  <a:srgbClr val="FFFFFF"/>
                </a:solidFill>
              </a:rPr>
              <a:t>Lung cancer kills more Americans annually than breast, prostate, colon and pancreatic cancer combined!</a:t>
            </a:r>
          </a:p>
          <a:p>
            <a:pPr eaLnBrk="1" hangingPunct="1">
              <a:lnSpc>
                <a:spcPct val="80000"/>
              </a:lnSpc>
            </a:pPr>
            <a:r>
              <a:rPr lang="en-US" dirty="0" smtClean="0"/>
              <a:t>Tobacco causes 1 in 5 deaths in the US</a:t>
            </a:r>
          </a:p>
          <a:p>
            <a:pPr eaLnBrk="1" hangingPunct="1">
              <a:lnSpc>
                <a:spcPct val="80000"/>
              </a:lnSpc>
            </a:pPr>
            <a:r>
              <a:rPr lang="en-US" dirty="0" smtClean="0"/>
              <a:t>Despite declines in cigarette use, smoking is still the single most preventable cause of death</a:t>
            </a:r>
          </a:p>
          <a:p>
            <a:pPr eaLnBrk="1" hangingPunct="1">
              <a:lnSpc>
                <a:spcPct val="80000"/>
              </a:lnSpc>
            </a:pPr>
            <a:r>
              <a:rPr lang="en-US" dirty="0" smtClean="0"/>
              <a:t>Smoking causes more deaths than overweight and obesity, high cholesterol, alcohol, and the low intake of fruits and vegetables </a:t>
            </a:r>
            <a:r>
              <a:rPr lang="en-US" dirty="0" smtClean="0">
                <a:solidFill>
                  <a:schemeClr val="tx2"/>
                </a:solidFill>
              </a:rPr>
              <a:t>combined</a:t>
            </a:r>
          </a:p>
          <a:p>
            <a:pPr eaLnBrk="1" hangingPunct="1">
              <a:lnSpc>
                <a:spcPct val="80000"/>
              </a:lnSpc>
            </a:pPr>
            <a:endParaRPr lang="en-US" sz="3000" dirty="0" smtClean="0">
              <a:solidFill>
                <a:srgbClr val="FFFFFF"/>
              </a:solidFill>
            </a:endParaRPr>
          </a:p>
        </p:txBody>
      </p:sp>
      <p:sp>
        <p:nvSpPr>
          <p:cNvPr id="7172" name="Text Box 4"/>
          <p:cNvSpPr txBox="1">
            <a:spLocks noChangeArrowheads="1"/>
          </p:cNvSpPr>
          <p:nvPr/>
        </p:nvSpPr>
        <p:spPr bwMode="auto">
          <a:xfrm>
            <a:off x="2041525" y="5907088"/>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FFFF00"/>
              </a:solidFill>
              <a:latin typeface="Arial" charset="0"/>
              <a:cs typeface="+mn-cs"/>
            </a:endParaRPr>
          </a:p>
        </p:txBody>
      </p:sp>
      <p:sp>
        <p:nvSpPr>
          <p:cNvPr id="7173" name="Line 5"/>
          <p:cNvSpPr>
            <a:spLocks noChangeShapeType="1"/>
          </p:cNvSpPr>
          <p:nvPr/>
        </p:nvSpPr>
        <p:spPr bwMode="auto">
          <a:xfrm flipH="1">
            <a:off x="381000" y="838200"/>
            <a:ext cx="8305800" cy="0"/>
          </a:xfrm>
          <a:prstGeom prst="line">
            <a:avLst/>
          </a:prstGeom>
          <a:noFill/>
          <a:ln w="19050">
            <a:solidFill>
              <a:schemeClr val="tx1"/>
            </a:solidFill>
            <a:round/>
            <a:headEnd/>
            <a:tailEnd/>
          </a:ln>
        </p:spPr>
        <p:txBody>
          <a:bodyPr anchor="ctr"/>
          <a:lstStyle/>
          <a:p>
            <a:pPr eaLnBrk="0" hangingPunct="0">
              <a:defRPr/>
            </a:pPr>
            <a:endParaRPr lang="en-US" sz="2400">
              <a:solidFill>
                <a:srgbClr val="FFFF00"/>
              </a:solidFill>
              <a:latin typeface="Arial" charset="0"/>
              <a:cs typeface="+mn-cs"/>
            </a:endParaRPr>
          </a:p>
        </p:txBody>
      </p:sp>
      <p:sp>
        <p:nvSpPr>
          <p:cNvPr id="7174" name="Text Box 6"/>
          <p:cNvSpPr txBox="1">
            <a:spLocks noChangeArrowheads="1"/>
          </p:cNvSpPr>
          <p:nvPr/>
        </p:nvSpPr>
        <p:spPr bwMode="auto">
          <a:xfrm>
            <a:off x="2041525" y="1563688"/>
            <a:ext cx="184150" cy="457200"/>
          </a:xfrm>
          <a:prstGeom prst="rect">
            <a:avLst/>
          </a:prstGeom>
          <a:noFill/>
          <a:ln w="9525">
            <a:noFill/>
            <a:miter lim="800000"/>
            <a:headEnd/>
            <a:tailEnd/>
          </a:ln>
        </p:spPr>
        <p:txBody>
          <a:bodyPr wrap="none">
            <a:spAutoFit/>
          </a:bodyPr>
          <a:lstStyle/>
          <a:p>
            <a:pPr eaLnBrk="0" hangingPunct="0">
              <a:defRPr/>
            </a:pPr>
            <a:endParaRPr lang="en-US" sz="2400">
              <a:solidFill>
                <a:srgbClr val="FFFF00"/>
              </a:solidFill>
              <a:latin typeface="Arial" charset="0"/>
              <a:cs typeface="+mn-cs"/>
            </a:endParaRPr>
          </a:p>
        </p:txBody>
      </p:sp>
      <p:sp>
        <p:nvSpPr>
          <p:cNvPr id="7175" name="Line 7"/>
          <p:cNvSpPr>
            <a:spLocks noChangeShapeType="1"/>
          </p:cNvSpPr>
          <p:nvPr/>
        </p:nvSpPr>
        <p:spPr bwMode="auto">
          <a:xfrm flipH="1">
            <a:off x="533400" y="6248400"/>
            <a:ext cx="8305800" cy="0"/>
          </a:xfrm>
          <a:prstGeom prst="line">
            <a:avLst/>
          </a:prstGeom>
          <a:noFill/>
          <a:ln w="19050">
            <a:solidFill>
              <a:schemeClr val="tx1"/>
            </a:solidFill>
            <a:round/>
            <a:headEnd/>
            <a:tailEnd/>
          </a:ln>
        </p:spPr>
        <p:txBody>
          <a:bodyPr anchor="ctr"/>
          <a:lstStyle/>
          <a:p>
            <a:pPr eaLnBrk="0" hangingPunct="0">
              <a:defRPr/>
            </a:pPr>
            <a:endParaRPr lang="en-US" sz="2400">
              <a:solidFill>
                <a:srgbClr val="FFFF00"/>
              </a:solidFill>
              <a:latin typeface="Arial" charset="0"/>
              <a:cs typeface="+mn-cs"/>
            </a:endParaRPr>
          </a:p>
        </p:txBody>
      </p:sp>
      <p:sp>
        <p:nvSpPr>
          <p:cNvPr id="7176" name="Text Box 8"/>
          <p:cNvSpPr txBox="1">
            <a:spLocks noChangeArrowheads="1"/>
          </p:cNvSpPr>
          <p:nvPr/>
        </p:nvSpPr>
        <p:spPr bwMode="auto">
          <a:xfrm>
            <a:off x="304800" y="6400800"/>
            <a:ext cx="6477000" cy="646113"/>
          </a:xfrm>
          <a:prstGeom prst="rect">
            <a:avLst/>
          </a:prstGeom>
          <a:noFill/>
          <a:ln w="9525">
            <a:noFill/>
            <a:miter lim="800000"/>
            <a:headEnd/>
            <a:tailEnd/>
          </a:ln>
        </p:spPr>
        <p:txBody>
          <a:bodyPr>
            <a:spAutoFit/>
          </a:bodyPr>
          <a:lstStyle/>
          <a:p>
            <a:pPr eaLnBrk="0" hangingPunct="0">
              <a:defRPr/>
            </a:pPr>
            <a:r>
              <a:rPr lang="en-US" b="1" dirty="0" err="1">
                <a:latin typeface="Arial" charset="0"/>
                <a:cs typeface="+mn-cs"/>
              </a:rPr>
              <a:t>Danaei</a:t>
            </a:r>
            <a:r>
              <a:rPr lang="en-US" b="1" dirty="0">
                <a:latin typeface="Arial" charset="0"/>
                <a:cs typeface="+mn-cs"/>
              </a:rPr>
              <a:t> et al. PLOS Med 2009; </a:t>
            </a:r>
            <a:r>
              <a:rPr lang="en-US" b="1" dirty="0" err="1">
                <a:latin typeface="Arial" charset="0"/>
                <a:cs typeface="+mn-cs"/>
              </a:rPr>
              <a:t>Gruer</a:t>
            </a:r>
            <a:r>
              <a:rPr lang="en-US" b="1" dirty="0">
                <a:latin typeface="Arial" charset="0"/>
                <a:cs typeface="+mn-cs"/>
              </a:rPr>
              <a:t> et al BMJ 2009</a:t>
            </a:r>
            <a:r>
              <a:rPr lang="en-US" dirty="0">
                <a:solidFill>
                  <a:srgbClr val="FFFF00"/>
                </a:solidFill>
                <a:latin typeface="Arial" charset="0"/>
                <a:cs typeface="+mn-cs"/>
              </a:rPr>
              <a:t>;</a:t>
            </a:r>
          </a:p>
          <a:p>
            <a:pPr eaLnBrk="0" hangingPunct="0">
              <a:defRPr/>
            </a:pPr>
            <a:endParaRPr lang="en-US" b="1" dirty="0">
              <a:solidFill>
                <a:srgbClr val="FFFF00"/>
              </a:solidFill>
              <a:latin typeface="Arial" charset="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09600" y="273050"/>
            <a:ext cx="7772400" cy="488950"/>
          </a:xfrm>
        </p:spPr>
        <p:txBody>
          <a:bodyPr/>
          <a:lstStyle/>
          <a:p>
            <a:pPr algn="ctr" eaLnBrk="1" hangingPunct="1"/>
            <a:r>
              <a:rPr lang="en-US" b="1" dirty="0" smtClean="0"/>
              <a:t>       </a:t>
            </a:r>
            <a:r>
              <a:rPr lang="en-US" sz="3600" b="1" dirty="0" smtClean="0"/>
              <a:t>Creating a Culture of Health   </a:t>
            </a:r>
            <a:r>
              <a:rPr lang="en-US" sz="3600" dirty="0" smtClean="0"/>
              <a:t> </a:t>
            </a:r>
          </a:p>
        </p:txBody>
      </p:sp>
      <p:sp>
        <p:nvSpPr>
          <p:cNvPr id="86019" name="Rectangle 3"/>
          <p:cNvSpPr>
            <a:spLocks noGrp="1" noChangeArrowheads="1"/>
          </p:cNvSpPr>
          <p:nvPr>
            <p:ph type="body" idx="1"/>
          </p:nvPr>
        </p:nvSpPr>
        <p:spPr>
          <a:xfrm>
            <a:off x="381000" y="914400"/>
            <a:ext cx="8305800" cy="5562600"/>
          </a:xfrm>
        </p:spPr>
        <p:txBody>
          <a:bodyPr/>
          <a:lstStyle/>
          <a:p>
            <a:pPr eaLnBrk="1" hangingPunct="1">
              <a:lnSpc>
                <a:spcPct val="90000"/>
              </a:lnSpc>
              <a:buFont typeface="Arial" pitchFamily="34" charset="0"/>
              <a:buChar char="•"/>
              <a:defRPr/>
            </a:pPr>
            <a:r>
              <a:rPr lang="en-US" sz="3000" dirty="0" smtClean="0">
                <a:ea typeface="ＭＳ Ｐゴシック" pitchFamily="-16" charset="-128"/>
              </a:rPr>
              <a:t>Living healthier requires the creation of a culture of health</a:t>
            </a:r>
          </a:p>
          <a:p>
            <a:pPr eaLnBrk="1" hangingPunct="1">
              <a:lnSpc>
                <a:spcPct val="90000"/>
              </a:lnSpc>
              <a:buFont typeface="Arial" pitchFamily="34" charset="0"/>
              <a:buChar char="•"/>
              <a:defRPr/>
            </a:pPr>
            <a:r>
              <a:rPr lang="en-US" sz="3000" dirty="0" smtClean="0">
                <a:ea typeface="ＭＳ Ｐゴシック" pitchFamily="-16" charset="-128"/>
              </a:rPr>
              <a:t>We need to better incorporate health into our homes, schools, neighborhoods, workplaces </a:t>
            </a:r>
          </a:p>
          <a:p>
            <a:pPr eaLnBrk="1" hangingPunct="1">
              <a:lnSpc>
                <a:spcPct val="90000"/>
              </a:lnSpc>
              <a:buFont typeface="Arial" pitchFamily="34" charset="0"/>
              <a:buChar char="•"/>
              <a:defRPr/>
            </a:pPr>
            <a:r>
              <a:rPr lang="en-US" sz="3000" dirty="0" smtClean="0">
                <a:ea typeface="ＭＳ Ｐゴシック" pitchFamily="-16" charset="-128"/>
              </a:rPr>
              <a:t>Safety and wellness needs to be integrated into every aspect of community life</a:t>
            </a:r>
          </a:p>
          <a:p>
            <a:pPr eaLnBrk="1" hangingPunct="1">
              <a:lnSpc>
                <a:spcPct val="90000"/>
              </a:lnSpc>
              <a:buFont typeface="Arial" pitchFamily="34" charset="0"/>
              <a:buChar char="•"/>
              <a:defRPr/>
            </a:pPr>
            <a:r>
              <a:rPr lang="en-US" sz="3000" dirty="0" smtClean="0">
                <a:ea typeface="ＭＳ Ｐゴシック" pitchFamily="-16" charset="-128"/>
              </a:rPr>
              <a:t>Health, therefore, needs to be factored into all policy making</a:t>
            </a:r>
          </a:p>
          <a:p>
            <a:pPr eaLnBrk="1" hangingPunct="1">
              <a:lnSpc>
                <a:spcPct val="90000"/>
              </a:lnSpc>
              <a:buFont typeface="Arial" pitchFamily="34" charset="0"/>
              <a:buChar char="•"/>
              <a:defRPr/>
            </a:pPr>
            <a:r>
              <a:rPr lang="en-US" sz="3000" dirty="0" smtClean="0">
                <a:ea typeface="ＭＳ Ｐゴシック" pitchFamily="-16" charset="-128"/>
              </a:rPr>
              <a:t>We need to work across traditional policy silos to engage in cross-sector partnerships and solutions </a:t>
            </a:r>
          </a:p>
          <a:p>
            <a:pPr eaLnBrk="1" hangingPunct="1">
              <a:lnSpc>
                <a:spcPct val="90000"/>
              </a:lnSpc>
              <a:buFont typeface="Arial" pitchFamily="34" charset="0"/>
              <a:buChar char="•"/>
              <a:defRPr/>
            </a:pPr>
            <a:r>
              <a:rPr lang="en-US" sz="3000" dirty="0" smtClean="0">
                <a:ea typeface="ＭＳ Ｐゴシック" pitchFamily="-16" charset="-128"/>
              </a:rPr>
              <a:t> Public and private resources need to be combined</a:t>
            </a:r>
            <a:endParaRPr lang="en-US" sz="3000" dirty="0" smtClean="0">
              <a:solidFill>
                <a:schemeClr val="tx1">
                  <a:lumMod val="20000"/>
                  <a:lumOff val="80000"/>
                </a:schemeClr>
              </a:solidFill>
              <a:ea typeface="ＭＳ Ｐゴシック" pitchFamily="-16" charset="-128"/>
            </a:endParaRPr>
          </a:p>
        </p:txBody>
      </p:sp>
      <p:sp>
        <p:nvSpPr>
          <p:cNvPr id="183300" name="Line 4"/>
          <p:cNvSpPr>
            <a:spLocks noChangeShapeType="1"/>
          </p:cNvSpPr>
          <p:nvPr/>
        </p:nvSpPr>
        <p:spPr bwMode="auto">
          <a:xfrm>
            <a:off x="533400" y="762000"/>
            <a:ext cx="8229600" cy="0"/>
          </a:xfrm>
          <a:prstGeom prst="line">
            <a:avLst/>
          </a:prstGeom>
          <a:noFill/>
          <a:ln w="28575">
            <a:solidFill>
              <a:srgbClr val="FFFF00"/>
            </a:solidFill>
            <a:round/>
            <a:headEnd/>
            <a:tailEnd/>
          </a:ln>
        </p:spPr>
        <p:txBody>
          <a:bodyPr/>
          <a:lstStyle/>
          <a:p>
            <a:endParaRPr lang="en-US"/>
          </a:p>
        </p:txBody>
      </p:sp>
      <p:sp>
        <p:nvSpPr>
          <p:cNvPr id="183301" name="Line 5"/>
          <p:cNvSpPr>
            <a:spLocks noChangeShapeType="1"/>
          </p:cNvSpPr>
          <p:nvPr/>
        </p:nvSpPr>
        <p:spPr bwMode="auto">
          <a:xfrm>
            <a:off x="457200" y="6477000"/>
            <a:ext cx="8229600" cy="0"/>
          </a:xfrm>
          <a:prstGeom prst="line">
            <a:avLst/>
          </a:prstGeom>
          <a:noFill/>
          <a:ln w="28575">
            <a:solidFill>
              <a:srgbClr val="FFFF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609600" y="1219200"/>
            <a:ext cx="8077200" cy="1066800"/>
          </a:xfrm>
          <a:prstGeom prst="roundRect">
            <a:avLst>
              <a:gd name="adj" fmla="val 4282"/>
            </a:avLst>
          </a:prstGeom>
          <a:solidFill>
            <a:schemeClr val="tx2"/>
          </a:solidFill>
          <a:ln w="9525">
            <a:noFill/>
            <a:round/>
            <a:headEnd/>
            <a:tailEnd/>
          </a:ln>
        </p:spPr>
        <p:txBody>
          <a:bodyPr anchor="ctr"/>
          <a:lstStyle/>
          <a:p>
            <a:pPr algn="ctr">
              <a:defRPr/>
            </a:pPr>
            <a:endParaRPr lang="en-US" sz="2600" b="1">
              <a:solidFill>
                <a:srgbClr val="FFFFFF"/>
              </a:solidFill>
              <a:latin typeface="Arial" charset="0"/>
            </a:endParaRPr>
          </a:p>
          <a:p>
            <a:pPr algn="ctr">
              <a:defRPr/>
            </a:pPr>
            <a:r>
              <a:rPr lang="en-US" sz="2600" b="1">
                <a:solidFill>
                  <a:srgbClr val="FFFFFF"/>
                </a:solidFill>
                <a:latin typeface="Arial" charset="0"/>
              </a:rPr>
              <a:t>Measuring Progress, </a:t>
            </a:r>
          </a:p>
          <a:p>
            <a:pPr algn="ctr">
              <a:defRPr/>
            </a:pPr>
            <a:r>
              <a:rPr lang="en-US" sz="2600" b="1">
                <a:solidFill>
                  <a:srgbClr val="FFFFFF"/>
                </a:solidFill>
                <a:latin typeface="Arial" charset="0"/>
              </a:rPr>
              <a:t>Building In Accountability </a:t>
            </a:r>
          </a:p>
          <a:p>
            <a:pPr algn="ctr">
              <a:defRPr/>
            </a:pPr>
            <a:endParaRPr lang="en-US" sz="2600" b="1">
              <a:solidFill>
                <a:srgbClr val="FFFFFF"/>
              </a:solidFill>
              <a:latin typeface="Arial" charset="0"/>
            </a:endParaRPr>
          </a:p>
        </p:txBody>
      </p:sp>
      <p:sp>
        <p:nvSpPr>
          <p:cNvPr id="38915" name="Rectangle 3"/>
          <p:cNvSpPr>
            <a:spLocks noChangeArrowheads="1"/>
          </p:cNvSpPr>
          <p:nvPr/>
        </p:nvSpPr>
        <p:spPr bwMode="auto">
          <a:xfrm>
            <a:off x="1905000" y="2667000"/>
            <a:ext cx="7696200" cy="747713"/>
          </a:xfrm>
          <a:prstGeom prst="rect">
            <a:avLst/>
          </a:prstGeom>
          <a:noFill/>
          <a:ln w="12700" cap="rnd">
            <a:noFill/>
            <a:prstDash val="sysDot"/>
            <a:miter lim="800000"/>
            <a:headEnd/>
            <a:tailEnd/>
          </a:ln>
        </p:spPr>
        <p:txBody>
          <a:bodyPr>
            <a:spAutoFit/>
          </a:bodyPr>
          <a:lstStyle/>
          <a:p>
            <a:pPr>
              <a:spcBef>
                <a:spcPct val="20000"/>
              </a:spcBef>
              <a:defRPr/>
            </a:pPr>
            <a:endParaRPr lang="en-US" sz="1900">
              <a:solidFill>
                <a:srgbClr val="474337"/>
              </a:solidFill>
              <a:latin typeface="Arial" charset="0"/>
            </a:endParaRPr>
          </a:p>
          <a:p>
            <a:pPr eaLnBrk="0" hangingPunct="0">
              <a:spcBef>
                <a:spcPct val="50000"/>
              </a:spcBef>
              <a:defRPr/>
            </a:pPr>
            <a:endParaRPr lang="en-US" sz="1600">
              <a:solidFill>
                <a:srgbClr val="474337"/>
              </a:solidFill>
              <a:latin typeface="Arial" charset="0"/>
            </a:endParaRPr>
          </a:p>
        </p:txBody>
      </p:sp>
      <p:sp>
        <p:nvSpPr>
          <p:cNvPr id="38916" name="Line 4"/>
          <p:cNvSpPr>
            <a:spLocks noChangeShapeType="1"/>
          </p:cNvSpPr>
          <p:nvPr/>
        </p:nvSpPr>
        <p:spPr bwMode="auto">
          <a:xfrm>
            <a:off x="990600" y="2438400"/>
            <a:ext cx="0" cy="838200"/>
          </a:xfrm>
          <a:prstGeom prst="line">
            <a:avLst/>
          </a:prstGeom>
          <a:noFill/>
          <a:ln w="25400" cap="rnd">
            <a:solidFill>
              <a:schemeClr val="tx2"/>
            </a:solidFill>
            <a:prstDash val="sysDot"/>
            <a:round/>
            <a:headEnd/>
            <a:tailEnd/>
          </a:ln>
        </p:spPr>
        <p:txBody>
          <a:bodyPr/>
          <a:lstStyle/>
          <a:p>
            <a:pPr algn="ctr" eaLnBrk="0" hangingPunct="0">
              <a:defRPr/>
            </a:pPr>
            <a:endParaRPr lang="en-US" sz="2400">
              <a:solidFill>
                <a:srgbClr val="474337"/>
              </a:solidFill>
              <a:latin typeface="Arial" charset="0"/>
            </a:endParaRPr>
          </a:p>
        </p:txBody>
      </p:sp>
      <p:sp>
        <p:nvSpPr>
          <p:cNvPr id="184325" name="Rectangle 5"/>
          <p:cNvSpPr>
            <a:spLocks noGrp="1" noChangeArrowheads="1"/>
          </p:cNvSpPr>
          <p:nvPr>
            <p:ph type="body" sz="half" idx="1"/>
          </p:nvPr>
        </p:nvSpPr>
        <p:spPr>
          <a:xfrm>
            <a:off x="1752600" y="2667000"/>
            <a:ext cx="6248400" cy="3352800"/>
          </a:xfrm>
        </p:spPr>
        <p:txBody>
          <a:bodyPr/>
          <a:lstStyle/>
          <a:p>
            <a:pPr eaLnBrk="1" hangingPunct="1">
              <a:lnSpc>
                <a:spcPct val="90000"/>
              </a:lnSpc>
              <a:buFontTx/>
              <a:buNone/>
            </a:pPr>
            <a:r>
              <a:rPr lang="en-US" sz="2000" smtClean="0"/>
              <a:t>Decision makers at national, state, and local levels need reliable data on health status, disparities, and the effects of social determinants of health. </a:t>
            </a:r>
          </a:p>
          <a:p>
            <a:pPr eaLnBrk="1" hangingPunct="1">
              <a:lnSpc>
                <a:spcPct val="90000"/>
              </a:lnSpc>
            </a:pPr>
            <a:endParaRPr lang="en-US" sz="1600" smtClean="0"/>
          </a:p>
          <a:p>
            <a:pPr eaLnBrk="1" hangingPunct="1">
              <a:lnSpc>
                <a:spcPct val="90000"/>
              </a:lnSpc>
            </a:pPr>
            <a:r>
              <a:rPr lang="en-US" sz="1800" smtClean="0"/>
              <a:t>Better data must be developed for use at the local level, in particular.</a:t>
            </a:r>
          </a:p>
          <a:p>
            <a:pPr eaLnBrk="1" hangingPunct="1">
              <a:lnSpc>
                <a:spcPct val="90000"/>
              </a:lnSpc>
              <a:buFontTx/>
              <a:buNone/>
            </a:pPr>
            <a:endParaRPr lang="en-US" sz="1800" smtClean="0"/>
          </a:p>
          <a:p>
            <a:pPr eaLnBrk="1" hangingPunct="1">
              <a:lnSpc>
                <a:spcPct val="90000"/>
              </a:lnSpc>
            </a:pPr>
            <a:r>
              <a:rPr lang="en-US" sz="1800" smtClean="0"/>
              <a:t>Fund research to understand the health effects of social factors and promote application of findings by decision makers.</a:t>
            </a:r>
          </a:p>
        </p:txBody>
      </p:sp>
      <p:sp>
        <p:nvSpPr>
          <p:cNvPr id="184326" name="Rectangle 6"/>
          <p:cNvSpPr>
            <a:spLocks noGrp="1" noChangeArrowheads="1"/>
          </p:cNvSpPr>
          <p:nvPr>
            <p:ph type="body" sz="half" idx="2"/>
          </p:nvPr>
        </p:nvSpPr>
        <p:spPr>
          <a:xfrm flipH="1">
            <a:off x="9144000" y="4267200"/>
            <a:ext cx="76200" cy="2590800"/>
          </a:xfrm>
        </p:spPr>
        <p:txBody>
          <a:bodyPr/>
          <a:lstStyle/>
          <a:p>
            <a:pPr eaLnBrk="1" hangingPunct="1">
              <a:lnSpc>
                <a:spcPct val="90000"/>
              </a:lnSpc>
            </a:pPr>
            <a:endParaRPr lang="en-US" sz="2000" smtClean="0"/>
          </a:p>
        </p:txBody>
      </p:sp>
      <p:sp>
        <p:nvSpPr>
          <p:cNvPr id="38919" name="Line 7"/>
          <p:cNvSpPr>
            <a:spLocks noChangeShapeType="1"/>
          </p:cNvSpPr>
          <p:nvPr/>
        </p:nvSpPr>
        <p:spPr bwMode="auto">
          <a:xfrm>
            <a:off x="990600" y="3276600"/>
            <a:ext cx="685800" cy="0"/>
          </a:xfrm>
          <a:prstGeom prst="line">
            <a:avLst/>
          </a:prstGeom>
          <a:noFill/>
          <a:ln w="25400" cap="rnd">
            <a:solidFill>
              <a:schemeClr val="tx2"/>
            </a:solidFill>
            <a:prstDash val="sysDot"/>
            <a:round/>
            <a:headEnd/>
            <a:tailEnd type="diamond" w="med" len="med"/>
          </a:ln>
        </p:spPr>
        <p:txBody>
          <a:bodyPr/>
          <a:lstStyle/>
          <a:p>
            <a:pPr algn="ctr" eaLnBrk="0" hangingPunct="0">
              <a:defRPr/>
            </a:pPr>
            <a:endParaRPr lang="en-US" sz="2400">
              <a:solidFill>
                <a:srgbClr val="474337"/>
              </a:solidFill>
              <a:latin typeface="Arial" charset="0"/>
            </a:endParaRPr>
          </a:p>
        </p:txBody>
      </p:sp>
      <p:sp>
        <p:nvSpPr>
          <p:cNvPr id="38920" name="Text Box 8"/>
          <p:cNvSpPr txBox="1">
            <a:spLocks noChangeArrowheads="1"/>
          </p:cNvSpPr>
          <p:nvPr/>
        </p:nvSpPr>
        <p:spPr bwMode="auto">
          <a:xfrm>
            <a:off x="3190875" y="2286000"/>
            <a:ext cx="184150" cy="336550"/>
          </a:xfrm>
          <a:prstGeom prst="rect">
            <a:avLst/>
          </a:prstGeom>
          <a:noFill/>
          <a:ln w="9525" algn="ctr">
            <a:noFill/>
            <a:miter lim="800000"/>
            <a:headEnd/>
            <a:tailEnd/>
          </a:ln>
        </p:spPr>
        <p:txBody>
          <a:bodyPr wrap="none">
            <a:spAutoFit/>
          </a:bodyPr>
          <a:lstStyle/>
          <a:p>
            <a:pPr algn="ctr" eaLnBrk="0" hangingPunct="0">
              <a:defRPr/>
            </a:pPr>
            <a:endParaRPr lang="en-US" sz="1600" b="1">
              <a:solidFill>
                <a:srgbClr val="474337"/>
              </a:solidFill>
              <a:latin typeface="Arial" charset="0"/>
            </a:endParaRPr>
          </a:p>
        </p:txBody>
      </p:sp>
      <p:pic>
        <p:nvPicPr>
          <p:cNvPr id="184329" name="Picture 5"/>
          <p:cNvPicPr>
            <a:picLocks noChangeAspect="1" noChangeArrowheads="1"/>
          </p:cNvPicPr>
          <p:nvPr/>
        </p:nvPicPr>
        <p:blipFill>
          <a:blip r:embed="rId3" cstate="print"/>
          <a:srcRect l="43163" t="3030" r="1469" b="2695"/>
          <a:stretch>
            <a:fillRect/>
          </a:stretch>
        </p:blipFill>
        <p:spPr bwMode="auto">
          <a:xfrm>
            <a:off x="228600" y="990600"/>
            <a:ext cx="1905000" cy="14478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09600" y="990600"/>
            <a:ext cx="7772400" cy="1143000"/>
          </a:xfrm>
        </p:spPr>
        <p:txBody>
          <a:bodyPr/>
          <a:lstStyle/>
          <a:p>
            <a:pPr eaLnBrk="1" hangingPunct="1"/>
            <a:r>
              <a:rPr lang="en-US" sz="4000" b="1" smtClean="0">
                <a:solidFill>
                  <a:schemeClr val="tx1"/>
                </a:solidFill>
              </a:rPr>
              <a:t>Large Economic Impacts</a:t>
            </a:r>
          </a:p>
        </p:txBody>
      </p:sp>
      <p:sp>
        <p:nvSpPr>
          <p:cNvPr id="186371" name="Rectangle 3"/>
          <p:cNvSpPr>
            <a:spLocks noGrp="1" noChangeArrowheads="1"/>
          </p:cNvSpPr>
          <p:nvPr>
            <p:ph type="subTitle" idx="1"/>
          </p:nvPr>
        </p:nvSpPr>
        <p:spPr>
          <a:xfrm>
            <a:off x="914400" y="2743200"/>
            <a:ext cx="7239000" cy="1752600"/>
          </a:xfrm>
        </p:spPr>
        <p:txBody>
          <a:bodyPr/>
          <a:lstStyle/>
          <a:p>
            <a:pPr eaLnBrk="1" hangingPunct="1"/>
            <a:r>
              <a:rPr lang="en-US" sz="3600" b="1" smtClean="0"/>
              <a:t>America’s shortfalls in health are very costly to our society</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81000" y="228600"/>
            <a:ext cx="8610600" cy="762000"/>
          </a:xfrm>
        </p:spPr>
        <p:txBody>
          <a:bodyPr/>
          <a:lstStyle/>
          <a:p>
            <a:pPr eaLnBrk="1" hangingPunct="1"/>
            <a:r>
              <a:rPr lang="en-US" sz="3200" b="1" dirty="0" smtClean="0"/>
              <a:t>Costs: Racial Gaps, 2003-06</a:t>
            </a:r>
            <a:endParaRPr lang="en-US" sz="4000" dirty="0" smtClean="0"/>
          </a:p>
        </p:txBody>
      </p:sp>
      <p:sp>
        <p:nvSpPr>
          <p:cNvPr id="187395" name="Rectangle 3"/>
          <p:cNvSpPr>
            <a:spLocks noGrp="1" noChangeArrowheads="1"/>
          </p:cNvSpPr>
          <p:nvPr>
            <p:ph type="body" idx="1"/>
          </p:nvPr>
        </p:nvSpPr>
        <p:spPr>
          <a:xfrm>
            <a:off x="381000" y="1219200"/>
            <a:ext cx="8229600" cy="4830763"/>
          </a:xfrm>
        </p:spPr>
        <p:txBody>
          <a:bodyPr/>
          <a:lstStyle/>
          <a:p>
            <a:pPr eaLnBrk="1" hangingPunct="1">
              <a:lnSpc>
                <a:spcPct val="90000"/>
              </a:lnSpc>
              <a:buClr>
                <a:schemeClr val="tx1"/>
              </a:buClr>
            </a:pPr>
            <a:r>
              <a:rPr lang="en-US" dirty="0" smtClean="0"/>
              <a:t>Medical Care Costs = $229.4 Billion </a:t>
            </a:r>
          </a:p>
          <a:p>
            <a:pPr eaLnBrk="1" hangingPunct="1">
              <a:lnSpc>
                <a:spcPct val="90000"/>
              </a:lnSpc>
              <a:buClr>
                <a:schemeClr val="tx1"/>
              </a:buClr>
            </a:pPr>
            <a:r>
              <a:rPr lang="en-US" dirty="0" smtClean="0"/>
              <a:t>Lower worker productivity &amp; premature death costs = $1,008 Trillion </a:t>
            </a:r>
          </a:p>
          <a:p>
            <a:pPr eaLnBrk="1" hangingPunct="1">
              <a:lnSpc>
                <a:spcPct val="90000"/>
              </a:lnSpc>
              <a:buClr>
                <a:schemeClr val="tx1"/>
              </a:buClr>
            </a:pPr>
            <a:r>
              <a:rPr lang="en-US" b="1" dirty="0" smtClean="0"/>
              <a:t>Total Costs = </a:t>
            </a:r>
            <a:r>
              <a:rPr lang="en-US" dirty="0" smtClean="0"/>
              <a:t>$1.24 Trillion </a:t>
            </a:r>
          </a:p>
          <a:p>
            <a:pPr eaLnBrk="1" hangingPunct="1">
              <a:lnSpc>
                <a:spcPct val="90000"/>
              </a:lnSpc>
              <a:buClr>
                <a:schemeClr val="tx1"/>
              </a:buClr>
            </a:pPr>
            <a:r>
              <a:rPr lang="en-US" dirty="0" smtClean="0">
                <a:solidFill>
                  <a:srgbClr val="FFFFFF"/>
                </a:solidFill>
              </a:rPr>
              <a:t>$309.3 Billion annual loss </a:t>
            </a:r>
            <a:r>
              <a:rPr lang="en-US" dirty="0" smtClean="0"/>
              <a:t>to the economy</a:t>
            </a:r>
          </a:p>
          <a:p>
            <a:pPr eaLnBrk="1" hangingPunct="1">
              <a:lnSpc>
                <a:spcPct val="90000"/>
              </a:lnSpc>
              <a:buClr>
                <a:schemeClr val="tx1"/>
              </a:buClr>
            </a:pPr>
            <a:r>
              <a:rPr lang="en-US" dirty="0" smtClean="0"/>
              <a:t>Social Justice can be cost effective</a:t>
            </a:r>
          </a:p>
          <a:p>
            <a:pPr eaLnBrk="1" hangingPunct="1">
              <a:lnSpc>
                <a:spcPct val="90000"/>
              </a:lnSpc>
              <a:buClr>
                <a:schemeClr val="tx1"/>
              </a:buClr>
            </a:pPr>
            <a:r>
              <a:rPr lang="en-US" dirty="0" smtClean="0"/>
              <a:t>Doing nothing has a cost that we should not continue to bear</a:t>
            </a:r>
          </a:p>
          <a:p>
            <a:pPr eaLnBrk="1" hangingPunct="1">
              <a:lnSpc>
                <a:spcPct val="90000"/>
              </a:lnSpc>
              <a:buClr>
                <a:schemeClr val="tx1"/>
              </a:buClr>
              <a:buFont typeface="Wingdings" pitchFamily="2" charset="2"/>
              <a:buNone/>
            </a:pPr>
            <a:r>
              <a:rPr lang="en-US" sz="2800" dirty="0" smtClean="0"/>
              <a:t>	</a:t>
            </a:r>
          </a:p>
        </p:txBody>
      </p:sp>
      <p:sp>
        <p:nvSpPr>
          <p:cNvPr id="187396" name="Line 4"/>
          <p:cNvSpPr>
            <a:spLocks noChangeShapeType="1"/>
          </p:cNvSpPr>
          <p:nvPr/>
        </p:nvSpPr>
        <p:spPr bwMode="auto">
          <a:xfrm>
            <a:off x="228600" y="990600"/>
            <a:ext cx="8534400" cy="0"/>
          </a:xfrm>
          <a:prstGeom prst="line">
            <a:avLst/>
          </a:prstGeom>
          <a:noFill/>
          <a:ln w="12700">
            <a:solidFill>
              <a:schemeClr val="tx1"/>
            </a:solidFill>
            <a:round/>
            <a:headEnd/>
            <a:tailEnd/>
          </a:ln>
        </p:spPr>
        <p:txBody>
          <a:bodyPr/>
          <a:lstStyle/>
          <a:p>
            <a:endParaRPr lang="en-US"/>
          </a:p>
        </p:txBody>
      </p:sp>
      <p:sp>
        <p:nvSpPr>
          <p:cNvPr id="187397" name="Line 5"/>
          <p:cNvSpPr>
            <a:spLocks noChangeShapeType="1"/>
          </p:cNvSpPr>
          <p:nvPr/>
        </p:nvSpPr>
        <p:spPr bwMode="auto">
          <a:xfrm>
            <a:off x="457200" y="5943600"/>
            <a:ext cx="8382000" cy="0"/>
          </a:xfrm>
          <a:prstGeom prst="line">
            <a:avLst/>
          </a:prstGeom>
          <a:noFill/>
          <a:ln w="12700">
            <a:solidFill>
              <a:schemeClr val="tx1"/>
            </a:solidFill>
            <a:round/>
            <a:headEnd/>
            <a:tailEnd/>
          </a:ln>
        </p:spPr>
        <p:txBody>
          <a:bodyPr/>
          <a:lstStyle/>
          <a:p>
            <a:endParaRPr lang="en-US"/>
          </a:p>
        </p:txBody>
      </p:sp>
      <p:sp>
        <p:nvSpPr>
          <p:cNvPr id="187398" name="Text Box 6"/>
          <p:cNvSpPr txBox="1">
            <a:spLocks noChangeArrowheads="1"/>
          </p:cNvSpPr>
          <p:nvPr/>
        </p:nvSpPr>
        <p:spPr bwMode="auto">
          <a:xfrm>
            <a:off x="457200" y="6096000"/>
            <a:ext cx="7467600" cy="400050"/>
          </a:xfrm>
          <a:prstGeom prst="rect">
            <a:avLst/>
          </a:prstGeom>
          <a:noFill/>
          <a:ln w="9525">
            <a:noFill/>
            <a:miter lim="800000"/>
            <a:headEnd/>
            <a:tailEnd/>
          </a:ln>
        </p:spPr>
        <p:txBody>
          <a:bodyPr>
            <a:spAutoFit/>
          </a:bodyPr>
          <a:lstStyle/>
          <a:p>
            <a:pPr eaLnBrk="0" hangingPunct="0">
              <a:spcBef>
                <a:spcPct val="50000"/>
              </a:spcBef>
            </a:pPr>
            <a:r>
              <a:rPr lang="en-US" sz="2000"/>
              <a:t>LaVeist et al. 2009, Joint Center for Political &amp; Economic Studies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228600"/>
            <a:ext cx="8229600" cy="1219200"/>
          </a:xfrm>
        </p:spPr>
        <p:txBody>
          <a:bodyPr/>
          <a:lstStyle/>
          <a:p>
            <a:r>
              <a:rPr lang="en-US" sz="3000" b="1" dirty="0" smtClean="0"/>
              <a:t>Economic Gains from Reducing Education Differences in Health are Large </a:t>
            </a:r>
          </a:p>
        </p:txBody>
      </p:sp>
      <p:pic>
        <p:nvPicPr>
          <p:cNvPr id="188419" name="Picture 3"/>
          <p:cNvPicPr>
            <a:picLocks noGrp="1" noChangeAspect="1" noChangeArrowheads="1"/>
          </p:cNvPicPr>
          <p:nvPr>
            <p:ph idx="1"/>
          </p:nvPr>
        </p:nvPicPr>
        <p:blipFill>
          <a:blip r:embed="rId2" cstate="print"/>
          <a:srcRect/>
          <a:stretch>
            <a:fillRect/>
          </a:stretch>
        </p:blipFill>
        <p:spPr>
          <a:xfrm>
            <a:off x="3810000" y="1828800"/>
            <a:ext cx="5181600" cy="4687888"/>
          </a:xfrm>
          <a:noFill/>
        </p:spPr>
      </p:pic>
      <p:sp>
        <p:nvSpPr>
          <p:cNvPr id="188420" name="Rectangle 4"/>
          <p:cNvSpPr>
            <a:spLocks noChangeArrowheads="1"/>
          </p:cNvSpPr>
          <p:nvPr/>
        </p:nvSpPr>
        <p:spPr bwMode="auto">
          <a:xfrm>
            <a:off x="304800" y="1524000"/>
            <a:ext cx="3581400" cy="5029200"/>
          </a:xfrm>
          <a:prstGeom prst="rect">
            <a:avLst/>
          </a:prstGeom>
          <a:noFill/>
          <a:ln w="9525">
            <a:noFill/>
            <a:miter lim="800000"/>
            <a:headEnd/>
            <a:tailEnd/>
          </a:ln>
        </p:spPr>
        <p:txBody>
          <a:bodyPr/>
          <a:lstStyle/>
          <a:p>
            <a:pPr marL="342900" indent="-342900" eaLnBrk="0" hangingPunct="0">
              <a:buFontTx/>
              <a:buChar char="•"/>
            </a:pPr>
            <a:r>
              <a:rPr lang="en-US" sz="2400" dirty="0">
                <a:latin typeface="Arial" charset="0"/>
              </a:rPr>
              <a:t>If </a:t>
            </a:r>
            <a:r>
              <a:rPr lang="en-US" sz="2400" dirty="0" smtClean="0">
                <a:latin typeface="Arial" charset="0"/>
              </a:rPr>
              <a:t>all adult </a:t>
            </a:r>
            <a:r>
              <a:rPr lang="en-US" sz="2400" dirty="0">
                <a:latin typeface="Arial" charset="0"/>
              </a:rPr>
              <a:t>Americans </a:t>
            </a:r>
            <a:r>
              <a:rPr lang="en-US" sz="2400" dirty="0" smtClean="0">
                <a:latin typeface="Arial" charset="0"/>
              </a:rPr>
              <a:t>experienced </a:t>
            </a:r>
            <a:r>
              <a:rPr lang="en-US" sz="2400" dirty="0">
                <a:latin typeface="Arial" charset="0"/>
              </a:rPr>
              <a:t>the lower death rates and better health status of college graduates, they would live longer and healthier lives.</a:t>
            </a:r>
            <a:r>
              <a:rPr lang="en-US" sz="2000" dirty="0">
                <a:latin typeface="Arial" charset="0"/>
              </a:rPr>
              <a:t/>
            </a:r>
            <a:br>
              <a:rPr lang="en-US" sz="2000" dirty="0">
                <a:latin typeface="Arial" charset="0"/>
              </a:rPr>
            </a:br>
            <a:endParaRPr lang="en-US" sz="2000" dirty="0">
              <a:latin typeface="Arial" charset="0"/>
            </a:endParaRPr>
          </a:p>
          <a:p>
            <a:pPr marL="342900" indent="-342900" eaLnBrk="0" hangingPunct="0">
              <a:buFontTx/>
              <a:buChar char="•"/>
            </a:pPr>
            <a:r>
              <a:rPr lang="en-US" sz="2200" dirty="0">
                <a:latin typeface="Arial" charset="0"/>
              </a:rPr>
              <a:t>These improvements would translate into potential gains of </a:t>
            </a:r>
            <a:r>
              <a:rPr lang="en-US" sz="2400" dirty="0">
                <a:solidFill>
                  <a:srgbClr val="FFFFFF"/>
                </a:solidFill>
                <a:latin typeface="Arial" charset="0"/>
              </a:rPr>
              <a:t>$1.007 trillion annually</a:t>
            </a:r>
            <a:r>
              <a:rPr lang="en-US" sz="2400" dirty="0">
                <a:latin typeface="Arial"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152400"/>
            <a:ext cx="8305800" cy="685800"/>
          </a:xfrm>
        </p:spPr>
        <p:txBody>
          <a:bodyPr lIns="92075" tIns="46038" rIns="92075" bIns="46038"/>
          <a:lstStyle/>
          <a:p>
            <a:pPr eaLnBrk="1" hangingPunct="1"/>
            <a:r>
              <a:rPr lang="en-US" sz="3600" dirty="0" smtClean="0"/>
              <a:t>Conclusions: Improving America’s Health</a:t>
            </a:r>
          </a:p>
        </p:txBody>
      </p:sp>
      <p:sp>
        <p:nvSpPr>
          <p:cNvPr id="472067" name="Rectangle 3"/>
          <p:cNvSpPr>
            <a:spLocks noGrp="1" noChangeArrowheads="1"/>
          </p:cNvSpPr>
          <p:nvPr>
            <p:ph type="body" sz="half" idx="1"/>
          </p:nvPr>
        </p:nvSpPr>
        <p:spPr>
          <a:xfrm>
            <a:off x="228600" y="838200"/>
            <a:ext cx="8610600" cy="5638800"/>
          </a:xfrm>
        </p:spPr>
        <p:txBody>
          <a:bodyPr lIns="92075" tIns="46038" rIns="92075" bIns="46038"/>
          <a:lstStyle/>
          <a:p>
            <a:pPr eaLnBrk="1" hangingPunct="1">
              <a:lnSpc>
                <a:spcPct val="120000"/>
              </a:lnSpc>
              <a:buClr>
                <a:schemeClr val="accent2"/>
              </a:buClr>
            </a:pPr>
            <a:r>
              <a:rPr lang="en-US" sz="3000" dirty="0" smtClean="0"/>
              <a:t>Health care system reform is critical, but insufficient</a:t>
            </a:r>
          </a:p>
          <a:p>
            <a:pPr eaLnBrk="1" hangingPunct="1">
              <a:lnSpc>
                <a:spcPct val="120000"/>
              </a:lnSpc>
              <a:buClr>
                <a:schemeClr val="accent2"/>
              </a:buClr>
            </a:pPr>
            <a:r>
              <a:rPr lang="en-US" sz="3000" dirty="0" smtClean="0"/>
              <a:t>Social factors like education, housing, transportation the environment can have decisive impacts</a:t>
            </a:r>
          </a:p>
          <a:p>
            <a:pPr eaLnBrk="1" hangingPunct="1">
              <a:lnSpc>
                <a:spcPct val="120000"/>
              </a:lnSpc>
              <a:buClr>
                <a:schemeClr val="accent2"/>
              </a:buClr>
            </a:pPr>
            <a:r>
              <a:rPr lang="en-US" sz="3000" dirty="0" smtClean="0"/>
              <a:t> There are promising approaches from around the country that are making a difference now</a:t>
            </a:r>
          </a:p>
          <a:p>
            <a:pPr eaLnBrk="1" hangingPunct="1">
              <a:lnSpc>
                <a:spcPct val="120000"/>
              </a:lnSpc>
              <a:buClr>
                <a:schemeClr val="accent2"/>
              </a:buClr>
            </a:pPr>
            <a:r>
              <a:rPr lang="en-US" sz="3000" dirty="0" smtClean="0"/>
              <a:t>Community Development can help to bring resources together in a concerted focus to modify where and how we live, learn, work and play</a:t>
            </a:r>
          </a:p>
          <a:p>
            <a:pPr eaLnBrk="1" hangingPunct="1">
              <a:lnSpc>
                <a:spcPct val="120000"/>
              </a:lnSpc>
              <a:buClr>
                <a:schemeClr val="accent2"/>
              </a:buClr>
            </a:pPr>
            <a:r>
              <a:rPr lang="en-US" sz="3000" dirty="0" smtClean="0"/>
              <a:t>We need to attend to those who are farthest behind</a:t>
            </a:r>
          </a:p>
          <a:p>
            <a:pPr eaLnBrk="1" hangingPunct="1">
              <a:lnSpc>
                <a:spcPct val="120000"/>
              </a:lnSpc>
              <a:buClr>
                <a:schemeClr val="accent2"/>
              </a:buClr>
              <a:buFontTx/>
              <a:buNone/>
            </a:pPr>
            <a:endParaRPr lang="en-US" sz="2600" b="1" dirty="0" smtClean="0"/>
          </a:p>
          <a:p>
            <a:pPr eaLnBrk="1" hangingPunct="1">
              <a:lnSpc>
                <a:spcPct val="120000"/>
              </a:lnSpc>
              <a:buClr>
                <a:schemeClr val="accent2"/>
              </a:buClr>
              <a:buFontTx/>
              <a:buNone/>
            </a:pPr>
            <a:endParaRPr lang="en-US" sz="1800" b="1" dirty="0" smtClean="0"/>
          </a:p>
          <a:p>
            <a:pPr eaLnBrk="1" hangingPunct="1">
              <a:lnSpc>
                <a:spcPct val="90000"/>
              </a:lnSpc>
            </a:pPr>
            <a:endParaRPr lang="en-US" sz="2400" dirty="0" smtClean="0"/>
          </a:p>
        </p:txBody>
      </p:sp>
      <p:sp>
        <p:nvSpPr>
          <p:cNvPr id="189444" name="TextBox 3"/>
          <p:cNvSpPr txBox="1">
            <a:spLocks noChangeArrowheads="1"/>
          </p:cNvSpPr>
          <p:nvPr/>
        </p:nvSpPr>
        <p:spPr bwMode="auto">
          <a:xfrm>
            <a:off x="838200" y="6248400"/>
            <a:ext cx="6324600" cy="677863"/>
          </a:xfrm>
          <a:prstGeom prst="rect">
            <a:avLst/>
          </a:prstGeom>
          <a:noFill/>
          <a:ln w="9525">
            <a:noFill/>
            <a:miter lim="800000"/>
            <a:headEnd/>
            <a:tailEnd/>
          </a:ln>
        </p:spPr>
        <p:txBody>
          <a:bodyPr>
            <a:spAutoFit/>
          </a:bodyPr>
          <a:lstStyle/>
          <a:p>
            <a:pPr eaLnBrk="0" hangingPunct="0"/>
            <a:endParaRPr lang="en-US" sz="2000" b="1"/>
          </a:p>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2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304800"/>
            <a:ext cx="7772400" cy="1143000"/>
          </a:xfrm>
        </p:spPr>
        <p:txBody>
          <a:bodyPr/>
          <a:lstStyle/>
          <a:p>
            <a:pPr eaLnBrk="1" hangingPunct="1"/>
            <a:r>
              <a:rPr lang="en-US" b="1" smtClean="0"/>
              <a:t>A Call to Action</a:t>
            </a:r>
          </a:p>
        </p:txBody>
      </p:sp>
      <p:sp>
        <p:nvSpPr>
          <p:cNvPr id="207875" name="Rectangle 3"/>
          <p:cNvSpPr>
            <a:spLocks noGrp="1" noChangeArrowheads="1"/>
          </p:cNvSpPr>
          <p:nvPr>
            <p:ph type="body" idx="1"/>
          </p:nvPr>
        </p:nvSpPr>
        <p:spPr>
          <a:xfrm>
            <a:off x="685800" y="2819400"/>
            <a:ext cx="7772400" cy="1524000"/>
          </a:xfrm>
        </p:spPr>
        <p:txBody>
          <a:bodyPr/>
          <a:lstStyle/>
          <a:p>
            <a:pPr algn="ctr" eaLnBrk="1" hangingPunct="1">
              <a:buFontTx/>
              <a:buNone/>
            </a:pPr>
            <a:r>
              <a:rPr lang="en-US" sz="4000" dirty="0" smtClean="0"/>
              <a:t>“The only thing necessary for the triumph [of evil] is for good men to do nothing.”</a:t>
            </a:r>
          </a:p>
        </p:txBody>
      </p:sp>
      <p:sp>
        <p:nvSpPr>
          <p:cNvPr id="207876" name="Line 4"/>
          <p:cNvSpPr>
            <a:spLocks noChangeShapeType="1"/>
          </p:cNvSpPr>
          <p:nvPr/>
        </p:nvSpPr>
        <p:spPr bwMode="auto">
          <a:xfrm>
            <a:off x="609600" y="1752600"/>
            <a:ext cx="8229600" cy="0"/>
          </a:xfrm>
          <a:prstGeom prst="line">
            <a:avLst/>
          </a:prstGeom>
          <a:noFill/>
          <a:ln w="28575">
            <a:solidFill>
              <a:schemeClr val="tx1"/>
            </a:solidFill>
            <a:round/>
            <a:headEnd/>
            <a:tailEnd/>
          </a:ln>
        </p:spPr>
        <p:txBody>
          <a:bodyPr/>
          <a:lstStyle/>
          <a:p>
            <a:endParaRPr lang="en-US"/>
          </a:p>
        </p:txBody>
      </p:sp>
      <p:sp>
        <p:nvSpPr>
          <p:cNvPr id="207877" name="Line 5"/>
          <p:cNvSpPr>
            <a:spLocks noChangeShapeType="1"/>
          </p:cNvSpPr>
          <p:nvPr/>
        </p:nvSpPr>
        <p:spPr bwMode="auto">
          <a:xfrm>
            <a:off x="533400" y="5943600"/>
            <a:ext cx="8229600" cy="0"/>
          </a:xfrm>
          <a:prstGeom prst="line">
            <a:avLst/>
          </a:prstGeom>
          <a:noFill/>
          <a:ln w="28575">
            <a:solidFill>
              <a:schemeClr val="tx1"/>
            </a:solidFill>
            <a:round/>
            <a:headEnd/>
            <a:tailEnd/>
          </a:ln>
        </p:spPr>
        <p:txBody>
          <a:bodyPr/>
          <a:lstStyle/>
          <a:p>
            <a:endParaRPr lang="en-US"/>
          </a:p>
        </p:txBody>
      </p:sp>
      <p:sp>
        <p:nvSpPr>
          <p:cNvPr id="207878" name="Text Box 6"/>
          <p:cNvSpPr txBox="1">
            <a:spLocks noChangeArrowheads="1"/>
          </p:cNvSpPr>
          <p:nvPr/>
        </p:nvSpPr>
        <p:spPr bwMode="auto">
          <a:xfrm>
            <a:off x="669925" y="6081713"/>
            <a:ext cx="3143250" cy="336550"/>
          </a:xfrm>
          <a:prstGeom prst="rect">
            <a:avLst/>
          </a:prstGeom>
          <a:noFill/>
          <a:ln w="9525">
            <a:noFill/>
            <a:miter lim="800000"/>
            <a:headEnd/>
            <a:tailEnd/>
          </a:ln>
        </p:spPr>
        <p:txBody>
          <a:bodyPr wrap="none">
            <a:spAutoFit/>
          </a:bodyPr>
          <a:lstStyle/>
          <a:p>
            <a:pPr marL="342900" indent="-342900">
              <a:spcBef>
                <a:spcPct val="20000"/>
              </a:spcBef>
            </a:pPr>
            <a:r>
              <a:rPr lang="en-US" sz="1600" b="1"/>
              <a:t>Edmund Burke, Irish Philosopher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0"/>
            <a:ext cx="7772400" cy="1143000"/>
          </a:xfrm>
        </p:spPr>
        <p:txBody>
          <a:bodyPr/>
          <a:lstStyle/>
          <a:p>
            <a:pPr eaLnBrk="1" hangingPunct="1"/>
            <a:r>
              <a:rPr lang="en-US" sz="3200" b="1" smtClean="0"/>
              <a:t>SAT Scores by Income</a:t>
            </a:r>
          </a:p>
        </p:txBody>
      </p:sp>
      <p:graphicFrame>
        <p:nvGraphicFramePr>
          <p:cNvPr id="432132" name="Group 4"/>
          <p:cNvGraphicFramePr>
            <a:graphicFrameLocks noGrp="1"/>
          </p:cNvGraphicFramePr>
          <p:nvPr>
            <p:ph type="tbl" idx="1"/>
          </p:nvPr>
        </p:nvGraphicFramePr>
        <p:xfrm>
          <a:off x="1295400" y="1295400"/>
          <a:ext cx="6781800" cy="5126673"/>
        </p:xfrm>
        <a:graphic>
          <a:graphicData uri="http://schemas.openxmlformats.org/drawingml/2006/table">
            <a:tbl>
              <a:tblPr/>
              <a:tblGrid>
                <a:gridCol w="3390900"/>
                <a:gridCol w="33909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Family Income</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Median Score</a:t>
                      </a:r>
                    </a:p>
                  </a:txBody>
                  <a:tcPr horzOverflow="overflow">
                    <a:lnL>
                      <a:noFill/>
                    </a:lnL>
                    <a:lnR cap="flat">
                      <a:noFill/>
                    </a:lnR>
                    <a:lnT cap="flat">
                      <a:noFill/>
                    </a:lnT>
                    <a:lnB>
                      <a:noFill/>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More than $100,000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1129</a:t>
                      </a:r>
                    </a:p>
                  </a:txBody>
                  <a:tcPr horzOverflow="overflow">
                    <a:lnL>
                      <a:noFill/>
                    </a:lnL>
                    <a:lnR cap="flat">
                      <a:noFill/>
                    </a:lnR>
                    <a:lnT>
                      <a:noFill/>
                    </a:lnT>
                    <a:lnB>
                      <a:noFill/>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$80,000 to $100,000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1085</a:t>
                      </a:r>
                    </a:p>
                  </a:txBody>
                  <a:tcPr horzOverflow="overflow">
                    <a:lnL>
                      <a:noFill/>
                    </a:lnL>
                    <a:lnR cap="flat">
                      <a:noFill/>
                    </a:lnR>
                    <a:lnT>
                      <a:noFill/>
                    </a:lnT>
                    <a:lnB>
                      <a:noFill/>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$70,000 to $80,000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1064</a:t>
                      </a:r>
                    </a:p>
                  </a:txBody>
                  <a:tcPr horzOverflow="overflow">
                    <a:lnL>
                      <a:noFill/>
                    </a:lnL>
                    <a:lnR cap="flat">
                      <a:noFill/>
                    </a:lnR>
                    <a:lnT>
                      <a:noFill/>
                    </a:lnT>
                    <a:lnB>
                      <a:noFill/>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$60,000 to $70,000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1049</a:t>
                      </a:r>
                    </a:p>
                  </a:txBody>
                  <a:tcPr horzOverflow="overflow">
                    <a:lnL>
                      <a:noFill/>
                    </a:lnL>
                    <a:lnR cap="flat">
                      <a:noFill/>
                    </a:lnR>
                    <a:lnT>
                      <a:noFill/>
                    </a:lnT>
                    <a:lnB>
                      <a:noFill/>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$50,000 to $60,000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1034</a:t>
                      </a:r>
                    </a:p>
                  </a:txBody>
                  <a:tcPr horzOverflow="overflow">
                    <a:lnL>
                      <a:noFill/>
                    </a:lnL>
                    <a:lnR cap="flat">
                      <a:noFill/>
                    </a:lnR>
                    <a:lnT>
                      <a:noFill/>
                    </a:lnT>
                    <a:lnB>
                      <a:noFill/>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$40,000 to $50,000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1016</a:t>
                      </a:r>
                    </a:p>
                  </a:txBody>
                  <a:tcPr horzOverflow="overflow">
                    <a:lnL>
                      <a:noFill/>
                    </a:lnL>
                    <a:lnR cap="flat">
                      <a:noFill/>
                    </a:lnR>
                    <a:lnT>
                      <a:noFill/>
                    </a:lnT>
                    <a:lnB>
                      <a:noFill/>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$30,000 to $40,000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992</a:t>
                      </a:r>
                    </a:p>
                  </a:txBody>
                  <a:tcPr horzOverflow="overflow">
                    <a:lnL>
                      <a:noFill/>
                    </a:lnL>
                    <a:lnR cap="flat">
                      <a:noFill/>
                    </a:lnR>
                    <a:lnT>
                      <a:noFill/>
                    </a:lnT>
                    <a:lnB>
                      <a:noFill/>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$20,000 to $30,000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964</a:t>
                      </a:r>
                    </a:p>
                  </a:txBody>
                  <a:tcPr horzOverflow="overflow">
                    <a:lnL>
                      <a:noFill/>
                    </a:lnL>
                    <a:lnR cap="flat">
                      <a:noFill/>
                    </a:lnR>
                    <a:lnT>
                      <a:noFill/>
                    </a:lnT>
                    <a:lnB>
                      <a:noFill/>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$10,000 to $20,000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920</a:t>
                      </a:r>
                    </a:p>
                  </a:txBody>
                  <a:tcPr horzOverflow="overflow">
                    <a:lnL>
                      <a:noFill/>
                    </a:lnL>
                    <a:lnR cap="flat">
                      <a:noFill/>
                    </a:lnR>
                    <a:lnT>
                      <a:noFill/>
                    </a:lnT>
                    <a:lnB>
                      <a:noFill/>
                    </a:lnB>
                    <a:lnTlToBr>
                      <a:noFill/>
                    </a:lnTlToBr>
                    <a:lnBlToTr>
                      <a:noFill/>
                    </a:lnBlToTr>
                    <a:no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Less than   $10,000</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873</a:t>
                      </a:r>
                    </a:p>
                  </a:txBody>
                  <a:tcPr horzOverflow="overflow">
                    <a:lnL>
                      <a:noFill/>
                    </a:lnL>
                    <a:lnR cap="flat">
                      <a:noFill/>
                    </a:lnR>
                    <a:lnT>
                      <a:noFill/>
                    </a:lnT>
                    <a:lnB cap="flat">
                      <a:noFill/>
                    </a:lnB>
                    <a:lnTlToBr>
                      <a:noFill/>
                    </a:lnTlToBr>
                    <a:lnBlToTr>
                      <a:noFill/>
                    </a:lnBlToTr>
                    <a:noFill/>
                  </a:tcPr>
                </a:tc>
              </a:tr>
            </a:tbl>
          </a:graphicData>
        </a:graphic>
      </p:graphicFrame>
      <p:sp>
        <p:nvSpPr>
          <p:cNvPr id="58371" name="Rectangle 3"/>
          <p:cNvSpPr>
            <a:spLocks noChangeArrowheads="1"/>
          </p:cNvSpPr>
          <p:nvPr/>
        </p:nvSpPr>
        <p:spPr bwMode="auto">
          <a:xfrm>
            <a:off x="762000" y="6580188"/>
            <a:ext cx="4562475" cy="274637"/>
          </a:xfrm>
          <a:prstGeom prst="rect">
            <a:avLst/>
          </a:prstGeom>
          <a:noFill/>
          <a:ln w="9525">
            <a:noFill/>
            <a:miter lim="800000"/>
            <a:headEnd/>
            <a:tailEnd/>
          </a:ln>
        </p:spPr>
        <p:txBody>
          <a:bodyPr/>
          <a:lstStyle/>
          <a:p>
            <a:pPr>
              <a:spcBef>
                <a:spcPct val="50000"/>
              </a:spcBef>
              <a:defRPr/>
            </a:pPr>
            <a:r>
              <a:rPr lang="en-US" sz="1400" b="1">
                <a:solidFill>
                  <a:srgbClr val="FFFF00"/>
                </a:solidFill>
                <a:cs typeface="+mn-cs"/>
              </a:rPr>
              <a:t>Source:  (ETS) Mantsios; N=898,596</a:t>
            </a:r>
          </a:p>
        </p:txBody>
      </p:sp>
      <p:sp>
        <p:nvSpPr>
          <p:cNvPr id="58395" name="Line 53"/>
          <p:cNvSpPr>
            <a:spLocks noChangeShapeType="1"/>
          </p:cNvSpPr>
          <p:nvPr/>
        </p:nvSpPr>
        <p:spPr bwMode="auto">
          <a:xfrm>
            <a:off x="685800" y="6553200"/>
            <a:ext cx="7623175" cy="0"/>
          </a:xfrm>
          <a:prstGeom prst="line">
            <a:avLst/>
          </a:prstGeom>
          <a:noFill/>
          <a:ln w="38100">
            <a:solidFill>
              <a:schemeClr val="tx1"/>
            </a:solidFill>
            <a:round/>
            <a:headEnd/>
            <a:tailEnd/>
          </a:ln>
        </p:spPr>
        <p:txBody>
          <a:bodyPr/>
          <a:lstStyle/>
          <a:p>
            <a:pPr>
              <a:spcBef>
                <a:spcPct val="20000"/>
              </a:spcBef>
              <a:defRPr/>
            </a:pPr>
            <a:endParaRPr lang="en-US" sz="2000" b="1">
              <a:solidFill>
                <a:srgbClr val="FFFF00"/>
              </a:solidFill>
              <a:cs typeface="+mn-cs"/>
            </a:endParaRPr>
          </a:p>
        </p:txBody>
      </p:sp>
      <p:sp>
        <p:nvSpPr>
          <p:cNvPr id="58396" name="Line 54"/>
          <p:cNvSpPr>
            <a:spLocks noChangeShapeType="1"/>
          </p:cNvSpPr>
          <p:nvPr/>
        </p:nvSpPr>
        <p:spPr bwMode="auto">
          <a:xfrm>
            <a:off x="762000" y="1828800"/>
            <a:ext cx="7623175" cy="0"/>
          </a:xfrm>
          <a:prstGeom prst="line">
            <a:avLst/>
          </a:prstGeom>
          <a:noFill/>
          <a:ln w="38100">
            <a:solidFill>
              <a:schemeClr val="tx1"/>
            </a:solidFill>
            <a:round/>
            <a:headEnd/>
            <a:tailEnd/>
          </a:ln>
        </p:spPr>
        <p:txBody>
          <a:bodyPr/>
          <a:lstStyle/>
          <a:p>
            <a:pPr>
              <a:spcBef>
                <a:spcPct val="20000"/>
              </a:spcBef>
              <a:defRPr/>
            </a:pPr>
            <a:endParaRPr lang="en-US" sz="2000" b="1">
              <a:solidFill>
                <a:srgbClr val="FFFF00"/>
              </a:solidFill>
              <a:cs typeface="+mn-cs"/>
            </a:endParaRPr>
          </a:p>
        </p:txBody>
      </p:sp>
      <p:sp>
        <p:nvSpPr>
          <p:cNvPr id="58397" name="Line 55"/>
          <p:cNvSpPr>
            <a:spLocks noChangeShapeType="1"/>
          </p:cNvSpPr>
          <p:nvPr/>
        </p:nvSpPr>
        <p:spPr bwMode="auto">
          <a:xfrm>
            <a:off x="762000" y="1219200"/>
            <a:ext cx="7623175" cy="0"/>
          </a:xfrm>
          <a:prstGeom prst="line">
            <a:avLst/>
          </a:prstGeom>
          <a:noFill/>
          <a:ln w="38100">
            <a:solidFill>
              <a:schemeClr val="tx1"/>
            </a:solidFill>
            <a:round/>
            <a:headEnd/>
            <a:tailEnd/>
          </a:ln>
        </p:spPr>
        <p:txBody>
          <a:bodyPr/>
          <a:lstStyle/>
          <a:p>
            <a:pPr>
              <a:spcBef>
                <a:spcPct val="20000"/>
              </a:spcBef>
              <a:defRPr/>
            </a:pPr>
            <a:endParaRPr lang="en-US" sz="2000" b="1">
              <a:solidFill>
                <a:srgbClr val="FFFF00"/>
              </a:solidFill>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09600" y="152400"/>
            <a:ext cx="7772400" cy="838200"/>
          </a:xfrm>
        </p:spPr>
        <p:txBody>
          <a:bodyPr/>
          <a:lstStyle/>
          <a:p>
            <a:pPr eaLnBrk="1" hangingPunct="1"/>
            <a:r>
              <a:rPr lang="en-US" sz="3600" b="1" smtClean="0"/>
              <a:t>SES: A Key Determinant of Heath</a:t>
            </a:r>
            <a:r>
              <a:rPr lang="en-US" b="1" smtClean="0"/>
              <a:t> </a:t>
            </a:r>
          </a:p>
        </p:txBody>
      </p:sp>
      <p:sp>
        <p:nvSpPr>
          <p:cNvPr id="148483" name="Rectangle 3"/>
          <p:cNvSpPr>
            <a:spLocks noGrp="1" noChangeArrowheads="1"/>
          </p:cNvSpPr>
          <p:nvPr>
            <p:ph type="body" idx="1"/>
          </p:nvPr>
        </p:nvSpPr>
        <p:spPr>
          <a:xfrm>
            <a:off x="685800" y="1066800"/>
            <a:ext cx="7772400" cy="5257800"/>
          </a:xfrm>
        </p:spPr>
        <p:txBody>
          <a:bodyPr/>
          <a:lstStyle/>
          <a:p>
            <a:pPr eaLnBrk="1" hangingPunct="1">
              <a:lnSpc>
                <a:spcPct val="90000"/>
              </a:lnSpc>
            </a:pPr>
            <a:r>
              <a:rPr lang="en-US" sz="2800" b="1" smtClean="0"/>
              <a:t>Socioeconomic Status (SES) usually measured by income, education, or occupation influences health </a:t>
            </a:r>
            <a:r>
              <a:rPr lang="en-US" sz="2800" b="1" smtClean="0">
                <a:solidFill>
                  <a:srgbClr val="FFFFFF"/>
                </a:solidFill>
              </a:rPr>
              <a:t>in virtually every society</a:t>
            </a:r>
          </a:p>
          <a:p>
            <a:pPr eaLnBrk="1" hangingPunct="1">
              <a:lnSpc>
                <a:spcPct val="90000"/>
              </a:lnSpc>
              <a:buFontTx/>
              <a:buNone/>
            </a:pPr>
            <a:endParaRPr lang="en-US" sz="2800" b="1" smtClean="0"/>
          </a:p>
          <a:p>
            <a:pPr eaLnBrk="1" hangingPunct="1">
              <a:lnSpc>
                <a:spcPct val="90000"/>
              </a:lnSpc>
            </a:pPr>
            <a:r>
              <a:rPr lang="en-US" sz="2800" b="1" smtClean="0"/>
              <a:t>SES is one of the most powerful predictors of health, </a:t>
            </a:r>
            <a:r>
              <a:rPr lang="en-US" sz="2800" b="1" smtClean="0">
                <a:solidFill>
                  <a:srgbClr val="FFFFFF"/>
                </a:solidFill>
              </a:rPr>
              <a:t>more powerful than genetics</a:t>
            </a:r>
            <a:r>
              <a:rPr lang="en-US" sz="2800" b="1" smtClean="0"/>
              <a:t>, exposure to </a:t>
            </a:r>
            <a:r>
              <a:rPr lang="en-US" sz="2800" b="1" smtClean="0">
                <a:solidFill>
                  <a:srgbClr val="FFFFFF"/>
                </a:solidFill>
              </a:rPr>
              <a:t>carcinogens</a:t>
            </a:r>
            <a:r>
              <a:rPr lang="en-US" sz="2800" b="1" smtClean="0"/>
              <a:t>, and even </a:t>
            </a:r>
            <a:r>
              <a:rPr lang="en-US" sz="2800" b="1" smtClean="0">
                <a:solidFill>
                  <a:srgbClr val="FFFFFF"/>
                </a:solidFill>
              </a:rPr>
              <a:t>smoking</a:t>
            </a:r>
          </a:p>
          <a:p>
            <a:pPr eaLnBrk="1" hangingPunct="1">
              <a:lnSpc>
                <a:spcPct val="90000"/>
              </a:lnSpc>
              <a:buFontTx/>
              <a:buNone/>
            </a:pPr>
            <a:endParaRPr lang="en-US" sz="2800" b="1" smtClean="0"/>
          </a:p>
          <a:p>
            <a:pPr eaLnBrk="1" hangingPunct="1">
              <a:lnSpc>
                <a:spcPct val="90000"/>
              </a:lnSpc>
            </a:pPr>
            <a:r>
              <a:rPr lang="en-US" sz="2800" b="1" smtClean="0"/>
              <a:t>The gap in all-cause mortality between high and low SES persons is larger than the gap between smokers and non-smokers.</a:t>
            </a:r>
          </a:p>
        </p:txBody>
      </p:sp>
      <p:sp>
        <p:nvSpPr>
          <p:cNvPr id="148484" name="Line 4"/>
          <p:cNvSpPr>
            <a:spLocks noChangeShapeType="1"/>
          </p:cNvSpPr>
          <p:nvPr/>
        </p:nvSpPr>
        <p:spPr bwMode="auto">
          <a:xfrm>
            <a:off x="685800" y="990600"/>
            <a:ext cx="7620000" cy="0"/>
          </a:xfrm>
          <a:prstGeom prst="line">
            <a:avLst/>
          </a:prstGeom>
          <a:noFill/>
          <a:ln w="28575">
            <a:solidFill>
              <a:schemeClr val="tx1"/>
            </a:solidFill>
            <a:round/>
            <a:headEnd/>
            <a:tailEnd/>
          </a:ln>
        </p:spPr>
        <p:txBody>
          <a:bodyPr/>
          <a:lstStyle/>
          <a:p>
            <a:endParaRPr lang="en-US"/>
          </a:p>
        </p:txBody>
      </p:sp>
      <p:sp>
        <p:nvSpPr>
          <p:cNvPr id="148485" name="Line 5"/>
          <p:cNvSpPr>
            <a:spLocks noChangeShapeType="1"/>
          </p:cNvSpPr>
          <p:nvPr/>
        </p:nvSpPr>
        <p:spPr bwMode="auto">
          <a:xfrm>
            <a:off x="762000" y="6477000"/>
            <a:ext cx="7620000"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600" b="1" smtClean="0"/>
              <a:t>Relative Risk of Premature Death by Family Income (U.S.)</a:t>
            </a:r>
            <a:endParaRPr lang="en-US" smtClean="0"/>
          </a:p>
        </p:txBody>
      </p:sp>
      <p:graphicFrame>
        <p:nvGraphicFramePr>
          <p:cNvPr id="1026" name="Object 3"/>
          <p:cNvGraphicFramePr>
            <a:graphicFrameLocks noChangeAspect="1"/>
          </p:cNvGraphicFramePr>
          <p:nvPr>
            <p:ph type="chart" idx="1"/>
          </p:nvPr>
        </p:nvGraphicFramePr>
        <p:xfrm>
          <a:off x="609600" y="1828800"/>
          <a:ext cx="7772400" cy="4114800"/>
        </p:xfrm>
        <a:graphic>
          <a:graphicData uri="http://schemas.openxmlformats.org/presentationml/2006/ole">
            <p:oleObj spid="_x0000_s408578" name="Chart" r:id="rId3" imgW="7772400" imgH="4114800" progId="MSGraph.Chart.8">
              <p:embed followColorScheme="full"/>
            </p:oleObj>
          </a:graphicData>
        </a:graphic>
      </p:graphicFrame>
      <p:sp>
        <p:nvSpPr>
          <p:cNvPr id="12292" name="Text Box 4"/>
          <p:cNvSpPr txBox="1">
            <a:spLocks noChangeArrowheads="1"/>
          </p:cNvSpPr>
          <p:nvPr/>
        </p:nvSpPr>
        <p:spPr bwMode="auto">
          <a:xfrm rot="10800000">
            <a:off x="304800" y="3124200"/>
            <a:ext cx="549275" cy="1951038"/>
          </a:xfrm>
          <a:prstGeom prst="rect">
            <a:avLst/>
          </a:prstGeom>
          <a:noFill/>
          <a:ln w="9525">
            <a:noFill/>
            <a:miter lim="800000"/>
            <a:headEnd/>
            <a:tailEnd/>
          </a:ln>
        </p:spPr>
        <p:txBody>
          <a:bodyPr vert="eaVert">
            <a:spAutoFit/>
          </a:bodyPr>
          <a:lstStyle/>
          <a:p>
            <a:pPr marL="342900" indent="-342900">
              <a:spcBef>
                <a:spcPct val="50000"/>
              </a:spcBef>
              <a:defRPr/>
            </a:pPr>
            <a:r>
              <a:rPr lang="en-US" sz="2400" b="1">
                <a:solidFill>
                  <a:srgbClr val="FFFF00"/>
                </a:solidFill>
                <a:cs typeface="+mn-cs"/>
              </a:rPr>
              <a:t>Relative Risk</a:t>
            </a:r>
          </a:p>
        </p:txBody>
      </p:sp>
      <p:sp>
        <p:nvSpPr>
          <p:cNvPr id="12293" name="Text Box 5"/>
          <p:cNvSpPr txBox="1">
            <a:spLocks noChangeArrowheads="1"/>
          </p:cNvSpPr>
          <p:nvPr/>
        </p:nvSpPr>
        <p:spPr bwMode="auto">
          <a:xfrm>
            <a:off x="1600200" y="5943600"/>
            <a:ext cx="6705600" cy="396875"/>
          </a:xfrm>
          <a:prstGeom prst="rect">
            <a:avLst/>
          </a:prstGeom>
          <a:noFill/>
          <a:ln w="9525">
            <a:noFill/>
            <a:miter lim="800000"/>
            <a:headEnd/>
            <a:tailEnd/>
          </a:ln>
        </p:spPr>
        <p:txBody>
          <a:bodyPr>
            <a:spAutoFit/>
          </a:bodyPr>
          <a:lstStyle/>
          <a:p>
            <a:pPr marL="342900" indent="-342900" algn="ctr">
              <a:spcBef>
                <a:spcPct val="50000"/>
              </a:spcBef>
              <a:defRPr/>
            </a:pPr>
            <a:r>
              <a:rPr lang="en-US" sz="2000" b="1">
                <a:solidFill>
                  <a:srgbClr val="FFFF00"/>
                </a:solidFill>
                <a:cs typeface="+mn-cs"/>
              </a:rPr>
              <a:t>Family Income in 1980 (adjusted to 1999 dollars)</a:t>
            </a:r>
          </a:p>
        </p:txBody>
      </p:sp>
      <p:sp>
        <p:nvSpPr>
          <p:cNvPr id="12294" name="Line 6"/>
          <p:cNvSpPr>
            <a:spLocks noChangeShapeType="1"/>
          </p:cNvSpPr>
          <p:nvPr/>
        </p:nvSpPr>
        <p:spPr bwMode="auto">
          <a:xfrm>
            <a:off x="457200" y="6400800"/>
            <a:ext cx="8229600" cy="0"/>
          </a:xfrm>
          <a:prstGeom prst="line">
            <a:avLst/>
          </a:prstGeom>
          <a:noFill/>
          <a:ln w="19050">
            <a:solidFill>
              <a:schemeClr val="tx2"/>
            </a:solidFill>
            <a:round/>
            <a:headEnd/>
            <a:tailEnd/>
          </a:ln>
        </p:spPr>
        <p:txBody>
          <a:bodyPr/>
          <a:lstStyle/>
          <a:p>
            <a:pPr>
              <a:spcBef>
                <a:spcPct val="20000"/>
              </a:spcBef>
              <a:defRPr/>
            </a:pPr>
            <a:endParaRPr lang="en-US" sz="2000" b="1">
              <a:solidFill>
                <a:srgbClr val="FFFF00"/>
              </a:solidFill>
              <a:cs typeface="+mn-cs"/>
            </a:endParaRPr>
          </a:p>
        </p:txBody>
      </p:sp>
      <p:sp>
        <p:nvSpPr>
          <p:cNvPr id="12295" name="Text Box 7"/>
          <p:cNvSpPr txBox="1">
            <a:spLocks noChangeArrowheads="1"/>
          </p:cNvSpPr>
          <p:nvPr/>
        </p:nvSpPr>
        <p:spPr bwMode="auto">
          <a:xfrm>
            <a:off x="1295400" y="6553200"/>
            <a:ext cx="5638800" cy="304800"/>
          </a:xfrm>
          <a:prstGeom prst="rect">
            <a:avLst/>
          </a:prstGeom>
          <a:noFill/>
          <a:ln w="9525">
            <a:noFill/>
            <a:miter lim="800000"/>
            <a:headEnd/>
            <a:tailEnd/>
          </a:ln>
        </p:spPr>
        <p:txBody>
          <a:bodyPr>
            <a:spAutoFit/>
          </a:bodyPr>
          <a:lstStyle/>
          <a:p>
            <a:pPr marL="342900" indent="-342900">
              <a:spcBef>
                <a:spcPct val="50000"/>
              </a:spcBef>
              <a:defRPr/>
            </a:pPr>
            <a:r>
              <a:rPr lang="en-US" sz="1400" b="1">
                <a:solidFill>
                  <a:srgbClr val="FFFF00"/>
                </a:solidFill>
                <a:cs typeface="+mn-cs"/>
              </a:rPr>
              <a:t>9-year mortality data from the National Longitudinal Mortality Survey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76200"/>
            <a:ext cx="7772400" cy="1143000"/>
          </a:xfrm>
        </p:spPr>
        <p:txBody>
          <a:bodyPr/>
          <a:lstStyle/>
          <a:p>
            <a:pPr eaLnBrk="1" hangingPunct="1"/>
            <a:r>
              <a:rPr lang="en-US" sz="3600" smtClean="0"/>
              <a:t>Lung Cancer Death Rates, Men, 2001</a:t>
            </a:r>
          </a:p>
        </p:txBody>
      </p:sp>
      <p:graphicFrame>
        <p:nvGraphicFramePr>
          <p:cNvPr id="1026" name="Object 3"/>
          <p:cNvGraphicFramePr>
            <a:graphicFrameLocks noChangeAspect="1"/>
          </p:cNvGraphicFramePr>
          <p:nvPr>
            <p:ph type="chart" idx="1"/>
          </p:nvPr>
        </p:nvGraphicFramePr>
        <p:xfrm>
          <a:off x="685800" y="1066800"/>
          <a:ext cx="8153400" cy="4876800"/>
        </p:xfrm>
        <a:graphic>
          <a:graphicData uri="http://schemas.openxmlformats.org/presentationml/2006/ole">
            <p:oleObj spid="_x0000_s411650" name="Chart" r:id="rId3" imgW="7772400" imgH="4876698" progId="MSGraph.Chart.8">
              <p:embed followColorScheme="full"/>
            </p:oleObj>
          </a:graphicData>
        </a:graphic>
      </p:graphicFrame>
      <p:sp>
        <p:nvSpPr>
          <p:cNvPr id="1028" name="Line 4"/>
          <p:cNvSpPr>
            <a:spLocks noChangeShapeType="1"/>
          </p:cNvSpPr>
          <p:nvPr/>
        </p:nvSpPr>
        <p:spPr bwMode="auto">
          <a:xfrm>
            <a:off x="457200" y="990600"/>
            <a:ext cx="8229600" cy="0"/>
          </a:xfrm>
          <a:prstGeom prst="line">
            <a:avLst/>
          </a:prstGeom>
          <a:noFill/>
          <a:ln w="28575">
            <a:solidFill>
              <a:srgbClr val="FFFF00"/>
            </a:solidFill>
            <a:round/>
            <a:headEnd/>
            <a:tailEnd/>
          </a:ln>
        </p:spPr>
        <p:txBody>
          <a:bodyPr/>
          <a:lstStyle/>
          <a:p>
            <a:endParaRPr lang="en-US"/>
          </a:p>
        </p:txBody>
      </p:sp>
      <p:sp>
        <p:nvSpPr>
          <p:cNvPr id="1029" name="Line 5"/>
          <p:cNvSpPr>
            <a:spLocks noChangeShapeType="1"/>
          </p:cNvSpPr>
          <p:nvPr/>
        </p:nvSpPr>
        <p:spPr bwMode="auto">
          <a:xfrm>
            <a:off x="533400" y="6324600"/>
            <a:ext cx="8229600" cy="0"/>
          </a:xfrm>
          <a:prstGeom prst="line">
            <a:avLst/>
          </a:prstGeom>
          <a:noFill/>
          <a:ln w="28575">
            <a:solidFill>
              <a:srgbClr val="FFFF00"/>
            </a:solidFill>
            <a:round/>
            <a:headEnd/>
            <a:tailEnd/>
          </a:ln>
        </p:spPr>
        <p:txBody>
          <a:bodyPr/>
          <a:lstStyle/>
          <a:p>
            <a:endParaRPr lang="en-US"/>
          </a:p>
        </p:txBody>
      </p:sp>
      <p:sp>
        <p:nvSpPr>
          <p:cNvPr id="1030" name="Text Box 6"/>
          <p:cNvSpPr txBox="1">
            <a:spLocks noChangeArrowheads="1"/>
          </p:cNvSpPr>
          <p:nvPr/>
        </p:nvSpPr>
        <p:spPr bwMode="auto">
          <a:xfrm>
            <a:off x="3200400" y="5867400"/>
            <a:ext cx="2743200" cy="334963"/>
          </a:xfrm>
          <a:prstGeom prst="rect">
            <a:avLst/>
          </a:prstGeom>
          <a:noFill/>
          <a:ln w="9525">
            <a:noFill/>
            <a:miter lim="800000"/>
            <a:headEnd/>
            <a:tailEnd/>
          </a:ln>
        </p:spPr>
        <p:txBody>
          <a:bodyPr lIns="0" tIns="0" rIns="0" bIns="0">
            <a:spAutoFit/>
          </a:bodyPr>
          <a:lstStyle/>
          <a:p>
            <a:pPr algn="ctr">
              <a:spcBef>
                <a:spcPct val="50000"/>
              </a:spcBef>
              <a:tabLst>
                <a:tab pos="723900" algn="l"/>
                <a:tab pos="1035050" algn="ctr"/>
              </a:tabLst>
            </a:pPr>
            <a:r>
              <a:rPr lang="en-US" sz="2200">
                <a:solidFill>
                  <a:schemeClr val="tx2"/>
                </a:solidFill>
                <a:latin typeface="Times New Roman" pitchFamily="18" charset="0"/>
                <a:cs typeface="Times New Roman" pitchFamily="18" charset="0"/>
              </a:rPr>
              <a:t>Education in Years</a:t>
            </a:r>
          </a:p>
        </p:txBody>
      </p:sp>
      <p:sp>
        <p:nvSpPr>
          <p:cNvPr id="1031" name="Text Box 7"/>
          <p:cNvSpPr txBox="1">
            <a:spLocks noChangeArrowheads="1"/>
          </p:cNvSpPr>
          <p:nvPr/>
        </p:nvSpPr>
        <p:spPr bwMode="auto">
          <a:xfrm rot="-5400000">
            <a:off x="-662781" y="3147219"/>
            <a:ext cx="2514600" cy="334962"/>
          </a:xfrm>
          <a:prstGeom prst="rect">
            <a:avLst/>
          </a:prstGeom>
          <a:noFill/>
          <a:ln w="9525">
            <a:noFill/>
            <a:miter lim="800000"/>
            <a:headEnd/>
            <a:tailEnd/>
          </a:ln>
        </p:spPr>
        <p:txBody>
          <a:bodyPr lIns="0" tIns="0" rIns="0" bIns="0">
            <a:spAutoFit/>
          </a:bodyPr>
          <a:lstStyle/>
          <a:p>
            <a:pPr algn="ctr">
              <a:spcBef>
                <a:spcPct val="50000"/>
              </a:spcBef>
              <a:tabLst>
                <a:tab pos="723900" algn="l"/>
                <a:tab pos="1035050" algn="ctr"/>
              </a:tabLst>
            </a:pPr>
            <a:r>
              <a:rPr lang="en-US" sz="2200">
                <a:solidFill>
                  <a:schemeClr val="tx2"/>
                </a:solidFill>
                <a:latin typeface="Times New Roman" pitchFamily="18" charset="0"/>
                <a:cs typeface="Times New Roman" pitchFamily="18" charset="0"/>
              </a:rPr>
              <a:t>Deaths per 100,000</a:t>
            </a:r>
          </a:p>
        </p:txBody>
      </p:sp>
      <p:sp>
        <p:nvSpPr>
          <p:cNvPr id="1032" name="Text Box 8"/>
          <p:cNvSpPr txBox="1">
            <a:spLocks noChangeArrowheads="1"/>
          </p:cNvSpPr>
          <p:nvPr/>
        </p:nvSpPr>
        <p:spPr bwMode="auto">
          <a:xfrm>
            <a:off x="555625" y="6400800"/>
            <a:ext cx="5235575" cy="366713"/>
          </a:xfrm>
          <a:prstGeom prst="rect">
            <a:avLst/>
          </a:prstGeom>
          <a:noFill/>
          <a:ln w="9525">
            <a:noFill/>
            <a:miter lim="800000"/>
            <a:headEnd/>
            <a:tailEnd/>
          </a:ln>
        </p:spPr>
        <p:txBody>
          <a:bodyPr>
            <a:spAutoFit/>
          </a:bodyPr>
          <a:lstStyle/>
          <a:p>
            <a:pPr>
              <a:spcBef>
                <a:spcPct val="50000"/>
              </a:spcBef>
            </a:pPr>
            <a:r>
              <a:rPr lang="en-US" sz="1800">
                <a:solidFill>
                  <a:schemeClr val="tx2"/>
                </a:solidFill>
              </a:rPr>
              <a:t>Albano et al. 2007, JNCI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8600" y="1219200"/>
            <a:ext cx="8534400" cy="4953000"/>
          </a:xfrm>
          <a:prstGeom prst="rect">
            <a:avLst/>
          </a:prstGeom>
          <a:noFill/>
          <a:ln w="9525">
            <a:noFill/>
            <a:miter lim="800000"/>
            <a:headEnd/>
            <a:tailEnd/>
          </a:ln>
        </p:spPr>
        <p:txBody>
          <a:bodyPr/>
          <a:lstStyle/>
          <a:p>
            <a:pPr marL="342900" indent="-342900">
              <a:lnSpc>
                <a:spcPct val="90000"/>
              </a:lnSpc>
              <a:spcBef>
                <a:spcPct val="20000"/>
              </a:spcBef>
              <a:defRPr/>
            </a:pPr>
            <a:endParaRPr lang="en-US" sz="3600">
              <a:solidFill>
                <a:srgbClr val="FFFF00"/>
              </a:solidFill>
              <a:ea typeface="MS PGothic" pitchFamily="34" charset="-128"/>
              <a:cs typeface="+mn-cs"/>
            </a:endParaRPr>
          </a:p>
        </p:txBody>
      </p:sp>
      <p:sp>
        <p:nvSpPr>
          <p:cNvPr id="149507" name="Rectangle 3"/>
          <p:cNvSpPr>
            <a:spLocks noGrp="1" noChangeArrowheads="1"/>
          </p:cNvSpPr>
          <p:nvPr>
            <p:ph type="title"/>
          </p:nvPr>
        </p:nvSpPr>
        <p:spPr>
          <a:xfrm>
            <a:off x="685800" y="304800"/>
            <a:ext cx="7772400" cy="838200"/>
          </a:xfrm>
        </p:spPr>
        <p:txBody>
          <a:bodyPr/>
          <a:lstStyle/>
          <a:p>
            <a:pPr eaLnBrk="1" hangingPunct="1"/>
            <a:r>
              <a:rPr lang="en-US" sz="3600" b="1" smtClean="0">
                <a:solidFill>
                  <a:srgbClr val="FFFF00"/>
                </a:solidFill>
              </a:rPr>
              <a:t>Low SES: Multiple Disadvantages</a:t>
            </a:r>
          </a:p>
        </p:txBody>
      </p:sp>
      <p:sp>
        <p:nvSpPr>
          <p:cNvPr id="149508" name="Rectangle 4"/>
          <p:cNvSpPr>
            <a:spLocks noGrp="1" noChangeArrowheads="1"/>
          </p:cNvSpPr>
          <p:nvPr>
            <p:ph idx="1"/>
          </p:nvPr>
        </p:nvSpPr>
        <p:spPr>
          <a:xfrm>
            <a:off x="609600" y="990600"/>
            <a:ext cx="7772400" cy="5410200"/>
          </a:xfrm>
        </p:spPr>
        <p:txBody>
          <a:bodyPr/>
          <a:lstStyle/>
          <a:p>
            <a:pPr eaLnBrk="1" hangingPunct="1">
              <a:spcAft>
                <a:spcPct val="50000"/>
              </a:spcAft>
            </a:pPr>
            <a:r>
              <a:rPr lang="en-US" sz="2700" dirty="0" smtClean="0">
                <a:solidFill>
                  <a:srgbClr val="FFFF00"/>
                </a:solidFill>
              </a:rPr>
              <a:t>Poor education in childhood and adolescence </a:t>
            </a:r>
          </a:p>
          <a:p>
            <a:pPr eaLnBrk="1" hangingPunct="1">
              <a:spcAft>
                <a:spcPct val="50000"/>
              </a:spcAft>
            </a:pPr>
            <a:r>
              <a:rPr lang="en-US" sz="2700" dirty="0" smtClean="0">
                <a:solidFill>
                  <a:srgbClr val="FFFF00"/>
                </a:solidFill>
              </a:rPr>
              <a:t>Insecure employment or unemployment </a:t>
            </a:r>
          </a:p>
          <a:p>
            <a:pPr eaLnBrk="1" hangingPunct="1">
              <a:spcAft>
                <a:spcPct val="50000"/>
              </a:spcAft>
            </a:pPr>
            <a:r>
              <a:rPr lang="en-US" sz="2700" dirty="0" smtClean="0">
                <a:solidFill>
                  <a:srgbClr val="FFFF00"/>
                </a:solidFill>
              </a:rPr>
              <a:t>Stuck in hazardous or dead-end jobs</a:t>
            </a:r>
          </a:p>
          <a:p>
            <a:pPr eaLnBrk="1" hangingPunct="1">
              <a:spcAft>
                <a:spcPct val="50000"/>
              </a:spcAft>
            </a:pPr>
            <a:r>
              <a:rPr lang="en-US" sz="2700" dirty="0" smtClean="0">
                <a:solidFill>
                  <a:srgbClr val="FFFF00"/>
                </a:solidFill>
              </a:rPr>
              <a:t>Living in poor housing</a:t>
            </a:r>
          </a:p>
          <a:p>
            <a:pPr eaLnBrk="1" hangingPunct="1">
              <a:spcAft>
                <a:spcPct val="50000"/>
              </a:spcAft>
            </a:pPr>
            <a:r>
              <a:rPr lang="en-US" sz="2700" dirty="0" smtClean="0">
                <a:solidFill>
                  <a:srgbClr val="FFFF00"/>
                </a:solidFill>
              </a:rPr>
              <a:t>Living in neighborhoods with fewer resources </a:t>
            </a:r>
          </a:p>
          <a:p>
            <a:pPr eaLnBrk="1" hangingPunct="1">
              <a:spcAft>
                <a:spcPct val="50000"/>
              </a:spcAft>
            </a:pPr>
            <a:r>
              <a:rPr lang="en-US" sz="2700" dirty="0" smtClean="0">
                <a:solidFill>
                  <a:srgbClr val="FFFF00"/>
                </a:solidFill>
              </a:rPr>
              <a:t>Trying to raise a family in difficult circumstances</a:t>
            </a:r>
          </a:p>
          <a:p>
            <a:pPr eaLnBrk="1" hangingPunct="1">
              <a:spcAft>
                <a:spcPct val="50000"/>
              </a:spcAft>
            </a:pPr>
            <a:r>
              <a:rPr lang="en-US" sz="2700" dirty="0" smtClean="0">
                <a:solidFill>
                  <a:srgbClr val="FFFF00"/>
                </a:solidFill>
              </a:rPr>
              <a:t>Living on an inadequate pension</a:t>
            </a:r>
          </a:p>
          <a:p>
            <a:pPr eaLnBrk="1" hangingPunct="1">
              <a:spcAft>
                <a:spcPct val="50000"/>
              </a:spcAft>
            </a:pPr>
            <a:r>
              <a:rPr lang="en-US" sz="2700" dirty="0" smtClean="0">
                <a:solidFill>
                  <a:srgbClr val="FFFF00"/>
                </a:solidFill>
              </a:rPr>
              <a:t>Eat poorly, forgo exercise, skip medications</a:t>
            </a:r>
          </a:p>
        </p:txBody>
      </p:sp>
      <p:sp>
        <p:nvSpPr>
          <p:cNvPr id="60421" name="Line 5"/>
          <p:cNvSpPr>
            <a:spLocks noChangeShapeType="1"/>
          </p:cNvSpPr>
          <p:nvPr/>
        </p:nvSpPr>
        <p:spPr bwMode="auto">
          <a:xfrm>
            <a:off x="381000" y="990600"/>
            <a:ext cx="8229600" cy="0"/>
          </a:xfrm>
          <a:prstGeom prst="line">
            <a:avLst/>
          </a:prstGeom>
          <a:noFill/>
          <a:ln w="28575">
            <a:solidFill>
              <a:srgbClr val="FFFF00"/>
            </a:solidFill>
            <a:round/>
            <a:headEnd/>
            <a:tailEnd/>
          </a:ln>
        </p:spPr>
        <p:txBody>
          <a:bodyPr/>
          <a:lstStyle/>
          <a:p>
            <a:pPr>
              <a:spcBef>
                <a:spcPct val="20000"/>
              </a:spcBef>
              <a:defRPr/>
            </a:pPr>
            <a:endParaRPr lang="en-US" sz="2000" b="1">
              <a:solidFill>
                <a:srgbClr val="FFFF00"/>
              </a:solidFill>
              <a:cs typeface="+mn-cs"/>
            </a:endParaRPr>
          </a:p>
        </p:txBody>
      </p:sp>
      <p:sp>
        <p:nvSpPr>
          <p:cNvPr id="60422" name="Line 6"/>
          <p:cNvSpPr>
            <a:spLocks noChangeShapeType="1"/>
          </p:cNvSpPr>
          <p:nvPr/>
        </p:nvSpPr>
        <p:spPr bwMode="auto">
          <a:xfrm>
            <a:off x="457200" y="6400800"/>
            <a:ext cx="8229600" cy="0"/>
          </a:xfrm>
          <a:prstGeom prst="line">
            <a:avLst/>
          </a:prstGeom>
          <a:noFill/>
          <a:ln w="28575">
            <a:solidFill>
              <a:srgbClr val="FFFF00"/>
            </a:solidFill>
            <a:round/>
            <a:headEnd/>
            <a:tailEnd/>
          </a:ln>
        </p:spPr>
        <p:txBody>
          <a:bodyPr/>
          <a:lstStyle/>
          <a:p>
            <a:pPr>
              <a:spcBef>
                <a:spcPct val="20000"/>
              </a:spcBef>
              <a:defRPr/>
            </a:pPr>
            <a:endParaRPr lang="en-US" sz="2000" b="1">
              <a:solidFill>
                <a:srgbClr val="FFFF00"/>
              </a:solidFill>
              <a:cs typeface="+mn-cs"/>
            </a:endParaRPr>
          </a:p>
        </p:txBody>
      </p:sp>
      <p:sp>
        <p:nvSpPr>
          <p:cNvPr id="60423" name="Text Box 7"/>
          <p:cNvSpPr txBox="1">
            <a:spLocks noChangeArrowheads="1"/>
          </p:cNvSpPr>
          <p:nvPr/>
        </p:nvSpPr>
        <p:spPr bwMode="auto">
          <a:xfrm>
            <a:off x="609600" y="6400800"/>
            <a:ext cx="6172200" cy="366713"/>
          </a:xfrm>
          <a:prstGeom prst="rect">
            <a:avLst/>
          </a:prstGeom>
          <a:noFill/>
          <a:ln w="9525">
            <a:noFill/>
            <a:miter lim="800000"/>
            <a:headEnd/>
            <a:tailEnd/>
          </a:ln>
        </p:spPr>
        <p:txBody>
          <a:bodyPr>
            <a:spAutoFit/>
          </a:bodyPr>
          <a:lstStyle/>
          <a:p>
            <a:pPr>
              <a:spcBef>
                <a:spcPct val="50000"/>
              </a:spcBef>
              <a:defRPr/>
            </a:pPr>
            <a:r>
              <a:rPr lang="en-US">
                <a:solidFill>
                  <a:srgbClr val="FFFF00"/>
                </a:solidFill>
                <a:latin typeface="Arial" charset="0"/>
                <a:ea typeface="MS PGothic" pitchFamily="34" charset="-128"/>
                <a:cs typeface="+mn-cs"/>
              </a:rPr>
              <a:t>WHO: The Solid Facts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1.3"/>
</p:tagLst>
</file>

<file path=ppt/theme/theme1.xml><?xml version="1.0" encoding="utf-8"?>
<a:theme xmlns:a="http://schemas.openxmlformats.org/drawingml/2006/main" name="1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4_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2_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3_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
      <a:dk1>
        <a:srgbClr val="474337"/>
      </a:dk1>
      <a:lt1>
        <a:srgbClr val="FFFFFF"/>
      </a:lt1>
      <a:dk2>
        <a:srgbClr val="D24D1C"/>
      </a:dk2>
      <a:lt2>
        <a:srgbClr val="C9C4B6"/>
      </a:lt2>
      <a:accent1>
        <a:srgbClr val="B39E81"/>
      </a:accent1>
      <a:accent2>
        <a:srgbClr val="3F5A60"/>
      </a:accent2>
      <a:accent3>
        <a:srgbClr val="FFFFFF"/>
      </a:accent3>
      <a:accent4>
        <a:srgbClr val="3B382D"/>
      </a:accent4>
      <a:accent5>
        <a:srgbClr val="D6CCC1"/>
      </a:accent5>
      <a:accent6>
        <a:srgbClr val="385156"/>
      </a:accent6>
      <a:hlink>
        <a:srgbClr val="D6A11C"/>
      </a:hlink>
      <a:folHlink>
        <a:srgbClr val="B9D5D7"/>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bg2">
            <a:alpha val="7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4912</TotalTime>
  <Words>2999</Words>
  <Application>Microsoft Office PowerPoint</Application>
  <PresentationFormat>On-screen Show (4:3)</PresentationFormat>
  <Paragraphs>416</Paragraphs>
  <Slides>48</Slides>
  <Notes>12</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48</vt:i4>
      </vt:variant>
    </vt:vector>
  </HeadingPairs>
  <TitlesOfParts>
    <vt:vector size="63" baseType="lpstr">
      <vt:lpstr>1_Default Design</vt:lpstr>
      <vt:lpstr>1_Blank Presentation</vt:lpstr>
      <vt:lpstr>5_Blank Presentation</vt:lpstr>
      <vt:lpstr>3_Blank Presentation</vt:lpstr>
      <vt:lpstr>7_Blank Presentation</vt:lpstr>
      <vt:lpstr>6_Blank Presentation</vt:lpstr>
      <vt:lpstr>2_Blank Presentation</vt:lpstr>
      <vt:lpstr>4_Blank Presentation</vt:lpstr>
      <vt:lpstr>8_Blank Presentation</vt:lpstr>
      <vt:lpstr>9_Blank Presentation</vt:lpstr>
      <vt:lpstr>10_Blank Presentation</vt:lpstr>
      <vt:lpstr>Blank Presentation</vt:lpstr>
      <vt:lpstr>11_Blank Presentation</vt:lpstr>
      <vt:lpstr>2_Default Design</vt:lpstr>
      <vt:lpstr>Chart</vt:lpstr>
      <vt:lpstr>  Addressing America’s Health Challenges: A Vital Role for Community Development   </vt:lpstr>
      <vt:lpstr>The Big Picture</vt:lpstr>
      <vt:lpstr>A Larger Context for Disparities   </vt:lpstr>
      <vt:lpstr>Slide 4</vt:lpstr>
      <vt:lpstr>SAT Scores by Income</vt:lpstr>
      <vt:lpstr>SES: A Key Determinant of Heath </vt:lpstr>
      <vt:lpstr>Relative Risk of Premature Death by Family Income (U.S.)</vt:lpstr>
      <vt:lpstr>Lung Cancer Death Rates, Men, 2001</vt:lpstr>
      <vt:lpstr>Low SES: Multiple Disadvantages</vt:lpstr>
      <vt:lpstr>Percent Poor by Race/Ethnicity </vt:lpstr>
      <vt:lpstr>Racial Disparities in Health</vt:lpstr>
      <vt:lpstr>Life Expectancy Lags, 1950-2006</vt:lpstr>
      <vt:lpstr>Life Expectancy At Age 25</vt:lpstr>
      <vt:lpstr>Life Expectancy At Age 25 </vt:lpstr>
      <vt:lpstr>Life Expectancy At Age 25 </vt:lpstr>
      <vt:lpstr>Life Expectancy At Age 25 </vt:lpstr>
      <vt:lpstr>Mapping Disease: Geographic differences in health often mirror geographic differences in income, education, and racial or ethnic composition </vt:lpstr>
      <vt:lpstr>Slide 18</vt:lpstr>
      <vt:lpstr>Slide 19</vt:lpstr>
      <vt:lpstr>Options for Community Development </vt:lpstr>
      <vt:lpstr>RWJF Commission to Build a Healthier  America: Challenges and Opportunities </vt:lpstr>
      <vt:lpstr>Commission Leadership</vt:lpstr>
      <vt:lpstr>Commissioners</vt:lpstr>
      <vt:lpstr>Commissioners</vt:lpstr>
      <vt:lpstr>Slide 25</vt:lpstr>
      <vt:lpstr>A twin philosophy: Good health requires personal responsibility and a societal commitment to remove the obstacles preventing too many Americans from making healthy decisions</vt:lpstr>
      <vt:lpstr>Slide 27</vt:lpstr>
      <vt:lpstr>Early Childhood Assistance</vt:lpstr>
      <vt:lpstr>High/Scope Perry Preschool</vt:lpstr>
      <vt:lpstr>Results at Age 40 </vt:lpstr>
      <vt:lpstr>Slide 31</vt:lpstr>
      <vt:lpstr>Challenge of Obesity</vt:lpstr>
      <vt:lpstr> ‘Food Deserts’ in PA</vt:lpstr>
      <vt:lpstr>Jeffrey Brown &amp; ShopRite</vt:lpstr>
      <vt:lpstr>Innovation</vt:lpstr>
      <vt:lpstr>Shattering Myths</vt:lpstr>
      <vt:lpstr>Supermarkets:  Engine of economic re-vitalization </vt:lpstr>
      <vt:lpstr>Slide 38</vt:lpstr>
      <vt:lpstr>Slide 39</vt:lpstr>
      <vt:lpstr>Slide 40</vt:lpstr>
      <vt:lpstr>Need for A Smoke-Free Nation</vt:lpstr>
      <vt:lpstr>       Creating a Culture of Health    </vt:lpstr>
      <vt:lpstr>Slide 43</vt:lpstr>
      <vt:lpstr>Large Economic Impacts</vt:lpstr>
      <vt:lpstr>Costs: Racial Gaps, 2003-06</vt:lpstr>
      <vt:lpstr>Economic Gains from Reducing Education Differences in Health are Large </vt:lpstr>
      <vt:lpstr>Conclusions: Improving America’s Health</vt:lpstr>
      <vt:lpstr>A Call to Action</vt:lpstr>
    </vt:vector>
  </TitlesOfParts>
  <Company>University of Michigan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tmatelsk</dc:creator>
  <cp:lastModifiedBy>K1MPS02</cp:lastModifiedBy>
  <cp:revision>288</cp:revision>
  <dcterms:created xsi:type="dcterms:W3CDTF">2004-05-14T14:30:04Z</dcterms:created>
  <dcterms:modified xsi:type="dcterms:W3CDTF">2011-09-28T11:11:03Z</dcterms:modified>
</cp:coreProperties>
</file>