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3" r:id="rId3"/>
  </p:sldMasterIdLst>
  <p:notesMasterIdLst>
    <p:notesMasterId r:id="rId14"/>
  </p:notesMasterIdLst>
  <p:sldIdLst>
    <p:sldId id="257" r:id="rId4"/>
    <p:sldId id="261" r:id="rId5"/>
    <p:sldId id="262" r:id="rId6"/>
    <p:sldId id="258" r:id="rId7"/>
    <p:sldId id="259" r:id="rId8"/>
    <p:sldId id="283" r:id="rId9"/>
    <p:sldId id="284" r:id="rId10"/>
    <p:sldId id="285" r:id="rId11"/>
    <p:sldId id="274"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06" autoAdjust="0"/>
  </p:normalViewPr>
  <p:slideViewPr>
    <p:cSldViewPr>
      <p:cViewPr varScale="1">
        <p:scale>
          <a:sx n="73" d="100"/>
          <a:sy n="73" d="100"/>
        </p:scale>
        <p:origin x="-91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553DB8-AB16-4EE1-84DC-2DAC8F685DD5}" type="doc">
      <dgm:prSet loTypeId="urn:microsoft.com/office/officeart/2005/8/layout/venn1" loCatId="relationship" qsTypeId="urn:microsoft.com/office/officeart/2005/8/quickstyle/simple1" qsCatId="simple" csTypeId="urn:microsoft.com/office/officeart/2005/8/colors/accent1_2" csCatId="accent1" phldr="1"/>
      <dgm:spPr/>
    </dgm:pt>
    <dgm:pt modelId="{28DD5E58-20DE-4A31-B23F-B8568B46ADA8}">
      <dgm:prSet custT="1"/>
      <dgm:spPr>
        <a:solidFill>
          <a:schemeClr val="accent6">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6">
                  <a:lumMod val="50000"/>
                </a:schemeClr>
              </a:solidFill>
              <a:effectLst>
                <a:outerShdw blurRad="38100" dist="38100" dir="2700000" algn="tl">
                  <a:srgbClr val="C0C0C0"/>
                </a:outerShdw>
              </a:effectLst>
              <a:latin typeface="+mn-lt"/>
            </a:rPr>
            <a:t>Society</a:t>
          </a:r>
          <a:endParaRPr kumimoji="0" lang="en-US" sz="900" b="1" i="0" u="none" strike="noStrike" cap="none" normalizeH="0" baseline="0" dirty="0" smtClean="0">
            <a:ln>
              <a:noFill/>
            </a:ln>
            <a:solidFill>
              <a:schemeClr val="accent6">
                <a:lumMod val="50000"/>
              </a:schemeClr>
            </a:solidFill>
            <a:effectLst>
              <a:outerShdw blurRad="38100" dist="38100" dir="2700000" algn="tl">
                <a:srgbClr val="C0C0C0"/>
              </a:outerShdw>
            </a:effectLst>
            <a:latin typeface="+mn-lt"/>
          </a:endParaRPr>
        </a:p>
      </dgm:t>
    </dgm:pt>
    <dgm:pt modelId="{88C2316C-E534-4869-8F2F-D9F2BDC1CEA4}" type="parTrans" cxnId="{23F1A193-3122-4204-8A7A-F8C5942C1A0C}">
      <dgm:prSet/>
      <dgm:spPr/>
      <dgm:t>
        <a:bodyPr/>
        <a:lstStyle/>
        <a:p>
          <a:endParaRPr lang="en-US"/>
        </a:p>
      </dgm:t>
    </dgm:pt>
    <dgm:pt modelId="{20946156-ED9D-49A2-A107-4CF7BE02854F}" type="sibTrans" cxnId="{23F1A193-3122-4204-8A7A-F8C5942C1A0C}">
      <dgm:prSet/>
      <dgm:spPr/>
      <dgm:t>
        <a:bodyPr/>
        <a:lstStyle/>
        <a:p>
          <a:endParaRPr lang="en-US"/>
        </a:p>
      </dgm:t>
    </dgm:pt>
    <dgm:pt modelId="{FCF847CA-B47B-479F-A2EC-BEFE807A7ECE}">
      <dgm:prSet custT="1"/>
      <dgm:spPr>
        <a:solidFill>
          <a:schemeClr val="accent3">
            <a:alpha val="50000"/>
          </a:schemeClr>
        </a:solidFill>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3">
                  <a:lumMod val="50000"/>
                </a:schemeClr>
              </a:solidFill>
              <a:effectLst/>
              <a:latin typeface="+mn-lt"/>
            </a:rPr>
            <a:t>Natural Environ-</a:t>
          </a:r>
          <a:r>
            <a:rPr kumimoji="0" lang="en-US" sz="1400" b="1" i="0" u="none" strike="noStrike" cap="none" normalizeH="0" baseline="0" dirty="0" err="1" smtClean="0">
              <a:ln>
                <a:noFill/>
              </a:ln>
              <a:solidFill>
                <a:schemeClr val="accent3">
                  <a:lumMod val="50000"/>
                </a:schemeClr>
              </a:solidFill>
              <a:effectLst/>
              <a:latin typeface="+mn-lt"/>
            </a:rPr>
            <a:t>ment</a:t>
          </a:r>
          <a:endParaRPr kumimoji="0" lang="en-US" sz="1400" b="1" i="0" u="none" strike="noStrike" cap="none" normalizeH="0" baseline="0" dirty="0" smtClean="0">
            <a:ln>
              <a:noFill/>
            </a:ln>
            <a:solidFill>
              <a:schemeClr val="accent3">
                <a:lumMod val="50000"/>
              </a:schemeClr>
            </a:solidFill>
            <a:effectLst/>
            <a:latin typeface="+mn-lt"/>
          </a:endParaRPr>
        </a:p>
      </dgm:t>
    </dgm:pt>
    <dgm:pt modelId="{BE8145AB-9A03-4F34-A82F-D0BD6407105E}" type="parTrans" cxnId="{16B2BE34-063D-44D8-8979-B18C77EE8F08}">
      <dgm:prSet/>
      <dgm:spPr/>
      <dgm:t>
        <a:bodyPr/>
        <a:lstStyle/>
        <a:p>
          <a:endParaRPr lang="en-US"/>
        </a:p>
      </dgm:t>
    </dgm:pt>
    <dgm:pt modelId="{7F9CDC3D-5C28-49ED-B4BC-44A7A27A1D5D}" type="sibTrans" cxnId="{16B2BE34-063D-44D8-8979-B18C77EE8F08}">
      <dgm:prSet/>
      <dgm:spPr/>
      <dgm:t>
        <a:bodyPr/>
        <a:lstStyle/>
        <a:p>
          <a:endParaRPr lang="en-US"/>
        </a:p>
      </dgm:t>
    </dgm:pt>
    <dgm:pt modelId="{DD50B39F-9ACB-4483-AD9D-A7A2E863BA20}">
      <dgm:prSet custT="1"/>
      <dgm:spPr>
        <a:solidFill>
          <a:schemeClr val="accent2">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lumMod val="50000"/>
                </a:schemeClr>
              </a:solidFill>
              <a:effectLst>
                <a:outerShdw blurRad="38100" dist="38100" dir="2700000" algn="tl">
                  <a:srgbClr val="C0C0C0"/>
                </a:outerShdw>
              </a:effectLst>
              <a:latin typeface="+mn-lt"/>
            </a:rPr>
            <a:t>Health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lumMod val="50000"/>
                </a:schemeClr>
              </a:solidFill>
              <a:effectLst>
                <a:outerShdw blurRad="38100" dist="38100" dir="2700000" algn="tl">
                  <a:srgbClr val="C0C0C0"/>
                </a:outerShdw>
              </a:effectLst>
              <a:latin typeface="+mn-lt"/>
            </a:rPr>
            <a:t>Quality of Life</a:t>
          </a:r>
        </a:p>
      </dgm:t>
    </dgm:pt>
    <dgm:pt modelId="{BE3EBC70-A5E6-487E-8C7E-17AAE41F87E0}" type="parTrans" cxnId="{9A4573D9-5677-4B06-B7B0-CA2AB5CF559E}">
      <dgm:prSet/>
      <dgm:spPr/>
      <dgm:t>
        <a:bodyPr/>
        <a:lstStyle/>
        <a:p>
          <a:endParaRPr lang="en-US"/>
        </a:p>
      </dgm:t>
    </dgm:pt>
    <dgm:pt modelId="{355F3BE4-3755-48E8-A936-9AE30D7B697A}" type="sibTrans" cxnId="{9A4573D9-5677-4B06-B7B0-CA2AB5CF559E}">
      <dgm:prSet/>
      <dgm:spPr/>
      <dgm:t>
        <a:bodyPr/>
        <a:lstStyle/>
        <a:p>
          <a:endParaRPr lang="en-US"/>
        </a:p>
      </dgm:t>
    </dgm:pt>
    <dgm:pt modelId="{3038E7A9-6F86-4A9D-A83A-0D49ABF9E1E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2">
                  <a:lumMod val="75000"/>
                </a:schemeClr>
              </a:solidFill>
              <a:effectLst>
                <a:outerShdw blurRad="38100" dist="38100" dir="2700000" algn="tl">
                  <a:srgbClr val="C0C0C0"/>
                </a:outerShdw>
              </a:effectLst>
              <a:latin typeface="+mn-lt"/>
            </a:rPr>
            <a:t>Behavior</a:t>
          </a:r>
        </a:p>
      </dgm:t>
    </dgm:pt>
    <dgm:pt modelId="{7E78202E-139B-42BB-8177-10F6C85BC3BD}" type="parTrans" cxnId="{13E3DCE8-DBDB-4078-B324-FBC78B8B5B5D}">
      <dgm:prSet/>
      <dgm:spPr/>
      <dgm:t>
        <a:bodyPr/>
        <a:lstStyle/>
        <a:p>
          <a:endParaRPr lang="en-US"/>
        </a:p>
      </dgm:t>
    </dgm:pt>
    <dgm:pt modelId="{4207F60D-0267-482F-A9EA-AFBD24BF7C9A}" type="sibTrans" cxnId="{13E3DCE8-DBDB-4078-B324-FBC78B8B5B5D}">
      <dgm:prSet/>
      <dgm:spPr/>
      <dgm:t>
        <a:bodyPr/>
        <a:lstStyle/>
        <a:p>
          <a:endParaRPr lang="en-US"/>
        </a:p>
      </dgm:t>
    </dgm:pt>
    <dgm:pt modelId="{DADA6A7D-0293-41FF-801E-9D62323E302C}" type="pres">
      <dgm:prSet presAssocID="{AC553DB8-AB16-4EE1-84DC-2DAC8F685DD5}" presName="compositeShape" presStyleCnt="0">
        <dgm:presLayoutVars>
          <dgm:chMax val="7"/>
          <dgm:dir/>
          <dgm:resizeHandles val="exact"/>
        </dgm:presLayoutVars>
      </dgm:prSet>
      <dgm:spPr/>
    </dgm:pt>
    <dgm:pt modelId="{DAE23E69-9763-436D-BC9A-DE967FCD3DEA}" type="pres">
      <dgm:prSet presAssocID="{28DD5E58-20DE-4A31-B23F-B8568B46ADA8}" presName="circ1" presStyleLbl="vennNode1" presStyleIdx="0" presStyleCnt="4"/>
      <dgm:spPr/>
      <dgm:t>
        <a:bodyPr/>
        <a:lstStyle/>
        <a:p>
          <a:endParaRPr lang="en-US"/>
        </a:p>
      </dgm:t>
    </dgm:pt>
    <dgm:pt modelId="{1DA63F8A-2063-4BB2-A9A5-C9C9E9603445}" type="pres">
      <dgm:prSet presAssocID="{28DD5E58-20DE-4A31-B23F-B8568B46ADA8}" presName="circ1Tx" presStyleLbl="revTx" presStyleIdx="0" presStyleCnt="0">
        <dgm:presLayoutVars>
          <dgm:chMax val="0"/>
          <dgm:chPref val="0"/>
          <dgm:bulletEnabled val="1"/>
        </dgm:presLayoutVars>
      </dgm:prSet>
      <dgm:spPr/>
      <dgm:t>
        <a:bodyPr/>
        <a:lstStyle/>
        <a:p>
          <a:endParaRPr lang="en-US"/>
        </a:p>
      </dgm:t>
    </dgm:pt>
    <dgm:pt modelId="{B164410C-E835-435B-890B-B7F03E9AFA8B}" type="pres">
      <dgm:prSet presAssocID="{FCF847CA-B47B-479F-A2EC-BEFE807A7ECE}" presName="circ2" presStyleLbl="vennNode1" presStyleIdx="1" presStyleCnt="4" custScaleX="98047"/>
      <dgm:spPr/>
      <dgm:t>
        <a:bodyPr/>
        <a:lstStyle/>
        <a:p>
          <a:endParaRPr lang="en-US"/>
        </a:p>
      </dgm:t>
    </dgm:pt>
    <dgm:pt modelId="{785D7970-9ED6-48B0-96CD-77151831095A}" type="pres">
      <dgm:prSet presAssocID="{FCF847CA-B47B-479F-A2EC-BEFE807A7ECE}" presName="circ2Tx" presStyleLbl="revTx" presStyleIdx="0" presStyleCnt="0">
        <dgm:presLayoutVars>
          <dgm:chMax val="0"/>
          <dgm:chPref val="0"/>
          <dgm:bulletEnabled val="1"/>
        </dgm:presLayoutVars>
      </dgm:prSet>
      <dgm:spPr/>
      <dgm:t>
        <a:bodyPr/>
        <a:lstStyle/>
        <a:p>
          <a:endParaRPr lang="en-US"/>
        </a:p>
      </dgm:t>
    </dgm:pt>
    <dgm:pt modelId="{9C72D461-BA55-4DDC-AD04-C4276EEA26B6}" type="pres">
      <dgm:prSet presAssocID="{DD50B39F-9ACB-4483-AD9D-A7A2E863BA20}" presName="circ3" presStyleLbl="vennNode1" presStyleIdx="2" presStyleCnt="4"/>
      <dgm:spPr/>
      <dgm:t>
        <a:bodyPr/>
        <a:lstStyle/>
        <a:p>
          <a:endParaRPr lang="en-US"/>
        </a:p>
      </dgm:t>
    </dgm:pt>
    <dgm:pt modelId="{8BAA24FA-BEB1-4001-B0DC-980E24534B72}" type="pres">
      <dgm:prSet presAssocID="{DD50B39F-9ACB-4483-AD9D-A7A2E863BA20}" presName="circ3Tx" presStyleLbl="revTx" presStyleIdx="0" presStyleCnt="0">
        <dgm:presLayoutVars>
          <dgm:chMax val="0"/>
          <dgm:chPref val="0"/>
          <dgm:bulletEnabled val="1"/>
        </dgm:presLayoutVars>
      </dgm:prSet>
      <dgm:spPr/>
      <dgm:t>
        <a:bodyPr/>
        <a:lstStyle/>
        <a:p>
          <a:endParaRPr lang="en-US"/>
        </a:p>
      </dgm:t>
    </dgm:pt>
    <dgm:pt modelId="{34893406-F01E-403F-9A12-A3E6A777BE8C}" type="pres">
      <dgm:prSet presAssocID="{3038E7A9-6F86-4A9D-A83A-0D49ABF9E1E3}" presName="circ4" presStyleLbl="vennNode1" presStyleIdx="3" presStyleCnt="4"/>
      <dgm:spPr/>
      <dgm:t>
        <a:bodyPr/>
        <a:lstStyle/>
        <a:p>
          <a:endParaRPr lang="en-US"/>
        </a:p>
      </dgm:t>
    </dgm:pt>
    <dgm:pt modelId="{56F239E0-76B4-4AF5-9576-1A60E374C245}" type="pres">
      <dgm:prSet presAssocID="{3038E7A9-6F86-4A9D-A83A-0D49ABF9E1E3}" presName="circ4Tx" presStyleLbl="revTx" presStyleIdx="0" presStyleCnt="0">
        <dgm:presLayoutVars>
          <dgm:chMax val="0"/>
          <dgm:chPref val="0"/>
          <dgm:bulletEnabled val="1"/>
        </dgm:presLayoutVars>
      </dgm:prSet>
      <dgm:spPr/>
      <dgm:t>
        <a:bodyPr/>
        <a:lstStyle/>
        <a:p>
          <a:endParaRPr lang="en-US"/>
        </a:p>
      </dgm:t>
    </dgm:pt>
  </dgm:ptLst>
  <dgm:cxnLst>
    <dgm:cxn modelId="{A853DB58-CB39-4036-9BF5-1E27B94444AB}" type="presOf" srcId="{28DD5E58-20DE-4A31-B23F-B8568B46ADA8}" destId="{DAE23E69-9763-436D-BC9A-DE967FCD3DEA}" srcOrd="0" destOrd="0" presId="urn:microsoft.com/office/officeart/2005/8/layout/venn1"/>
    <dgm:cxn modelId="{2C8AC4CC-AC92-4368-B43B-7D469E49BAF8}" type="presOf" srcId="{DD50B39F-9ACB-4483-AD9D-A7A2E863BA20}" destId="{8BAA24FA-BEB1-4001-B0DC-980E24534B72}" srcOrd="1" destOrd="0" presId="urn:microsoft.com/office/officeart/2005/8/layout/venn1"/>
    <dgm:cxn modelId="{2BBEAD56-13CA-4B18-B349-C14930AC7A73}" type="presOf" srcId="{3038E7A9-6F86-4A9D-A83A-0D49ABF9E1E3}" destId="{56F239E0-76B4-4AF5-9576-1A60E374C245}" srcOrd="1" destOrd="0" presId="urn:microsoft.com/office/officeart/2005/8/layout/venn1"/>
    <dgm:cxn modelId="{B188F89E-A7C8-41C9-A713-1B32937A0ECB}" type="presOf" srcId="{3038E7A9-6F86-4A9D-A83A-0D49ABF9E1E3}" destId="{34893406-F01E-403F-9A12-A3E6A777BE8C}" srcOrd="0" destOrd="0" presId="urn:microsoft.com/office/officeart/2005/8/layout/venn1"/>
    <dgm:cxn modelId="{9A4573D9-5677-4B06-B7B0-CA2AB5CF559E}" srcId="{AC553DB8-AB16-4EE1-84DC-2DAC8F685DD5}" destId="{DD50B39F-9ACB-4483-AD9D-A7A2E863BA20}" srcOrd="2" destOrd="0" parTransId="{BE3EBC70-A5E6-487E-8C7E-17AAE41F87E0}" sibTransId="{355F3BE4-3755-48E8-A936-9AE30D7B697A}"/>
    <dgm:cxn modelId="{16B2BE34-063D-44D8-8979-B18C77EE8F08}" srcId="{AC553DB8-AB16-4EE1-84DC-2DAC8F685DD5}" destId="{FCF847CA-B47B-479F-A2EC-BEFE807A7ECE}" srcOrd="1" destOrd="0" parTransId="{BE8145AB-9A03-4F34-A82F-D0BD6407105E}" sibTransId="{7F9CDC3D-5C28-49ED-B4BC-44A7A27A1D5D}"/>
    <dgm:cxn modelId="{A4BFD173-4C32-40F6-8D49-E618A72763F6}" type="presOf" srcId="{28DD5E58-20DE-4A31-B23F-B8568B46ADA8}" destId="{1DA63F8A-2063-4BB2-A9A5-C9C9E9603445}" srcOrd="1" destOrd="0" presId="urn:microsoft.com/office/officeart/2005/8/layout/venn1"/>
    <dgm:cxn modelId="{FA724D67-F1D7-4917-8084-200926C30E63}" type="presOf" srcId="{FCF847CA-B47B-479F-A2EC-BEFE807A7ECE}" destId="{785D7970-9ED6-48B0-96CD-77151831095A}" srcOrd="1" destOrd="0" presId="urn:microsoft.com/office/officeart/2005/8/layout/venn1"/>
    <dgm:cxn modelId="{4E6A69B8-3BDD-4319-947E-39605BF1D61D}" type="presOf" srcId="{AC553DB8-AB16-4EE1-84DC-2DAC8F685DD5}" destId="{DADA6A7D-0293-41FF-801E-9D62323E302C}" srcOrd="0" destOrd="0" presId="urn:microsoft.com/office/officeart/2005/8/layout/venn1"/>
    <dgm:cxn modelId="{23F1A193-3122-4204-8A7A-F8C5942C1A0C}" srcId="{AC553DB8-AB16-4EE1-84DC-2DAC8F685DD5}" destId="{28DD5E58-20DE-4A31-B23F-B8568B46ADA8}" srcOrd="0" destOrd="0" parTransId="{88C2316C-E534-4869-8F2F-D9F2BDC1CEA4}" sibTransId="{20946156-ED9D-49A2-A107-4CF7BE02854F}"/>
    <dgm:cxn modelId="{5499CF36-B379-468C-8BF8-367A009BC235}" type="presOf" srcId="{DD50B39F-9ACB-4483-AD9D-A7A2E863BA20}" destId="{9C72D461-BA55-4DDC-AD04-C4276EEA26B6}" srcOrd="0" destOrd="0" presId="urn:microsoft.com/office/officeart/2005/8/layout/venn1"/>
    <dgm:cxn modelId="{13E3DCE8-DBDB-4078-B324-FBC78B8B5B5D}" srcId="{AC553DB8-AB16-4EE1-84DC-2DAC8F685DD5}" destId="{3038E7A9-6F86-4A9D-A83A-0D49ABF9E1E3}" srcOrd="3" destOrd="0" parTransId="{7E78202E-139B-42BB-8177-10F6C85BC3BD}" sibTransId="{4207F60D-0267-482F-A9EA-AFBD24BF7C9A}"/>
    <dgm:cxn modelId="{01015632-08E0-4EB5-BB62-2549A86F6B7A}" type="presOf" srcId="{FCF847CA-B47B-479F-A2EC-BEFE807A7ECE}" destId="{B164410C-E835-435B-890B-B7F03E9AFA8B}" srcOrd="0" destOrd="0" presId="urn:microsoft.com/office/officeart/2005/8/layout/venn1"/>
    <dgm:cxn modelId="{5F2D2721-486F-42F7-BCA2-773D9AF851AA}" type="presParOf" srcId="{DADA6A7D-0293-41FF-801E-9D62323E302C}" destId="{DAE23E69-9763-436D-BC9A-DE967FCD3DEA}" srcOrd="0" destOrd="0" presId="urn:microsoft.com/office/officeart/2005/8/layout/venn1"/>
    <dgm:cxn modelId="{C9D8AA7A-480C-4C42-BB8D-0B542A14E435}" type="presParOf" srcId="{DADA6A7D-0293-41FF-801E-9D62323E302C}" destId="{1DA63F8A-2063-4BB2-A9A5-C9C9E9603445}" srcOrd="1" destOrd="0" presId="urn:microsoft.com/office/officeart/2005/8/layout/venn1"/>
    <dgm:cxn modelId="{E887B9D3-DF99-46B4-9172-70376D06006C}" type="presParOf" srcId="{DADA6A7D-0293-41FF-801E-9D62323E302C}" destId="{B164410C-E835-435B-890B-B7F03E9AFA8B}" srcOrd="2" destOrd="0" presId="urn:microsoft.com/office/officeart/2005/8/layout/venn1"/>
    <dgm:cxn modelId="{93A94F3A-E260-437F-8DC8-88EE8B9DA2D4}" type="presParOf" srcId="{DADA6A7D-0293-41FF-801E-9D62323E302C}" destId="{785D7970-9ED6-48B0-96CD-77151831095A}" srcOrd="3" destOrd="0" presId="urn:microsoft.com/office/officeart/2005/8/layout/venn1"/>
    <dgm:cxn modelId="{C84D7886-F1ED-45D6-AC04-F3E88F7C5ADF}" type="presParOf" srcId="{DADA6A7D-0293-41FF-801E-9D62323E302C}" destId="{9C72D461-BA55-4DDC-AD04-C4276EEA26B6}" srcOrd="4" destOrd="0" presId="urn:microsoft.com/office/officeart/2005/8/layout/venn1"/>
    <dgm:cxn modelId="{A43EE654-F31F-4D40-AAC6-05E69D40ED15}" type="presParOf" srcId="{DADA6A7D-0293-41FF-801E-9D62323E302C}" destId="{8BAA24FA-BEB1-4001-B0DC-980E24534B72}" srcOrd="5" destOrd="0" presId="urn:microsoft.com/office/officeart/2005/8/layout/venn1"/>
    <dgm:cxn modelId="{5A7D64F8-BB4E-427D-9563-56A93EBC3277}" type="presParOf" srcId="{DADA6A7D-0293-41FF-801E-9D62323E302C}" destId="{34893406-F01E-403F-9A12-A3E6A777BE8C}" srcOrd="6" destOrd="0" presId="urn:microsoft.com/office/officeart/2005/8/layout/venn1"/>
    <dgm:cxn modelId="{4EA6E7A9-0A61-4DB4-8D1F-6E4936191806}" type="presParOf" srcId="{DADA6A7D-0293-41FF-801E-9D62323E302C}" destId="{56F239E0-76B4-4AF5-9576-1A60E374C245}" srcOrd="7"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E23E69-9763-436D-BC9A-DE967FCD3DEA}">
      <dsp:nvSpPr>
        <dsp:cNvPr id="0" name=""/>
        <dsp:cNvSpPr/>
      </dsp:nvSpPr>
      <dsp:spPr>
        <a:xfrm>
          <a:off x="1004159" y="270795"/>
          <a:ext cx="2152904" cy="2152904"/>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accent6">
                  <a:lumMod val="50000"/>
                </a:schemeClr>
              </a:solidFill>
              <a:effectLst>
                <a:outerShdw blurRad="38100" dist="38100" dir="2700000" algn="tl">
                  <a:srgbClr val="C0C0C0"/>
                </a:outerShdw>
              </a:effectLst>
              <a:latin typeface="+mn-lt"/>
            </a:rPr>
            <a:t>Society</a:t>
          </a:r>
          <a:endParaRPr kumimoji="0" lang="en-US" sz="900" b="1" i="0" u="none" strike="noStrike" kern="1200" cap="none" normalizeH="0" baseline="0" dirty="0" smtClean="0">
            <a:ln>
              <a:noFill/>
            </a:ln>
            <a:solidFill>
              <a:schemeClr val="accent6">
                <a:lumMod val="50000"/>
              </a:schemeClr>
            </a:solidFill>
            <a:effectLst>
              <a:outerShdw blurRad="38100" dist="38100" dir="2700000" algn="tl">
                <a:srgbClr val="C0C0C0"/>
              </a:outerShdw>
            </a:effectLst>
            <a:latin typeface="+mn-lt"/>
          </a:endParaRPr>
        </a:p>
      </dsp:txBody>
      <dsp:txXfrm>
        <a:off x="1252571" y="560609"/>
        <a:ext cx="1656080" cy="683133"/>
      </dsp:txXfrm>
    </dsp:sp>
    <dsp:sp modelId="{B164410C-E835-435B-890B-B7F03E9AFA8B}">
      <dsp:nvSpPr>
        <dsp:cNvPr id="0" name=""/>
        <dsp:cNvSpPr/>
      </dsp:nvSpPr>
      <dsp:spPr>
        <a:xfrm>
          <a:off x="1977428" y="1223041"/>
          <a:ext cx="2110857" cy="2152904"/>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accent3">
                  <a:lumMod val="50000"/>
                </a:schemeClr>
              </a:solidFill>
              <a:effectLst/>
              <a:latin typeface="+mn-lt"/>
            </a:rPr>
            <a:t>Natural Environ-</a:t>
          </a:r>
          <a:r>
            <a:rPr kumimoji="0" lang="en-US" sz="1400" b="1" i="0" u="none" strike="noStrike" kern="1200" cap="none" normalizeH="0" baseline="0" dirty="0" err="1" smtClean="0">
              <a:ln>
                <a:noFill/>
              </a:ln>
              <a:solidFill>
                <a:schemeClr val="accent3">
                  <a:lumMod val="50000"/>
                </a:schemeClr>
              </a:solidFill>
              <a:effectLst/>
              <a:latin typeface="+mn-lt"/>
            </a:rPr>
            <a:t>ment</a:t>
          </a:r>
          <a:endParaRPr kumimoji="0" lang="en-US" sz="1400" b="1" i="0" u="none" strike="noStrike" kern="1200" cap="none" normalizeH="0" baseline="0" dirty="0" smtClean="0">
            <a:ln>
              <a:noFill/>
            </a:ln>
            <a:solidFill>
              <a:schemeClr val="accent3">
                <a:lumMod val="50000"/>
              </a:schemeClr>
            </a:solidFill>
            <a:effectLst/>
            <a:latin typeface="+mn-lt"/>
          </a:endParaRPr>
        </a:p>
      </dsp:txBody>
      <dsp:txXfrm>
        <a:off x="3114044" y="1471454"/>
        <a:ext cx="811868" cy="1656080"/>
      </dsp:txXfrm>
    </dsp:sp>
    <dsp:sp modelId="{9C72D461-BA55-4DDC-AD04-C4276EEA26B6}">
      <dsp:nvSpPr>
        <dsp:cNvPr id="0" name=""/>
        <dsp:cNvSpPr/>
      </dsp:nvSpPr>
      <dsp:spPr>
        <a:xfrm>
          <a:off x="1004159" y="2175288"/>
          <a:ext cx="2152904" cy="2152904"/>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accent2">
                  <a:lumMod val="50000"/>
                </a:schemeClr>
              </a:solidFill>
              <a:effectLst>
                <a:outerShdw blurRad="38100" dist="38100" dir="2700000" algn="tl">
                  <a:srgbClr val="C0C0C0"/>
                </a:outerShdw>
              </a:effectLst>
              <a:latin typeface="+mn-lt"/>
            </a:rPr>
            <a:t>Health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accent2">
                  <a:lumMod val="50000"/>
                </a:schemeClr>
              </a:solidFill>
              <a:effectLst>
                <a:outerShdw blurRad="38100" dist="38100" dir="2700000" algn="tl">
                  <a:srgbClr val="C0C0C0"/>
                </a:outerShdw>
              </a:effectLst>
              <a:latin typeface="+mn-lt"/>
            </a:rPr>
            <a:t>Quality of Life</a:t>
          </a:r>
        </a:p>
      </dsp:txBody>
      <dsp:txXfrm>
        <a:off x="1252571" y="3355245"/>
        <a:ext cx="1656080" cy="683133"/>
      </dsp:txXfrm>
    </dsp:sp>
    <dsp:sp modelId="{34893406-F01E-403F-9A12-A3E6A777BE8C}">
      <dsp:nvSpPr>
        <dsp:cNvPr id="0" name=""/>
        <dsp:cNvSpPr/>
      </dsp:nvSpPr>
      <dsp:spPr>
        <a:xfrm>
          <a:off x="51913" y="1223041"/>
          <a:ext cx="2152904" cy="215290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kern="1200" cap="none" normalizeH="0" baseline="0" dirty="0" smtClean="0">
              <a:ln>
                <a:noFill/>
              </a:ln>
              <a:solidFill>
                <a:schemeClr val="tx2">
                  <a:lumMod val="75000"/>
                </a:schemeClr>
              </a:solidFill>
              <a:effectLst>
                <a:outerShdw blurRad="38100" dist="38100" dir="2700000" algn="tl">
                  <a:srgbClr val="C0C0C0"/>
                </a:outerShdw>
              </a:effectLst>
              <a:latin typeface="+mn-lt"/>
            </a:rPr>
            <a:t>Behavior</a:t>
          </a:r>
        </a:p>
      </dsp:txBody>
      <dsp:txXfrm>
        <a:off x="217521" y="1471454"/>
        <a:ext cx="828040" cy="165608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B436F-B84F-4F10-9C69-7431669BEB41}" type="datetimeFigureOut">
              <a:rPr lang="en-US" smtClean="0"/>
              <a:pPr/>
              <a:t>9/20/2011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A3776F-D784-4290-8A00-9B932F46F2A9}" type="slidenum">
              <a:rPr lang="en-US" smtClean="0"/>
              <a:pPr/>
              <a:t>‹#›</a:t>
            </a:fld>
            <a:endParaRPr lang="en-US"/>
          </a:p>
        </p:txBody>
      </p:sp>
    </p:spTree>
    <p:extLst>
      <p:ext uri="{BB962C8B-B14F-4D97-AF65-F5344CB8AC3E}">
        <p14:creationId xmlns:p14="http://schemas.microsoft.com/office/powerpoint/2010/main" xmlns="" val="246202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bi.nlm.nih.gov/entrez/query.fcgi?cmd=Retrieve&amp;db=pubmed&amp;dopt=Abstract&amp;list_uids=3315719&amp;query_hl=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a:defRPr/>
            </a:pPr>
            <a:fld id="{C6C8BC08-FF14-4DD4-A06E-36213FCA03B0}" type="slidenum">
              <a:rPr lang="en-US" smtClean="0">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z="1400"/>
              <a:t>RWJF’s Healthy Kids, Healthy Communities, based in part on the tremendous success of the original ALBD program launched in 2003, works with 50 communities across the United States to address the childhood obesity epidemic in populations at greatest risk. It is an important part of RWJF’s commitment to reversing the childhood obesity epidemic by 2015 and I believe it’s the largest single investment in community-level change ever made by the Foundation. I’m pleased to say that Kansas City – under the leadership of KC Healthy Kids – is one of the sites. HKHC gives us the change to build on the learning from previous initiatives, scale up what works, and expand the reach partnership-based, environmental and policy change approaches to public health. We saw the growing level of capacity and potential here, the significant need for investment and wanted to join forces with the regional and local supporters who have built a great foundation and made bigger things possible here.</a:t>
            </a:r>
          </a:p>
          <a:p>
            <a:pPr eaLnBrk="1" hangingPunct="1">
              <a:spcBef>
                <a:spcPct val="0"/>
              </a:spcBef>
            </a:pPr>
            <a:endParaRPr lang="en-US" sz="140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D20C7D4C-AD1F-4D4E-8EA4-ED6A8DCA02C7}" type="slidenum">
              <a:rPr lang="en-US">
                <a:solidFill>
                  <a:srgbClr val="000000"/>
                </a:solidFill>
              </a:rPr>
              <a:pPr eaLnBrk="1" hangingPunct="1"/>
              <a:t>10</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a:lnSpc>
                <a:spcPts val="2262"/>
              </a:lnSpc>
              <a:spcAft>
                <a:spcPts val="1180"/>
              </a:spcAft>
            </a:pPr>
            <a:r>
              <a:rPr lang="en-US" b="1" dirty="0" smtClean="0">
                <a:latin typeface="Tahoma" pitchFamily="34" charset="0"/>
                <a:ea typeface="MS PGothic" pitchFamily="34" charset="-128"/>
                <a:cs typeface="Tahoma" pitchFamily="34" charset="0"/>
              </a:rPr>
              <a:t>Slide Summary:  </a:t>
            </a:r>
            <a:r>
              <a:rPr lang="en-US" dirty="0" smtClean="0">
                <a:latin typeface="Tahoma" pitchFamily="34" charset="0"/>
                <a:ea typeface="MS PGothic" pitchFamily="34" charset="-128"/>
                <a:cs typeface="Tahoma" pitchFamily="34" charset="0"/>
              </a:rPr>
              <a:t>ALBD’s mission and vision statements.</a:t>
            </a:r>
          </a:p>
          <a:p>
            <a:pPr>
              <a:lnSpc>
                <a:spcPts val="2262"/>
              </a:lnSpc>
              <a:spcAft>
                <a:spcPts val="1180"/>
              </a:spcAft>
            </a:pPr>
            <a:endParaRPr lang="en-US" dirty="0" smtClean="0">
              <a:latin typeface="Tahoma" pitchFamily="34" charset="0"/>
              <a:ea typeface="MS PGothic" pitchFamily="34" charset="-128"/>
              <a:cs typeface="Tahoma" pitchFamily="34" charset="0"/>
            </a:endParaRPr>
          </a:p>
          <a:p>
            <a:pPr>
              <a:lnSpc>
                <a:spcPts val="2262"/>
              </a:lnSpc>
              <a:spcAft>
                <a:spcPts val="1180"/>
              </a:spcAft>
            </a:pPr>
            <a:r>
              <a:rPr lang="en-US" b="1" dirty="0" smtClean="0">
                <a:latin typeface="Tahoma" pitchFamily="34" charset="0"/>
                <a:ea typeface="MS PGothic" pitchFamily="34" charset="-128"/>
                <a:cs typeface="Tahoma" pitchFamily="34" charset="0"/>
              </a:rPr>
              <a:t>Take Home Message:  </a:t>
            </a:r>
            <a:r>
              <a:rPr lang="en-US" dirty="0" smtClean="0">
                <a:latin typeface="Tahoma" pitchFamily="34" charset="0"/>
                <a:ea typeface="MS PGothic" pitchFamily="34" charset="-128"/>
                <a:cs typeface="Tahoma" pitchFamily="34" charset="0"/>
              </a:rPr>
              <a:t>Overarching goal is promote healthy communities, where routine physical activity and healthy eating are accessible, easy and affordable to everyone. </a:t>
            </a:r>
            <a:endParaRPr lang="en-US" dirty="0" smtClean="0">
              <a:ea typeface="MS PGothic" pitchFamily="34" charset="-128"/>
              <a:cs typeface="Tahoma" pitchFamily="34" charset="0"/>
            </a:endParaRPr>
          </a:p>
        </p:txBody>
      </p:sp>
      <p:sp>
        <p:nvSpPr>
          <p:cNvPr id="62468" name="Slide Number Placeholder 3"/>
          <p:cNvSpPr>
            <a:spLocks noGrp="1"/>
          </p:cNvSpPr>
          <p:nvPr>
            <p:ph type="sldNum" sz="quarter" idx="5"/>
          </p:nvPr>
        </p:nvSpPr>
        <p:spPr>
          <a:noFill/>
        </p:spPr>
        <p:txBody>
          <a:bodyPr/>
          <a:lstStyle/>
          <a:p>
            <a:fld id="{D55D2EC5-6781-425B-9EA8-2CEDA04AEF2A}"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b="1" smtClean="0"/>
              <a:t>Slide Summary:  </a:t>
            </a:r>
            <a:r>
              <a:rPr lang="en-US" smtClean="0"/>
              <a:t>Description of how ALBD accomplishes its mission.</a:t>
            </a:r>
          </a:p>
          <a:p>
            <a:endParaRPr lang="en-US" smtClean="0"/>
          </a:p>
          <a:p>
            <a:r>
              <a:rPr lang="en-US" b="1" smtClean="0"/>
              <a:t>Take Home Message:  </a:t>
            </a:r>
            <a:r>
              <a:rPr lang="en-US" smtClean="0"/>
              <a:t>ALBD serves as the National Program Office for two major RWJF initiatives.  Multiple mechanisms are used to encourage physical activity and to build the field.</a:t>
            </a:r>
          </a:p>
        </p:txBody>
      </p:sp>
      <p:sp>
        <p:nvSpPr>
          <p:cNvPr id="67588" name="Slide Number Placeholder 3"/>
          <p:cNvSpPr>
            <a:spLocks noGrp="1"/>
          </p:cNvSpPr>
          <p:nvPr>
            <p:ph type="sldNum" sz="quarter" idx="5"/>
          </p:nvPr>
        </p:nvSpPr>
        <p:spPr>
          <a:noFill/>
        </p:spPr>
        <p:txBody>
          <a:bodyPr/>
          <a:lstStyle/>
          <a:p>
            <a:fld id="{8D2404B1-8815-4827-B8B6-FF8F4A83D8DF}"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r>
              <a:rPr lang="en-US" b="1" smtClean="0"/>
              <a:t>Slide Summary:  </a:t>
            </a:r>
            <a:r>
              <a:rPr lang="en-US" smtClean="0"/>
              <a:t>Description of what we mean by “Active Living”</a:t>
            </a:r>
          </a:p>
          <a:p>
            <a:endParaRPr lang="en-US" smtClean="0"/>
          </a:p>
          <a:p>
            <a:r>
              <a:rPr lang="en-US" b="1" smtClean="0"/>
              <a:t>Take Home Message:  </a:t>
            </a:r>
            <a:r>
              <a:rPr lang="en-US" smtClean="0"/>
              <a:t>PA is incorporated into daily routine rather than an “add on” to the day.</a:t>
            </a:r>
          </a:p>
        </p:txBody>
      </p:sp>
      <p:sp>
        <p:nvSpPr>
          <p:cNvPr id="11268" name="Slide Number Placeholder 3"/>
          <p:cNvSpPr>
            <a:spLocks noGrp="1"/>
          </p:cNvSpPr>
          <p:nvPr>
            <p:ph type="sldNum" sz="quarter" idx="5"/>
          </p:nvPr>
        </p:nvSpPr>
        <p:spPr>
          <a:noFill/>
        </p:spPr>
        <p:txBody>
          <a:bodyPr/>
          <a:lstStyle/>
          <a:p>
            <a:fld id="{59351557-E28C-413B-8CEF-D38C2684AAA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r>
              <a:rPr lang="en-US" b="1" dirty="0" smtClean="0"/>
              <a:t>Slide Summary:  </a:t>
            </a:r>
            <a:r>
              <a:rPr lang="en-US" dirty="0" smtClean="0"/>
              <a:t>Description of what we mean by “By Design”</a:t>
            </a:r>
          </a:p>
          <a:p>
            <a:endParaRPr lang="en-US" dirty="0" smtClean="0"/>
          </a:p>
          <a:p>
            <a:r>
              <a:rPr lang="en-US" b="1" dirty="0" smtClean="0"/>
              <a:t>Take Home Message:  </a:t>
            </a:r>
            <a:r>
              <a:rPr lang="en-US" dirty="0" smtClean="0"/>
              <a:t>PA and HE are influenced by policy and the built</a:t>
            </a:r>
            <a:r>
              <a:rPr lang="en-US" baseline="0" dirty="0" smtClean="0"/>
              <a:t> environment.  Traditional means of behavior change such as programs and promotions can be limited to the campaign or program length whereas built environment changes remove barriers to PA and will last generations.</a:t>
            </a:r>
          </a:p>
          <a:p>
            <a:endParaRPr lang="en-US" baseline="0" dirty="0" smtClean="0"/>
          </a:p>
        </p:txBody>
      </p:sp>
      <p:sp>
        <p:nvSpPr>
          <p:cNvPr id="11268" name="Slide Number Placeholder 3"/>
          <p:cNvSpPr>
            <a:spLocks noGrp="1"/>
          </p:cNvSpPr>
          <p:nvPr>
            <p:ph type="sldNum" sz="quarter" idx="5"/>
          </p:nvPr>
        </p:nvSpPr>
        <p:spPr>
          <a:noFill/>
        </p:spPr>
        <p:txBody>
          <a:bodyPr/>
          <a:lstStyle/>
          <a:p>
            <a:fld id="{59351557-E28C-413B-8CEF-D38C2684AAAE}"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xfrm>
            <a:off x="338552" y="4344024"/>
            <a:ext cx="6148284" cy="4596984"/>
          </a:xfrm>
          <a:noFill/>
          <a:ln/>
        </p:spPr>
        <p:txBody>
          <a:bodyPr/>
          <a:lstStyle/>
          <a:p>
            <a:pPr eaLnBrk="1" hangingPunct="1"/>
            <a:r>
              <a:rPr lang="en-US" sz="1000" i="1" dirty="0" smtClean="0">
                <a:latin typeface="+mj-lt"/>
                <a:cs typeface="Arial" charset="0"/>
              </a:rPr>
              <a:t>(Talking points)</a:t>
            </a:r>
          </a:p>
          <a:p>
            <a:pPr eaLnBrk="1" hangingPunct="1"/>
            <a:r>
              <a:rPr lang="en-US" sz="1000" dirty="0" smtClean="0">
                <a:latin typeface="+mj-lt"/>
                <a:cs typeface="Arial" charset="0"/>
              </a:rPr>
              <a:t>As we talk about this, the solutions to active living and healthy eating might just seem like common sense. And there are definitely opportunities to start making changes right away. Yet we’d be remiss if we didn’t pause here and recognize that there are many other social factors that also contribute to the choices people make. </a:t>
            </a:r>
          </a:p>
          <a:p>
            <a:pPr eaLnBrk="1" hangingPunct="1"/>
            <a:endParaRPr lang="en-US" sz="1000" dirty="0" smtClean="0">
              <a:latin typeface="+mj-lt"/>
              <a:cs typeface="Arial" charset="0"/>
            </a:endParaRPr>
          </a:p>
          <a:p>
            <a:pPr eaLnBrk="1" hangingPunct="1"/>
            <a:r>
              <a:rPr lang="en-US" sz="1000" dirty="0" smtClean="0">
                <a:latin typeface="+mj-lt"/>
                <a:cs typeface="Arial" charset="0"/>
              </a:rPr>
              <a:t>These social factors have been identified by the Commission to Build a Healthier America and include:</a:t>
            </a:r>
          </a:p>
          <a:p>
            <a:pPr>
              <a:buFontTx/>
              <a:buChar char="•"/>
            </a:pPr>
            <a:r>
              <a:rPr lang="en-US" sz="1000" dirty="0" smtClean="0">
                <a:latin typeface="+mj-lt"/>
              </a:rPr>
              <a:t>Early Life Experience</a:t>
            </a:r>
          </a:p>
          <a:p>
            <a:pPr>
              <a:buFontTx/>
              <a:buChar char="•"/>
            </a:pPr>
            <a:r>
              <a:rPr lang="en-US" sz="1000" dirty="0" smtClean="0">
                <a:latin typeface="+mj-lt"/>
              </a:rPr>
              <a:t>Education</a:t>
            </a:r>
          </a:p>
          <a:p>
            <a:pPr>
              <a:buFontTx/>
              <a:buChar char="•"/>
            </a:pPr>
            <a:r>
              <a:rPr lang="en-US" sz="1000" dirty="0" smtClean="0">
                <a:latin typeface="+mj-lt"/>
              </a:rPr>
              <a:t>Income</a:t>
            </a:r>
          </a:p>
          <a:p>
            <a:pPr>
              <a:buFontTx/>
              <a:buChar char="•"/>
            </a:pPr>
            <a:r>
              <a:rPr lang="en-US" sz="1000" dirty="0" smtClean="0">
                <a:latin typeface="+mj-lt"/>
              </a:rPr>
              <a:t>Work</a:t>
            </a:r>
          </a:p>
          <a:p>
            <a:pPr>
              <a:buFontTx/>
              <a:buChar char="•"/>
            </a:pPr>
            <a:r>
              <a:rPr lang="en-US" sz="1000" dirty="0" smtClean="0">
                <a:latin typeface="+mj-lt"/>
              </a:rPr>
              <a:t>Housing</a:t>
            </a:r>
          </a:p>
          <a:p>
            <a:pPr>
              <a:buFontTx/>
              <a:buChar char="•"/>
            </a:pPr>
            <a:r>
              <a:rPr lang="en-US" sz="1000" dirty="0" smtClean="0">
                <a:latin typeface="+mj-lt"/>
              </a:rPr>
              <a:t>Community</a:t>
            </a:r>
          </a:p>
          <a:p>
            <a:pPr>
              <a:buFontTx/>
              <a:buChar char="•"/>
            </a:pPr>
            <a:r>
              <a:rPr lang="en-US" sz="1000" dirty="0" smtClean="0">
                <a:latin typeface="+mj-lt"/>
              </a:rPr>
              <a:t>Race and Ethnicity</a:t>
            </a:r>
          </a:p>
          <a:p>
            <a:pPr>
              <a:buFontTx/>
              <a:buChar char="•"/>
            </a:pPr>
            <a:r>
              <a:rPr lang="en-US" sz="1000" dirty="0" smtClean="0">
                <a:latin typeface="+mj-lt"/>
              </a:rPr>
              <a:t>Economic status</a:t>
            </a:r>
          </a:p>
          <a:p>
            <a:pPr eaLnBrk="1" hangingPunct="1"/>
            <a:endParaRPr lang="en-US" sz="1000" dirty="0" smtClean="0">
              <a:latin typeface="+mj-lt"/>
              <a:cs typeface="Arial" charset="0"/>
            </a:endParaRPr>
          </a:p>
          <a:p>
            <a:pPr eaLnBrk="1" hangingPunct="1"/>
            <a:r>
              <a:rPr lang="en-US" sz="1000" dirty="0" smtClean="0">
                <a:latin typeface="+mj-lt"/>
              </a:rPr>
              <a:t>Fortunately, many social factors can be influenced by policies and programs.  We will return to these in our next presentation about policy and environmental change.  For now we will stick to the original behaviors that can combat or create obesity.</a:t>
            </a:r>
          </a:p>
          <a:p>
            <a:pPr eaLnBrk="1" hangingPunct="1"/>
            <a:endParaRPr lang="en-US" sz="1000" dirty="0" smtClean="0">
              <a:latin typeface="+mj-lt"/>
              <a:cs typeface="Arial" charset="0"/>
            </a:endParaRPr>
          </a:p>
          <a:p>
            <a:pPr eaLnBrk="1" hangingPunct="1">
              <a:spcBef>
                <a:spcPct val="0"/>
              </a:spcBef>
            </a:pPr>
            <a:r>
              <a:rPr lang="en-US" sz="1000" b="1" dirty="0" smtClean="0">
                <a:latin typeface="+mj-lt"/>
              </a:rPr>
              <a:t>______________________________</a:t>
            </a:r>
          </a:p>
          <a:p>
            <a:pPr defTabSz="897301" fontAlgn="base">
              <a:spcBef>
                <a:spcPct val="0"/>
              </a:spcBef>
              <a:spcAft>
                <a:spcPct val="0"/>
              </a:spcAft>
              <a:defRPr/>
            </a:pPr>
            <a:r>
              <a:rPr lang="en-US" sz="1000" i="1" dirty="0" smtClean="0">
                <a:latin typeface="+mj-lt"/>
              </a:rPr>
              <a:t>[Background/references]</a:t>
            </a:r>
          </a:p>
          <a:p>
            <a:pPr eaLnBrk="1" hangingPunct="1"/>
            <a:endParaRPr lang="en-US" sz="1000" dirty="0" smtClean="0">
              <a:latin typeface="+mj-lt"/>
              <a:cs typeface="Arial" charset="0"/>
            </a:endParaRPr>
          </a:p>
          <a:p>
            <a:pPr eaLnBrk="1" hangingPunct="1"/>
            <a:r>
              <a:rPr lang="en-US" sz="1000" dirty="0" smtClean="0">
                <a:latin typeface="+mj-lt"/>
                <a:cs typeface="Arial" charset="0"/>
              </a:rPr>
              <a:t>Commission to Build a Healthier America (http://www.commissiononhealth.org/WhatDrivesHealth.aspx) </a:t>
            </a:r>
            <a:endParaRPr lang="en-US" sz="1000" b="1" dirty="0" smtClean="0">
              <a:latin typeface="+mj-lt"/>
              <a:cs typeface="Arial" charset="0"/>
            </a:endParaRPr>
          </a:p>
          <a:p>
            <a:pPr eaLnBrk="1" hangingPunct="1"/>
            <a:endParaRPr lang="en-US" sz="1000" dirty="0" smtClean="0">
              <a:latin typeface="+mj-lt"/>
              <a:cs typeface="Arial" charset="0"/>
            </a:endParaRPr>
          </a:p>
          <a:p>
            <a:pPr eaLnBrk="1" hangingPunct="1"/>
            <a:r>
              <a:rPr lang="en-US" sz="1000" dirty="0" smtClean="0">
                <a:latin typeface="+mj-lt"/>
                <a:cs typeface="Arial" charset="0"/>
              </a:rPr>
              <a:t>As an example </a:t>
            </a:r>
            <a:r>
              <a:rPr lang="en-US" sz="1000" dirty="0" smtClean="0">
                <a:latin typeface="+mj-lt"/>
              </a:rPr>
              <a:t>Seventy-seven percent of black women are in the overweight or obese (defined as having a body mass index [BMI] ≥25 kg/m</a:t>
            </a:r>
            <a:r>
              <a:rPr lang="en-US" sz="1000" baseline="30000" dirty="0" smtClean="0">
                <a:latin typeface="+mj-lt"/>
              </a:rPr>
              <a:t>2</a:t>
            </a:r>
            <a:r>
              <a:rPr lang="en-US" sz="1000" dirty="0" smtClean="0">
                <a:latin typeface="+mj-lt"/>
              </a:rPr>
              <a:t>) range, and 50% are in the obese range (BMI ≥30) (2). The severity of obesity among black women is also greater than average when judged by the 15% who have a BMI of ≥40 (the Class III or “extremely” obese range) (2). The variation in obesity with socioeconomic status (SES) must be considered when comparing blacks and whites, but the higher obesity prevalence in black than white women is seen at all levels of typical SES indicators such as education and income (3). The problem is not confined to adults. Among black girls, the high prevalence of obesity is of relatively recent onset but seems to have caught up with and passed the prevalence of obesity among white girls (4,5).</a:t>
            </a:r>
          </a:p>
          <a:p>
            <a:pPr eaLnBrk="1" hangingPunct="1"/>
            <a:r>
              <a:rPr lang="en-US" sz="1000" dirty="0" smtClean="0">
                <a:latin typeface="+mj-lt"/>
                <a:cs typeface="Arial" charset="0"/>
              </a:rPr>
              <a:t>http://www.cdc.gov/pcd/issues/2005/oct/05_0025.htm</a:t>
            </a:r>
          </a:p>
          <a:p>
            <a:pPr eaLnBrk="1" hangingPunct="1"/>
            <a:r>
              <a:rPr lang="en-US" sz="1000" dirty="0" smtClean="0">
                <a:latin typeface="+mj-lt"/>
              </a:rPr>
              <a:t>Shiriki Kumanyika, PhD, MPH, Professor of Epidemiology, Department of Biostatistics and Epidemiology, University of Pennsylvania School of Medicine, CCEB, 8</a:t>
            </a:r>
            <a:r>
              <a:rPr lang="en-US" sz="1000" baseline="30000" dirty="0" smtClean="0">
                <a:latin typeface="+mj-lt"/>
              </a:rPr>
              <a:t>th</a:t>
            </a:r>
            <a:r>
              <a:rPr lang="en-US" sz="1000" dirty="0" smtClean="0">
                <a:latin typeface="+mj-lt"/>
              </a:rPr>
              <a:t> Floor Blockley Hall, 423 Guardian Dr, Philadelphia, PA 19104-6021. Telephone: 215-898-2629. E-mail: skumanyi@cceb.med.upenn.edu</a:t>
            </a:r>
          </a:p>
          <a:p>
            <a:pPr eaLnBrk="1" hangingPunct="1"/>
            <a:r>
              <a:rPr lang="en-US" sz="1000" dirty="0" smtClean="0">
                <a:latin typeface="+mj-lt"/>
              </a:rPr>
              <a:t>Kumanyika S. </a:t>
            </a:r>
            <a:r>
              <a:rPr lang="en-US" sz="1000" dirty="0" smtClean="0">
                <a:latin typeface="+mj-lt"/>
                <a:hlinkClick r:id="rId3" tooltip="See PubMed article abstract"/>
              </a:rPr>
              <a:t>Obesity in black women.</a:t>
            </a:r>
            <a:r>
              <a:rPr lang="en-US" sz="1000" dirty="0" smtClean="0">
                <a:latin typeface="+mj-lt"/>
              </a:rPr>
              <a:t> Epidemiol Rev 1987;9:31-50.</a:t>
            </a:r>
          </a:p>
          <a:p>
            <a:pPr eaLnBrk="1" hangingPunct="1"/>
            <a:endParaRPr lang="en-US" sz="1000" dirty="0" smtClean="0">
              <a:latin typeface="+mj-lt"/>
            </a:endParaRPr>
          </a:p>
          <a:p>
            <a:pPr eaLnBrk="1" hangingPunct="1"/>
            <a:endParaRPr lang="en-US" sz="1000" dirty="0" smtClean="0">
              <a:latin typeface="+mj-lt"/>
              <a:cs typeface="Arial" charset="0"/>
            </a:endParaRPr>
          </a:p>
          <a:p>
            <a:pPr eaLnBrk="1" hangingPunct="1"/>
            <a:endParaRPr lang="en-US" sz="1000" dirty="0" smtClean="0">
              <a:latin typeface="+mj-lt"/>
              <a:cs typeface="Arial" charset="0"/>
            </a:endParaRPr>
          </a:p>
          <a:p>
            <a:pPr eaLnBrk="1" hangingPunct="1"/>
            <a:endParaRPr lang="en-US" sz="1000" dirty="0" smtClean="0">
              <a:latin typeface="+mj-lt"/>
              <a:cs typeface="Arial" charset="0"/>
            </a:endParaRPr>
          </a:p>
          <a:p>
            <a:pPr eaLnBrk="1" hangingPunct="1"/>
            <a:endParaRPr lang="en-US" sz="1000" dirty="0" smtClean="0">
              <a:latin typeface="+mj-lt"/>
              <a:cs typeface="Arial" charset="0"/>
            </a:endParaRPr>
          </a:p>
        </p:txBody>
      </p:sp>
      <p:sp>
        <p:nvSpPr>
          <p:cNvPr id="41987" name="Slide Number Placeholder 3"/>
          <p:cNvSpPr>
            <a:spLocks noGrp="1"/>
          </p:cNvSpPr>
          <p:nvPr>
            <p:ph type="sldNum" sz="quarter" idx="5"/>
          </p:nvPr>
        </p:nvSpPr>
        <p:spPr>
          <a:noFill/>
        </p:spPr>
        <p:txBody>
          <a:bodyPr/>
          <a:lstStyle/>
          <a:p>
            <a:fld id="{E806683A-B788-4243-B470-D57F4B83469A}" type="slidenum">
              <a:rPr lang="en-US" smtClean="0">
                <a:cs typeface="Arial" charset="0"/>
              </a:rPr>
              <a:pPr/>
              <a:t>6</a:t>
            </a:fld>
            <a:endParaRPr lang="en-US" dirty="0"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E5678-295C-4557-8C72-D17F80D6D183}" type="slidenum">
              <a:rPr lang="en-US"/>
              <a:pPr/>
              <a:t>7</a:t>
            </a:fld>
            <a:endParaRPr lang="en-US" dirty="0"/>
          </a:p>
        </p:txBody>
      </p:sp>
      <p:sp>
        <p:nvSpPr>
          <p:cNvPr id="82946" name="Rectangle 2"/>
          <p:cNvSpPr>
            <a:spLocks noGrp="1" noRot="1" noChangeAspect="1" noChangeArrowheads="1" noTextEdit="1"/>
          </p:cNvSpPr>
          <p:nvPr>
            <p:ph type="sldImg"/>
          </p:nvPr>
        </p:nvSpPr>
        <p:spPr>
          <a:xfrm>
            <a:off x="1146175" y="687388"/>
            <a:ext cx="4565650" cy="3425825"/>
          </a:xfrm>
          <a:ln/>
        </p:spPr>
      </p:sp>
      <p:sp>
        <p:nvSpPr>
          <p:cNvPr id="82947" name="Rectangle 3"/>
          <p:cNvSpPr>
            <a:spLocks noGrp="1" noChangeArrowheads="1"/>
          </p:cNvSpPr>
          <p:nvPr>
            <p:ph type="body" idx="1"/>
          </p:nvPr>
        </p:nvSpPr>
        <p:spPr>
          <a:xfrm>
            <a:off x="914400" y="4343400"/>
            <a:ext cx="5029200" cy="4114800"/>
          </a:xfrm>
        </p:spPr>
        <p:txBody>
          <a:bodyPr/>
          <a:lstStyle/>
          <a:p>
            <a:pPr>
              <a:spcBef>
                <a:spcPct val="50000"/>
              </a:spcBef>
              <a:spcAft>
                <a:spcPct val="30000"/>
              </a:spcAft>
            </a:pPr>
            <a:r>
              <a:rPr lang="en-US" sz="1000" i="1" dirty="0" smtClean="0"/>
              <a:t>(Talking points)</a:t>
            </a:r>
          </a:p>
          <a:p>
            <a:pPr defTabSz="897301" eaLnBrk="0" fontAlgn="base" hangingPunct="0">
              <a:spcBef>
                <a:spcPct val="50000"/>
              </a:spcBef>
              <a:spcAft>
                <a:spcPct val="30000"/>
              </a:spcAft>
              <a:defRPr/>
            </a:pPr>
            <a:r>
              <a:rPr lang="en-US" sz="1000" dirty="0" smtClean="0"/>
              <a:t>Its </a:t>
            </a:r>
            <a:r>
              <a:rPr lang="en-US" sz="1000" dirty="0"/>
              <a:t>important to recognize that </a:t>
            </a:r>
            <a:r>
              <a:rPr lang="en-US" sz="1000" dirty="0" smtClean="0"/>
              <a:t>residents of communities with high levels of poverty have less access to places where they can be physically active, such as parks, green spaces, bike paths and lanes. In some communities, parents cannot provide their children with healthy foods because they don’t have access to quality, full-service supermarkets. In fact, low-income areas have access to half as many supermarkets as wealthy areas.</a:t>
            </a:r>
          </a:p>
          <a:p>
            <a:pPr>
              <a:spcBef>
                <a:spcPct val="50000"/>
              </a:spcBef>
              <a:spcAft>
                <a:spcPct val="30000"/>
              </a:spcAft>
            </a:pPr>
            <a:r>
              <a:rPr lang="en-US" sz="1000" dirty="0" smtClean="0"/>
              <a:t>These communities also report more concerns about crime and traffic safety and lower social capital and collective efficacy. It’s easy to see how this unequal distribution of supports for active living and healthy eating contributes to disparities in physical activity rates and reduced healthy eating behaviors. We can not ignore the need for social justice as we work on these issues in our communities.</a:t>
            </a:r>
          </a:p>
          <a:p>
            <a:pPr>
              <a:spcBef>
                <a:spcPct val="50000"/>
              </a:spcBef>
              <a:spcAft>
                <a:spcPct val="30000"/>
              </a:spcAft>
            </a:pPr>
            <a:endParaRPr lang="en-US" sz="1000" dirty="0" smtClean="0"/>
          </a:p>
          <a:p>
            <a:pPr eaLnBrk="1" hangingPunct="1">
              <a:spcBef>
                <a:spcPct val="0"/>
              </a:spcBef>
            </a:pPr>
            <a:r>
              <a:rPr lang="en-US" sz="1000" b="1" dirty="0" smtClean="0"/>
              <a:t>______________________________</a:t>
            </a:r>
          </a:p>
          <a:p>
            <a:pPr defTabSz="897301" fontAlgn="base">
              <a:spcBef>
                <a:spcPct val="0"/>
              </a:spcBef>
              <a:spcAft>
                <a:spcPct val="0"/>
              </a:spcAft>
              <a:defRPr/>
            </a:pPr>
            <a:r>
              <a:rPr lang="en-US" sz="1000" i="1" dirty="0" smtClean="0"/>
              <a:t>[Background/references]</a:t>
            </a:r>
          </a:p>
          <a:p>
            <a:pPr>
              <a:spcBef>
                <a:spcPct val="50000"/>
              </a:spcBef>
              <a:spcAft>
                <a:spcPct val="30000"/>
              </a:spcAft>
            </a:pPr>
            <a:endParaRPr lang="en-US" sz="1000" dirty="0" smtClean="0"/>
          </a:p>
          <a:p>
            <a:pPr>
              <a:spcBef>
                <a:spcPct val="50000"/>
              </a:spcBef>
              <a:spcAft>
                <a:spcPct val="30000"/>
              </a:spcAft>
            </a:pPr>
            <a:r>
              <a:rPr lang="en-US" sz="1000" dirty="0" smtClean="0"/>
              <a:t>www.reversechildhoodobesity.org</a:t>
            </a:r>
            <a:endParaRPr lang="en-US"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CB00BDC-C0F8-44D3-BB4E-723131F0ED28}" type="slidenum">
              <a:rPr lang="en-US" smtClean="0">
                <a:cs typeface="Arial" charset="0"/>
              </a:rPr>
              <a:pPr/>
              <a:t>8</a:t>
            </a:fld>
            <a:endParaRPr lang="en-US" dirty="0" smtClean="0">
              <a:cs typeface="Arial" charset="0"/>
            </a:endParaRPr>
          </a:p>
        </p:txBody>
      </p:sp>
      <p:sp>
        <p:nvSpPr>
          <p:cNvPr id="68610" name="Rectangle 2"/>
          <p:cNvSpPr>
            <a:spLocks noGrp="1" noRot="1" noChangeAspect="1" noChangeArrowheads="1" noTextEdit="1"/>
          </p:cNvSpPr>
          <p:nvPr>
            <p:ph type="sldImg"/>
          </p:nvPr>
        </p:nvSpPr>
        <p:spPr bwMode="auto">
          <a:xfrm>
            <a:off x="1146175" y="688975"/>
            <a:ext cx="4567238" cy="3425825"/>
          </a:xfrm>
          <a:noFill/>
          <a:ln>
            <a:solidFill>
              <a:srgbClr val="000000"/>
            </a:solidFill>
            <a:miter lim="800000"/>
            <a:headEnd/>
            <a:tailEnd/>
          </a:ln>
        </p:spPr>
      </p:sp>
      <p:sp>
        <p:nvSpPr>
          <p:cNvPr id="418819" name="Rectangle 3"/>
          <p:cNvSpPr>
            <a:spLocks noGrp="1" noChangeArrowheads="1"/>
          </p:cNvSpPr>
          <p:nvPr>
            <p:ph type="body" idx="1"/>
          </p:nvPr>
        </p:nvSpPr>
        <p:spPr>
          <a:xfrm>
            <a:off x="914711" y="4344025"/>
            <a:ext cx="5028579" cy="4112926"/>
          </a:xfrm>
        </p:spPr>
        <p:txBody>
          <a:bodyPr/>
          <a:lstStyle/>
          <a:p>
            <a:pPr eaLnBrk="1" hangingPunct="1">
              <a:defRPr/>
            </a:pPr>
            <a:r>
              <a:rPr lang="en-US" sz="1000" i="1" dirty="0" smtClean="0">
                <a:effectLst>
                  <a:outerShdw blurRad="38100" dist="38100" dir="2700000" algn="tl">
                    <a:srgbClr val="C0C0C0"/>
                  </a:outerShdw>
                </a:effectLst>
              </a:rPr>
              <a:t>(Talking points)</a:t>
            </a:r>
          </a:p>
          <a:p>
            <a:pPr eaLnBrk="1" hangingPunct="1">
              <a:defRPr/>
            </a:pPr>
            <a:r>
              <a:rPr lang="en-US" sz="1000" dirty="0" smtClean="0">
                <a:effectLst>
                  <a:outerShdw blurRad="38100" dist="38100" dir="2700000" algn="tl">
                    <a:srgbClr val="C0C0C0"/>
                  </a:outerShdw>
                </a:effectLst>
              </a:rPr>
              <a:t>What kind of research supports the community-approach to health? Recent research shows us that living in healthy communities (compact communities with mixed use activity centers within walking distance like so many of those generally built before WWII as well as ample access to healthy foods), could…</a:t>
            </a:r>
          </a:p>
          <a:p>
            <a:pPr lvl="1" eaLnBrk="1" hangingPunct="1">
              <a:buFont typeface="Arial" pitchFamily="34" charset="0"/>
              <a:buChar char="•"/>
              <a:defRPr/>
            </a:pPr>
            <a:r>
              <a:rPr lang="en-US" sz="1000" dirty="0" smtClean="0">
                <a:effectLst>
                  <a:outerShdw blurRad="38100" dist="38100" dir="2700000" algn="tl">
                    <a:srgbClr val="C0C0C0"/>
                  </a:outerShdw>
                </a:effectLst>
              </a:rPr>
              <a:t>Generate more walk/bike trips per person per week</a:t>
            </a:r>
          </a:p>
          <a:p>
            <a:pPr lvl="1" eaLnBrk="1" hangingPunct="1">
              <a:buFont typeface="Arial" pitchFamily="34" charset="0"/>
              <a:buChar char="•"/>
              <a:defRPr/>
            </a:pPr>
            <a:r>
              <a:rPr lang="en-US" sz="1000" dirty="0" smtClean="0">
                <a:effectLst>
                  <a:outerShdw blurRad="38100" dist="38100" dir="2700000" algn="tl">
                    <a:srgbClr val="C0C0C0"/>
                  </a:outerShdw>
                </a:effectLst>
              </a:rPr>
              <a:t>Help prevent weight gain </a:t>
            </a:r>
          </a:p>
          <a:p>
            <a:pPr lvl="1" eaLnBrk="1" hangingPunct="1">
              <a:buFont typeface="Arial" pitchFamily="34" charset="0"/>
              <a:buChar char="•"/>
              <a:defRPr/>
            </a:pPr>
            <a:r>
              <a:rPr lang="en-US" sz="1000" dirty="0" smtClean="0">
                <a:effectLst>
                  <a:outerShdw blurRad="38100" dist="38100" dir="2700000" algn="tl">
                    <a:srgbClr val="C0C0C0"/>
                  </a:outerShdw>
                </a:effectLst>
              </a:rPr>
              <a:t>Positively affect walking/cycling for transport </a:t>
            </a:r>
          </a:p>
          <a:p>
            <a:pPr lvl="1" eaLnBrk="1" hangingPunct="1">
              <a:buFont typeface="Arial" pitchFamily="34" charset="0"/>
              <a:buChar char="•"/>
              <a:defRPr/>
            </a:pPr>
            <a:r>
              <a:rPr lang="en-US" sz="1000" dirty="0" smtClean="0">
                <a:effectLst>
                  <a:outerShdw blurRad="38100" dist="38100" dir="2700000" algn="tl">
                    <a:srgbClr val="C0C0C0"/>
                  </a:outerShdw>
                </a:effectLst>
              </a:rPr>
              <a:t>Help impact the total minutes of physical activity </a:t>
            </a:r>
          </a:p>
          <a:p>
            <a:pPr lvl="1" eaLnBrk="1" hangingPunct="1">
              <a:buFont typeface="Arial" pitchFamily="34" charset="0"/>
              <a:buChar char="•"/>
              <a:defRPr/>
            </a:pPr>
            <a:r>
              <a:rPr lang="en-US" sz="1000" dirty="0" smtClean="0">
                <a:effectLst>
                  <a:outerShdw blurRad="38100" dist="38100" dir="2700000" algn="tl">
                    <a:srgbClr val="C0C0C0"/>
                  </a:outerShdw>
                </a:effectLst>
              </a:rPr>
              <a:t>Increase fruit and vegetable consumption</a:t>
            </a:r>
          </a:p>
          <a:p>
            <a:pPr lvl="1" eaLnBrk="1" hangingPunct="1">
              <a:buFont typeface="Arial" pitchFamily="34" charset="0"/>
              <a:buChar char="•"/>
              <a:defRPr/>
            </a:pPr>
            <a:r>
              <a:rPr lang="en-US" sz="1000" dirty="0" smtClean="0">
                <a:effectLst>
                  <a:outerShdw blurRad="38100" dist="38100" dir="2700000" algn="tl">
                    <a:srgbClr val="C0C0C0"/>
                  </a:outerShdw>
                </a:effectLst>
              </a:rPr>
              <a:t>And may even increase life expectancy</a:t>
            </a:r>
          </a:p>
          <a:p>
            <a:pPr lvl="1" eaLnBrk="1" hangingPunct="1">
              <a:defRPr/>
            </a:pPr>
            <a:endParaRPr lang="en-US" sz="1000" dirty="0" smtClean="0">
              <a:effectLst>
                <a:outerShdw blurRad="38100" dist="38100" dir="2700000" algn="tl">
                  <a:srgbClr val="C0C0C0"/>
                </a:outerShdw>
              </a:effectLst>
            </a:endParaRPr>
          </a:p>
          <a:p>
            <a:pPr eaLnBrk="1" hangingPunct="1">
              <a:spcBef>
                <a:spcPct val="0"/>
              </a:spcBef>
            </a:pPr>
            <a:r>
              <a:rPr lang="en-US" sz="1000" b="1" dirty="0" smtClean="0"/>
              <a:t>______________________________</a:t>
            </a:r>
          </a:p>
          <a:p>
            <a:pPr defTabSz="897301" fontAlgn="base">
              <a:spcBef>
                <a:spcPct val="0"/>
              </a:spcBef>
              <a:spcAft>
                <a:spcPct val="0"/>
              </a:spcAft>
              <a:defRPr/>
            </a:pPr>
            <a:r>
              <a:rPr lang="en-US" sz="1000" i="1" dirty="0" smtClean="0"/>
              <a:t>[Background/references]</a:t>
            </a:r>
          </a:p>
          <a:p>
            <a:pPr defTabSz="897301" fontAlgn="base">
              <a:spcBef>
                <a:spcPct val="0"/>
              </a:spcBef>
              <a:spcAft>
                <a:spcPct val="0"/>
              </a:spcAft>
              <a:defRPr/>
            </a:pPr>
            <a:endParaRPr lang="en-US" sz="1000" i="1" dirty="0" smtClean="0">
              <a:effectLst>
                <a:outerShdw blurRad="38100" dist="38100" dir="2700000" algn="tl">
                  <a:srgbClr val="C0C0C0"/>
                </a:outerShdw>
              </a:effectLst>
            </a:endParaRPr>
          </a:p>
          <a:p>
            <a:pPr defTabSz="897301" fontAlgn="base">
              <a:spcBef>
                <a:spcPct val="0"/>
              </a:spcBef>
              <a:spcAft>
                <a:spcPct val="0"/>
              </a:spcAft>
              <a:defRPr/>
            </a:pPr>
            <a:r>
              <a:rPr lang="en-US" sz="1000" dirty="0" smtClean="0">
                <a:effectLst>
                  <a:outerShdw blurRad="38100" dist="38100" dir="2700000" algn="tl">
                    <a:srgbClr val="C0C0C0"/>
                  </a:outerShdw>
                </a:effectLst>
              </a:rPr>
              <a:t>Reference for fruit and veggie consumption:</a:t>
            </a:r>
          </a:p>
          <a:p>
            <a:pPr lvl="1" eaLnBrk="1" hangingPunct="1">
              <a:defRPr/>
            </a:pPr>
            <a:r>
              <a:rPr lang="en-US" sz="1000" dirty="0" err="1" smtClean="0"/>
              <a:t>Morland</a:t>
            </a:r>
            <a:r>
              <a:rPr lang="en-US" sz="1000" dirty="0" smtClean="0"/>
              <a:t>, K., Wing, S., &amp; </a:t>
            </a:r>
            <a:r>
              <a:rPr lang="en-US" sz="1000" dirty="0" err="1" smtClean="0"/>
              <a:t>Diez</a:t>
            </a:r>
            <a:r>
              <a:rPr lang="en-US" sz="1000" dirty="0" smtClean="0"/>
              <a:t> Roux, A. (2002). The contextual effect of the local food environment on residents' diet: The atherosclerosis risk in communities study. American Journal of Public Health. 92(11): 1761-1767</a:t>
            </a:r>
          </a:p>
          <a:p>
            <a:pPr defTabSz="897301" fontAlgn="base">
              <a:spcBef>
                <a:spcPct val="0"/>
              </a:spcBef>
              <a:spcAft>
                <a:spcPct val="0"/>
              </a:spcAft>
              <a:defRPr/>
            </a:pPr>
            <a:r>
              <a:rPr lang="en-US" sz="1000" dirty="0" smtClean="0">
                <a:effectLst>
                  <a:outerShdw blurRad="38100" dist="38100" dir="2700000" algn="tl">
                    <a:srgbClr val="C0C0C0"/>
                  </a:outerShdw>
                </a:effectLst>
              </a:rPr>
              <a:t>For active living data:</a:t>
            </a:r>
          </a:p>
          <a:p>
            <a:pPr marL="448650" lvl="1" defTabSz="897301" fontAlgn="base">
              <a:spcBef>
                <a:spcPct val="30000"/>
              </a:spcBef>
              <a:spcAft>
                <a:spcPct val="0"/>
              </a:spcAft>
              <a:buFont typeface="Arial" pitchFamily="34" charset="0"/>
              <a:buChar char="•"/>
              <a:defRPr/>
            </a:pPr>
            <a:r>
              <a:rPr lang="en-US" sz="1000" dirty="0" smtClean="0"/>
              <a:t>Ewing et al 2003, </a:t>
            </a:r>
          </a:p>
          <a:p>
            <a:pPr marL="448650" lvl="1" defTabSz="897301" fontAlgn="base">
              <a:spcBef>
                <a:spcPct val="30000"/>
              </a:spcBef>
              <a:spcAft>
                <a:spcPct val="0"/>
              </a:spcAft>
              <a:buFont typeface="Arial" pitchFamily="34" charset="0"/>
              <a:buChar char="•"/>
              <a:defRPr/>
            </a:pPr>
            <a:r>
              <a:rPr lang="en-US" sz="1000" dirty="0" err="1" smtClean="0"/>
              <a:t>Saelens</a:t>
            </a:r>
            <a:r>
              <a:rPr lang="en-US" sz="1000" dirty="0" smtClean="0"/>
              <a:t> et al 2003, </a:t>
            </a:r>
          </a:p>
          <a:p>
            <a:pPr marL="448650" lvl="1" defTabSz="897301" fontAlgn="base">
              <a:spcBef>
                <a:spcPct val="30000"/>
              </a:spcBef>
              <a:spcAft>
                <a:spcPct val="0"/>
              </a:spcAft>
              <a:buFont typeface="Arial" pitchFamily="34" charset="0"/>
              <a:buChar char="•"/>
              <a:defRPr/>
            </a:pPr>
            <a:r>
              <a:rPr lang="en-US" sz="1000" dirty="0" smtClean="0"/>
              <a:t>Giles-</a:t>
            </a:r>
            <a:r>
              <a:rPr lang="en-US" sz="1000" dirty="0" err="1" smtClean="0"/>
              <a:t>Corti</a:t>
            </a:r>
            <a:r>
              <a:rPr lang="en-US" sz="1000" dirty="0" smtClean="0"/>
              <a:t> 2003, </a:t>
            </a:r>
          </a:p>
          <a:p>
            <a:pPr marL="448650" lvl="1" defTabSz="897301" fontAlgn="base">
              <a:spcBef>
                <a:spcPct val="30000"/>
              </a:spcBef>
              <a:spcAft>
                <a:spcPct val="0"/>
              </a:spcAft>
              <a:buFont typeface="Arial" pitchFamily="34" charset="0"/>
              <a:buChar char="•"/>
              <a:defRPr/>
            </a:pPr>
            <a:r>
              <a:rPr lang="en-US" sz="1000" dirty="0" smtClean="0"/>
              <a:t>Frank et al 2003,</a:t>
            </a:r>
          </a:p>
          <a:p>
            <a:pPr marL="448650" lvl="1" defTabSz="897301" fontAlgn="base">
              <a:spcBef>
                <a:spcPct val="30000"/>
              </a:spcBef>
              <a:spcAft>
                <a:spcPct val="0"/>
              </a:spcAft>
              <a:buFont typeface="Arial" pitchFamily="34" charset="0"/>
              <a:buChar char="•"/>
              <a:defRPr/>
            </a:pPr>
            <a:r>
              <a:rPr lang="en-US" sz="1000" dirty="0" smtClean="0"/>
              <a:t>Lopez 2004</a:t>
            </a:r>
          </a:p>
          <a:p>
            <a:pPr lvl="1" eaLnBrk="1" hangingPunct="1">
              <a:defRPr/>
            </a:pPr>
            <a:endParaRPr lang="en-US" sz="1000" dirty="0" smtClean="0">
              <a:effectLst>
                <a:outerShdw blurRad="38100" dist="38100" dir="2700000" algn="tl">
                  <a:srgbClr val="C0C0C0"/>
                </a:outerShdw>
              </a:effectLs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A3776F-D784-4290-8A00-9B932F46F2A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361D03-B96C-4D77-8998-71E1C08EF07E}"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53B87-3414-4C92-87C9-3150A49DCF90}" type="slidenum">
              <a:rPr lang="en-US" smtClean="0"/>
              <a:pPr/>
              <a:t>‹#›</a:t>
            </a:fld>
            <a:endParaRPr lang="en-US"/>
          </a:p>
        </p:txBody>
      </p:sp>
    </p:spTree>
    <p:extLst>
      <p:ext uri="{BB962C8B-B14F-4D97-AF65-F5344CB8AC3E}">
        <p14:creationId xmlns:p14="http://schemas.microsoft.com/office/powerpoint/2010/main" xmlns="" val="325857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61D03-B96C-4D77-8998-71E1C08EF07E}"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53B87-3414-4C92-87C9-3150A49DCF90}" type="slidenum">
              <a:rPr lang="en-US" smtClean="0"/>
              <a:pPr/>
              <a:t>‹#›</a:t>
            </a:fld>
            <a:endParaRPr lang="en-US"/>
          </a:p>
        </p:txBody>
      </p:sp>
    </p:spTree>
    <p:extLst>
      <p:ext uri="{BB962C8B-B14F-4D97-AF65-F5344CB8AC3E}">
        <p14:creationId xmlns:p14="http://schemas.microsoft.com/office/powerpoint/2010/main" xmlns="" val="171195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61D03-B96C-4D77-8998-71E1C08EF07E}"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53B87-3414-4C92-87C9-3150A49DCF90}" type="slidenum">
              <a:rPr lang="en-US" smtClean="0"/>
              <a:pPr/>
              <a:t>‹#›</a:t>
            </a:fld>
            <a:endParaRPr lang="en-US"/>
          </a:p>
        </p:txBody>
      </p:sp>
    </p:spTree>
    <p:extLst>
      <p:ext uri="{BB962C8B-B14F-4D97-AF65-F5344CB8AC3E}">
        <p14:creationId xmlns:p14="http://schemas.microsoft.com/office/powerpoint/2010/main" xmlns="" val="163398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4" name="Picture 3" descr="temp_PPT_logo.png"/>
          <p:cNvPicPr>
            <a:picLocks noChangeAspect="1"/>
          </p:cNvPicPr>
          <p:nvPr userDrawn="1"/>
        </p:nvPicPr>
        <p:blipFill>
          <a:blip r:embed="rId2" cstate="print"/>
          <a:srcRect/>
          <a:stretch>
            <a:fillRect/>
          </a:stretch>
        </p:blipFill>
        <p:spPr bwMode="auto">
          <a:xfrm>
            <a:off x="5943600" y="6042025"/>
            <a:ext cx="2938463" cy="587375"/>
          </a:xfrm>
          <a:prstGeom prst="rect">
            <a:avLst/>
          </a:prstGeom>
          <a:noFill/>
          <a:ln w="9525">
            <a:noFill/>
            <a:miter lim="800000"/>
            <a:headEnd/>
            <a:tailEnd/>
          </a:ln>
        </p:spPr>
      </p:pic>
      <p:pic>
        <p:nvPicPr>
          <p:cNvPr id="5" name="Picture 4" descr="AL01.jpg"/>
          <p:cNvPicPr>
            <a:picLocks noChangeAspect="1"/>
          </p:cNvPicPr>
          <p:nvPr userDrawn="1"/>
        </p:nvPicPr>
        <p:blipFill>
          <a:blip r:embed="rId3" cstate="print"/>
          <a:srcRect/>
          <a:stretch>
            <a:fillRect/>
          </a:stretch>
        </p:blipFill>
        <p:spPr bwMode="auto">
          <a:xfrm>
            <a:off x="6019800" y="0"/>
            <a:ext cx="3124200" cy="3429000"/>
          </a:xfrm>
          <a:prstGeom prst="rect">
            <a:avLst/>
          </a:prstGeom>
          <a:noFill/>
          <a:ln w="9525">
            <a:noFill/>
            <a:miter lim="800000"/>
            <a:headEnd/>
            <a:tailEnd/>
          </a:ln>
        </p:spPr>
      </p:pic>
      <p:pic>
        <p:nvPicPr>
          <p:cNvPr id="6" name="Picture 5" descr="bike12a.jpg"/>
          <p:cNvPicPr>
            <a:picLocks noChangeAspect="1"/>
          </p:cNvPicPr>
          <p:nvPr userDrawn="1"/>
        </p:nvPicPr>
        <p:blipFill>
          <a:blip r:embed="rId4" cstate="print"/>
          <a:srcRect/>
          <a:stretch>
            <a:fillRect/>
          </a:stretch>
        </p:blipFill>
        <p:spPr bwMode="auto">
          <a:xfrm>
            <a:off x="0" y="0"/>
            <a:ext cx="1703388" cy="3429000"/>
          </a:xfrm>
          <a:prstGeom prst="rect">
            <a:avLst/>
          </a:prstGeom>
          <a:noFill/>
          <a:ln w="9525">
            <a:noFill/>
            <a:miter lim="800000"/>
            <a:headEnd/>
            <a:tailEnd/>
          </a:ln>
        </p:spPr>
      </p:pic>
      <p:pic>
        <p:nvPicPr>
          <p:cNvPr id="7" name="Picture 6" descr="gardenclub2.jpg"/>
          <p:cNvPicPr>
            <a:picLocks noChangeAspect="1"/>
          </p:cNvPicPr>
          <p:nvPr userDrawn="1"/>
        </p:nvPicPr>
        <p:blipFill>
          <a:blip r:embed="rId5" cstate="print"/>
          <a:srcRect/>
          <a:stretch>
            <a:fillRect/>
          </a:stretch>
        </p:blipFill>
        <p:spPr bwMode="auto">
          <a:xfrm>
            <a:off x="1746250" y="0"/>
            <a:ext cx="4197350" cy="3429000"/>
          </a:xfrm>
          <a:prstGeom prst="rect">
            <a:avLst/>
          </a:prstGeom>
          <a:noFill/>
          <a:ln w="9525">
            <a:noFill/>
            <a:miter lim="800000"/>
            <a:headEnd/>
            <a:tailEnd/>
          </a:ln>
        </p:spPr>
      </p:pic>
      <p:sp>
        <p:nvSpPr>
          <p:cNvPr id="2" name="Title 1"/>
          <p:cNvSpPr>
            <a:spLocks noGrp="1"/>
          </p:cNvSpPr>
          <p:nvPr>
            <p:ph type="title"/>
          </p:nvPr>
        </p:nvSpPr>
        <p:spPr>
          <a:xfrm>
            <a:off x="228600" y="3733800"/>
            <a:ext cx="8001000" cy="1447800"/>
          </a:xfrm>
        </p:spPr>
        <p:txBody>
          <a:bodyPr anchor="t"/>
          <a:lstStyle>
            <a:lvl1pPr algn="l">
              <a:defRPr sz="3600" b="0" cap="none" baseline="0">
                <a:solidFill>
                  <a:srgbClr val="E87D1E"/>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228600" y="5791200"/>
            <a:ext cx="5181600" cy="838200"/>
          </a:xfrm>
        </p:spPr>
        <p:txBody>
          <a:bodyPr anchor="b"/>
          <a:lstStyle>
            <a:lvl1pPr marL="0" indent="0" algn="l">
              <a:buNone/>
              <a:defRPr sz="1600">
                <a:solidFill>
                  <a:srgbClr val="3D52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7364424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0"/>
            <a:ext cx="9144000" cy="1143000"/>
          </a:xfrm>
          <a:prstGeom prst="rect">
            <a:avLst/>
          </a:prstGeom>
          <a:solidFill>
            <a:srgbClr val="58B3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pPr>
            <a:endParaRPr lang="en-US">
              <a:solidFill>
                <a:srgbClr val="FFFFFF"/>
              </a:solidFill>
              <a:ea typeface="ＭＳ Ｐゴシック" pitchFamily="-65" charset="-128"/>
            </a:endParaRPr>
          </a:p>
        </p:txBody>
      </p:sp>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01905" y="1586553"/>
            <a:ext cx="3657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2"/>
          <p:cNvSpPr>
            <a:spLocks noGrp="1"/>
          </p:cNvSpPr>
          <p:nvPr>
            <p:ph idx="10"/>
          </p:nvPr>
        </p:nvSpPr>
        <p:spPr>
          <a:xfrm>
            <a:off x="457200" y="1600200"/>
            <a:ext cx="4343400" cy="5029200"/>
          </a:xfrm>
        </p:spPr>
        <p:txBody>
          <a:bodyPr/>
          <a:lstStyle>
            <a:lvl1pPr>
              <a:buNone/>
              <a:defRPr/>
            </a:lvl1pPr>
          </a:lstStyle>
          <a:p>
            <a:pPr lvl="0"/>
            <a:endParaRPr lang="en-US" dirty="0"/>
          </a:p>
        </p:txBody>
      </p:sp>
    </p:spTree>
    <p:extLst>
      <p:ext uri="{BB962C8B-B14F-4D97-AF65-F5344CB8AC3E}">
        <p14:creationId xmlns:p14="http://schemas.microsoft.com/office/powerpoint/2010/main" xmlns="" val="1228946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841C2F-413B-4506-96D4-E7D9E36D0399}" type="datetimeFigureOut">
              <a:rPr lang="en-US" smtClean="0">
                <a:solidFill>
                  <a:prstClr val="black">
                    <a:tint val="75000"/>
                  </a:prstClr>
                </a:solidFill>
              </a:rPr>
              <a:pPr/>
              <a:t>9/20/2011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98BE9E-EED2-4937-80CF-00F02D0559F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a:spLocks noChangeArrowheads="1"/>
          </p:cNvSpPr>
          <p:nvPr userDrawn="1"/>
        </p:nvSpPr>
        <p:spPr bwMode="auto">
          <a:xfrm>
            <a:off x="0" y="6019800"/>
            <a:ext cx="9144000" cy="838200"/>
          </a:xfrm>
          <a:prstGeom prst="rect">
            <a:avLst/>
          </a:prstGeom>
          <a:solidFill>
            <a:srgbClr val="CD641E"/>
          </a:solidFill>
          <a:ln w="9525">
            <a:noFill/>
            <a:miter lim="800000"/>
            <a:headEnd/>
            <a:tailEnd/>
          </a:ln>
          <a:effectLst>
            <a:outerShdw dist="23000" dir="5400000" rotWithShape="0">
              <a:srgbClr val="808080">
                <a:alpha val="34999"/>
              </a:srgbClr>
            </a:outerShdw>
          </a:effectLst>
        </p:spPr>
        <p:txBody>
          <a:bodyPr anchor="ctr"/>
          <a:lstStyle/>
          <a:p>
            <a:pPr algn="ctr" defTabSz="457200" fontAlgn="base">
              <a:spcBef>
                <a:spcPct val="0"/>
              </a:spcBef>
              <a:spcAft>
                <a:spcPct val="0"/>
              </a:spcAft>
              <a:defRPr/>
            </a:pPr>
            <a:endParaRPr lang="en-US" dirty="0">
              <a:solidFill>
                <a:srgbClr val="FFFFFF"/>
              </a:solidFill>
              <a:ea typeface="ＭＳ Ｐゴシック" pitchFamily="-65" charset="-128"/>
            </a:endParaRPr>
          </a:p>
        </p:txBody>
      </p:sp>
      <p:pic>
        <p:nvPicPr>
          <p:cNvPr id="8" name="Picture 4" descr="temp_PPT_white_logo.png"/>
          <p:cNvPicPr>
            <a:picLocks noChangeAspect="1"/>
          </p:cNvPicPr>
          <p:nvPr userDrawn="1"/>
        </p:nvPicPr>
        <p:blipFill>
          <a:blip r:embed="rId2" cstate="print"/>
          <a:srcRect/>
          <a:stretch>
            <a:fillRect/>
          </a:stretch>
        </p:blipFill>
        <p:spPr bwMode="auto">
          <a:xfrm>
            <a:off x="5257800" y="254000"/>
            <a:ext cx="3632200" cy="758825"/>
          </a:xfrm>
          <a:prstGeom prst="rect">
            <a:avLst/>
          </a:prstGeom>
          <a:noFill/>
          <a:ln w="9525">
            <a:noFill/>
            <a:miter lim="800000"/>
            <a:headEnd/>
            <a:tailEnd/>
          </a:ln>
        </p:spPr>
      </p:pic>
    </p:spTree>
    <p:extLst>
      <p:ext uri="{BB962C8B-B14F-4D97-AF65-F5344CB8AC3E}">
        <p14:creationId xmlns:p14="http://schemas.microsoft.com/office/powerpoint/2010/main" xmlns="" val="447586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1C2F-413B-4506-96D4-E7D9E36D0399}" type="datetimeFigureOut">
              <a:rPr lang="en-US" smtClean="0">
                <a:solidFill>
                  <a:prstClr val="black">
                    <a:tint val="75000"/>
                  </a:prstClr>
                </a:solidFill>
              </a:rPr>
              <a:pPr/>
              <a:t>9/20/2011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98BE9E-EED2-4937-80CF-00F02D0559F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1143000"/>
          </a:xfrm>
          <a:prstGeom prst="rect">
            <a:avLst/>
          </a:prstGeom>
          <a:solidFill>
            <a:srgbClr val="58B3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65" charset="-128"/>
            </a:endParaRPr>
          </a:p>
        </p:txBody>
      </p:sp>
      <p:pic>
        <p:nvPicPr>
          <p:cNvPr id="8" name="Picture 7" descr="temp_PPT_logo.png"/>
          <p:cNvPicPr>
            <a:picLocks noChangeAspect="1"/>
          </p:cNvPicPr>
          <p:nvPr userDrawn="1"/>
        </p:nvPicPr>
        <p:blipFill>
          <a:blip r:embed="rId2" cstate="print"/>
          <a:srcRect/>
          <a:stretch>
            <a:fillRect/>
          </a:stretch>
        </p:blipFill>
        <p:spPr bwMode="auto">
          <a:xfrm>
            <a:off x="6815138" y="6254750"/>
            <a:ext cx="1871662" cy="374650"/>
          </a:xfrm>
          <a:prstGeom prst="rect">
            <a:avLst/>
          </a:prstGeom>
          <a:noFill/>
          <a:ln w="9525">
            <a:noFill/>
            <a:miter lim="800000"/>
            <a:headEnd/>
            <a:tailEnd/>
          </a:ln>
        </p:spPr>
      </p:pic>
    </p:spTree>
    <p:extLst>
      <p:ext uri="{BB962C8B-B14F-4D97-AF65-F5344CB8AC3E}">
        <p14:creationId xmlns:p14="http://schemas.microsoft.com/office/powerpoint/2010/main" xmlns="" val="1145215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41C2F-413B-4506-96D4-E7D9E36D0399}" type="datetimeFigureOut">
              <a:rPr lang="en-US" smtClean="0">
                <a:solidFill>
                  <a:prstClr val="black">
                    <a:tint val="75000"/>
                  </a:prstClr>
                </a:solidFill>
              </a:rPr>
              <a:pPr/>
              <a:t>9/20/2011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98BE9E-EED2-4937-80CF-00F02D0559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05070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841C2F-413B-4506-96D4-E7D9E36D0399}" type="datetimeFigureOut">
              <a:rPr lang="en-US" smtClean="0">
                <a:solidFill>
                  <a:prstClr val="black">
                    <a:tint val="75000"/>
                  </a:prstClr>
                </a:solidFill>
              </a:rPr>
              <a:pPr/>
              <a:t>9/20/2011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298BE9E-EED2-4937-80CF-00F02D0559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34420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841C2F-413B-4506-96D4-E7D9E36D0399}" type="datetimeFigureOut">
              <a:rPr lang="en-US" smtClean="0">
                <a:solidFill>
                  <a:prstClr val="black">
                    <a:tint val="75000"/>
                  </a:prstClr>
                </a:solidFill>
              </a:rPr>
              <a:pPr/>
              <a:t>9/20/2011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298BE9E-EED2-4937-80CF-00F02D0559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891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61D03-B96C-4D77-8998-71E1C08EF07E}"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53B87-3414-4C92-87C9-3150A49DCF90}" type="slidenum">
              <a:rPr lang="en-US" smtClean="0"/>
              <a:pPr/>
              <a:t>‹#›</a:t>
            </a:fld>
            <a:endParaRPr lang="en-US"/>
          </a:p>
        </p:txBody>
      </p:sp>
    </p:spTree>
    <p:extLst>
      <p:ext uri="{BB962C8B-B14F-4D97-AF65-F5344CB8AC3E}">
        <p14:creationId xmlns:p14="http://schemas.microsoft.com/office/powerpoint/2010/main" xmlns="" val="2218223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841C2F-413B-4506-96D4-E7D9E36D0399}" type="datetimeFigureOut">
              <a:rPr lang="en-US" smtClean="0">
                <a:solidFill>
                  <a:prstClr val="black">
                    <a:tint val="75000"/>
                  </a:prstClr>
                </a:solidFill>
              </a:rPr>
              <a:pPr/>
              <a:t>9/20/2011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298BE9E-EED2-4937-80CF-00F02D0559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05635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41C2F-413B-4506-96D4-E7D9E36D0399}" type="datetimeFigureOut">
              <a:rPr lang="en-US" smtClean="0">
                <a:solidFill>
                  <a:prstClr val="black">
                    <a:tint val="75000"/>
                  </a:prstClr>
                </a:solidFill>
              </a:rPr>
              <a:pPr/>
              <a:t>9/20/2011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298BE9E-EED2-4937-80CF-00F02D0559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4420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41C2F-413B-4506-96D4-E7D9E36D0399}" type="datetimeFigureOut">
              <a:rPr lang="en-US" smtClean="0">
                <a:solidFill>
                  <a:prstClr val="black">
                    <a:tint val="75000"/>
                  </a:prstClr>
                </a:solidFill>
              </a:rPr>
              <a:pPr/>
              <a:t>9/20/2011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298BE9E-EED2-4937-80CF-00F02D0559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82845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41C2F-413B-4506-96D4-E7D9E36D0399}" type="datetimeFigureOut">
              <a:rPr lang="en-US" smtClean="0">
                <a:solidFill>
                  <a:prstClr val="black">
                    <a:tint val="75000"/>
                  </a:prstClr>
                </a:solidFill>
              </a:rPr>
              <a:pPr/>
              <a:t>9/20/2011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298BE9E-EED2-4937-80CF-00F02D0559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76074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1C2F-413B-4506-96D4-E7D9E36D0399}" type="datetimeFigureOut">
              <a:rPr lang="en-US" smtClean="0">
                <a:solidFill>
                  <a:prstClr val="black">
                    <a:tint val="75000"/>
                  </a:prstClr>
                </a:solidFill>
              </a:rPr>
              <a:pPr/>
              <a:t>9/20/2011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98BE9E-EED2-4937-80CF-00F02D0559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49056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1C2F-413B-4506-96D4-E7D9E36D0399}" type="datetimeFigureOut">
              <a:rPr lang="en-US" smtClean="0">
                <a:solidFill>
                  <a:prstClr val="black">
                    <a:tint val="75000"/>
                  </a:prstClr>
                </a:solidFill>
              </a:rPr>
              <a:pPr/>
              <a:t>9/20/2011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98BE9E-EED2-4937-80CF-00F02D0559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84088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temp_PPT_logo.png"/>
          <p:cNvPicPr>
            <a:picLocks noChangeAspect="1"/>
          </p:cNvPicPr>
          <p:nvPr userDrawn="1"/>
        </p:nvPicPr>
        <p:blipFill>
          <a:blip r:embed="rId2" cstate="print"/>
          <a:srcRect/>
          <a:stretch>
            <a:fillRect/>
          </a:stretch>
        </p:blipFill>
        <p:spPr bwMode="auto">
          <a:xfrm>
            <a:off x="5943600" y="6042025"/>
            <a:ext cx="2938463" cy="587375"/>
          </a:xfrm>
          <a:prstGeom prst="rect">
            <a:avLst/>
          </a:prstGeom>
          <a:noFill/>
          <a:ln w="9525">
            <a:noFill/>
            <a:miter lim="800000"/>
            <a:headEnd/>
            <a:tailEnd/>
          </a:ln>
        </p:spPr>
      </p:pic>
      <p:pic>
        <p:nvPicPr>
          <p:cNvPr id="5" name="Picture 4" descr="AL01.jpg"/>
          <p:cNvPicPr>
            <a:picLocks noChangeAspect="1"/>
          </p:cNvPicPr>
          <p:nvPr userDrawn="1"/>
        </p:nvPicPr>
        <p:blipFill>
          <a:blip r:embed="rId3" cstate="print"/>
          <a:srcRect/>
          <a:stretch>
            <a:fillRect/>
          </a:stretch>
        </p:blipFill>
        <p:spPr bwMode="auto">
          <a:xfrm>
            <a:off x="6019800" y="0"/>
            <a:ext cx="3124200" cy="3429000"/>
          </a:xfrm>
          <a:prstGeom prst="rect">
            <a:avLst/>
          </a:prstGeom>
          <a:noFill/>
          <a:ln w="9525">
            <a:noFill/>
            <a:miter lim="800000"/>
            <a:headEnd/>
            <a:tailEnd/>
          </a:ln>
        </p:spPr>
      </p:pic>
      <p:pic>
        <p:nvPicPr>
          <p:cNvPr id="6" name="Picture 5" descr="bike12a.jpg"/>
          <p:cNvPicPr>
            <a:picLocks noChangeAspect="1"/>
          </p:cNvPicPr>
          <p:nvPr userDrawn="1"/>
        </p:nvPicPr>
        <p:blipFill>
          <a:blip r:embed="rId4" cstate="print"/>
          <a:srcRect/>
          <a:stretch>
            <a:fillRect/>
          </a:stretch>
        </p:blipFill>
        <p:spPr bwMode="auto">
          <a:xfrm>
            <a:off x="0" y="0"/>
            <a:ext cx="1703388" cy="3429000"/>
          </a:xfrm>
          <a:prstGeom prst="rect">
            <a:avLst/>
          </a:prstGeom>
          <a:noFill/>
          <a:ln w="9525">
            <a:noFill/>
            <a:miter lim="800000"/>
            <a:headEnd/>
            <a:tailEnd/>
          </a:ln>
        </p:spPr>
      </p:pic>
      <p:pic>
        <p:nvPicPr>
          <p:cNvPr id="7" name="Picture 6" descr="gardenclub2.jpg"/>
          <p:cNvPicPr>
            <a:picLocks noChangeAspect="1"/>
          </p:cNvPicPr>
          <p:nvPr userDrawn="1"/>
        </p:nvPicPr>
        <p:blipFill>
          <a:blip r:embed="rId5" cstate="print"/>
          <a:srcRect/>
          <a:stretch>
            <a:fillRect/>
          </a:stretch>
        </p:blipFill>
        <p:spPr bwMode="auto">
          <a:xfrm>
            <a:off x="1746250" y="0"/>
            <a:ext cx="4197350" cy="3429000"/>
          </a:xfrm>
          <a:prstGeom prst="rect">
            <a:avLst/>
          </a:prstGeom>
          <a:noFill/>
          <a:ln w="9525">
            <a:noFill/>
            <a:miter lim="800000"/>
            <a:headEnd/>
            <a:tailEnd/>
          </a:ln>
        </p:spPr>
      </p:pic>
      <p:sp>
        <p:nvSpPr>
          <p:cNvPr id="2" name="Title 1"/>
          <p:cNvSpPr>
            <a:spLocks noGrp="1"/>
          </p:cNvSpPr>
          <p:nvPr>
            <p:ph type="title"/>
          </p:nvPr>
        </p:nvSpPr>
        <p:spPr>
          <a:xfrm>
            <a:off x="228600" y="3733800"/>
            <a:ext cx="8001000" cy="1447800"/>
          </a:xfrm>
        </p:spPr>
        <p:txBody>
          <a:bodyPr anchor="t"/>
          <a:lstStyle>
            <a:lvl1pPr algn="l">
              <a:defRPr sz="3600" b="0" cap="none" baseline="0">
                <a:solidFill>
                  <a:srgbClr val="E87D1E"/>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228600" y="5791200"/>
            <a:ext cx="5181600" cy="838200"/>
          </a:xfrm>
        </p:spPr>
        <p:txBody>
          <a:bodyPr anchor="b"/>
          <a:lstStyle>
            <a:lvl1pPr marL="0" indent="0" algn="l">
              <a:buNone/>
              <a:defRPr sz="1600">
                <a:solidFill>
                  <a:srgbClr val="3D52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461656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5257800"/>
            <a:ext cx="9144000" cy="1600200"/>
          </a:xfrm>
          <a:prstGeom prst="rect">
            <a:avLst/>
          </a:prstGeom>
          <a:solidFill>
            <a:srgbClr val="E87D1E"/>
          </a:solidFill>
          <a:ln w="9525">
            <a:noFill/>
            <a:miter lim="800000"/>
            <a:headEnd/>
            <a:tailEnd/>
          </a:ln>
          <a:effectLst>
            <a:outerShdw dist="23000" dir="5400000" rotWithShape="0">
              <a:srgbClr val="808080">
                <a:alpha val="34999"/>
              </a:srgbClr>
            </a:outerShdw>
          </a:effectLst>
        </p:spPr>
        <p:txBody>
          <a:bodyPr anchor="ctr"/>
          <a:lstStyle/>
          <a:p>
            <a:pPr algn="ctr" defTabSz="457200" fontAlgn="base">
              <a:spcBef>
                <a:spcPct val="0"/>
              </a:spcBef>
              <a:spcAft>
                <a:spcPct val="0"/>
              </a:spcAft>
              <a:defRPr/>
            </a:pPr>
            <a:endParaRPr lang="en-US" dirty="0">
              <a:solidFill>
                <a:srgbClr val="FFFFFF"/>
              </a:solidFill>
              <a:ea typeface="ＭＳ Ｐゴシック" pitchFamily="-65" charset="-128"/>
            </a:endParaRPr>
          </a:p>
        </p:txBody>
      </p:sp>
      <p:pic>
        <p:nvPicPr>
          <p:cNvPr id="5" name="Picture 4" descr="temp_PPT_logo.png"/>
          <p:cNvPicPr>
            <a:picLocks noChangeAspect="1"/>
          </p:cNvPicPr>
          <p:nvPr userDrawn="1"/>
        </p:nvPicPr>
        <p:blipFill>
          <a:blip r:embed="rId2" cstate="print"/>
          <a:srcRect/>
          <a:stretch>
            <a:fillRect/>
          </a:stretch>
        </p:blipFill>
        <p:spPr bwMode="auto">
          <a:xfrm>
            <a:off x="5334000" y="304800"/>
            <a:ext cx="3505200" cy="700088"/>
          </a:xfrm>
          <a:prstGeom prst="rect">
            <a:avLst/>
          </a:prstGeom>
          <a:noFill/>
          <a:ln w="9525">
            <a:noFill/>
            <a:miter lim="800000"/>
            <a:headEnd/>
            <a:tailEnd/>
          </a:ln>
        </p:spPr>
      </p:pic>
      <p:sp>
        <p:nvSpPr>
          <p:cNvPr id="2" name="Title 1"/>
          <p:cNvSpPr>
            <a:spLocks noGrp="1"/>
          </p:cNvSpPr>
          <p:nvPr>
            <p:ph type="title"/>
          </p:nvPr>
        </p:nvSpPr>
        <p:spPr>
          <a:xfrm>
            <a:off x="304800" y="2590800"/>
            <a:ext cx="8001000" cy="2590800"/>
          </a:xfrm>
        </p:spPr>
        <p:txBody>
          <a:bodyPr anchor="b"/>
          <a:lstStyle>
            <a:lvl1pPr algn="l">
              <a:defRPr sz="5000" b="1" cap="none" baseline="0">
                <a:solidFill>
                  <a:srgbClr val="58B3CE"/>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304800" y="5486400"/>
            <a:ext cx="8001000" cy="1066800"/>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56429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E87D1E"/>
        </a:solid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019800"/>
            <a:ext cx="9144000" cy="838200"/>
          </a:xfrm>
          <a:prstGeom prst="rect">
            <a:avLst/>
          </a:prstGeom>
          <a:solidFill>
            <a:srgbClr val="CD641E"/>
          </a:solidFill>
          <a:ln w="9525">
            <a:noFill/>
            <a:miter lim="800000"/>
            <a:headEnd/>
            <a:tailEnd/>
          </a:ln>
          <a:effectLst>
            <a:outerShdw dist="23000" dir="5400000" rotWithShape="0">
              <a:srgbClr val="808080">
                <a:alpha val="34999"/>
              </a:srgbClr>
            </a:outerShdw>
          </a:effectLst>
        </p:spPr>
        <p:txBody>
          <a:bodyPr anchor="ctr"/>
          <a:lstStyle/>
          <a:p>
            <a:pPr algn="ctr" defTabSz="457200" fontAlgn="base">
              <a:spcBef>
                <a:spcPct val="0"/>
              </a:spcBef>
              <a:spcAft>
                <a:spcPct val="0"/>
              </a:spcAft>
              <a:defRPr/>
            </a:pPr>
            <a:endParaRPr lang="en-US" dirty="0">
              <a:solidFill>
                <a:srgbClr val="FFFFFF"/>
              </a:solidFill>
              <a:ea typeface="ＭＳ Ｐゴシック" pitchFamily="-65" charset="-128"/>
            </a:endParaRPr>
          </a:p>
        </p:txBody>
      </p:sp>
      <p:pic>
        <p:nvPicPr>
          <p:cNvPr id="6" name="Picture 4" descr="temp_PPT_white_logo.png"/>
          <p:cNvPicPr>
            <a:picLocks noChangeAspect="1"/>
          </p:cNvPicPr>
          <p:nvPr userDrawn="1"/>
        </p:nvPicPr>
        <p:blipFill>
          <a:blip r:embed="rId2" cstate="print"/>
          <a:srcRect/>
          <a:stretch>
            <a:fillRect/>
          </a:stretch>
        </p:blipFill>
        <p:spPr bwMode="auto">
          <a:xfrm>
            <a:off x="5257800" y="254000"/>
            <a:ext cx="3632200" cy="758825"/>
          </a:xfrm>
          <a:prstGeom prst="rect">
            <a:avLst/>
          </a:prstGeom>
          <a:noFill/>
          <a:ln w="9525">
            <a:noFill/>
            <a:miter lim="800000"/>
            <a:headEnd/>
            <a:tailEnd/>
          </a:ln>
        </p:spPr>
      </p:pic>
      <p:sp>
        <p:nvSpPr>
          <p:cNvPr id="3" name="Subtitle 2"/>
          <p:cNvSpPr>
            <a:spLocks noGrp="1"/>
          </p:cNvSpPr>
          <p:nvPr>
            <p:ph type="subTitle" idx="1"/>
          </p:nvPr>
        </p:nvSpPr>
        <p:spPr>
          <a:xfrm>
            <a:off x="304800" y="6172200"/>
            <a:ext cx="8153400" cy="609600"/>
          </a:xfrm>
        </p:spPr>
        <p:txBody>
          <a:bodyPr/>
          <a:lstStyle>
            <a:lvl1pPr marL="0" indent="0" algn="l">
              <a:buNone/>
              <a:defRPr sz="2200" b="1">
                <a:solidFill>
                  <a:srgbClr val="3D52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1"/>
          <p:cNvSpPr>
            <a:spLocks noGrp="1"/>
          </p:cNvSpPr>
          <p:nvPr>
            <p:ph type="title"/>
          </p:nvPr>
        </p:nvSpPr>
        <p:spPr>
          <a:xfrm>
            <a:off x="304800" y="3352800"/>
            <a:ext cx="8001000" cy="2590800"/>
          </a:xfrm>
        </p:spPr>
        <p:txBody>
          <a:bodyPr anchor="b"/>
          <a:lstStyle>
            <a:lvl1pPr algn="l">
              <a:defRPr sz="4500" b="0" cap="none" baseline="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220194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58B3CE"/>
        </a:solid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019800"/>
            <a:ext cx="9144000" cy="838200"/>
          </a:xfrm>
          <a:prstGeom prst="rect">
            <a:avLst/>
          </a:prstGeom>
          <a:solidFill>
            <a:srgbClr val="5898AD"/>
          </a:solidFill>
          <a:ln w="9525">
            <a:noFill/>
            <a:miter lim="800000"/>
            <a:headEnd/>
            <a:tailEnd/>
          </a:ln>
          <a:effectLst>
            <a:outerShdw dist="23000" dir="5400000" rotWithShape="0">
              <a:srgbClr val="808080">
                <a:alpha val="34999"/>
              </a:srgbClr>
            </a:outerShdw>
          </a:effectLst>
        </p:spPr>
        <p:txBody>
          <a:bodyPr anchor="ctr"/>
          <a:lstStyle/>
          <a:p>
            <a:pPr algn="ctr" defTabSz="457200" fontAlgn="base">
              <a:spcBef>
                <a:spcPct val="0"/>
              </a:spcBef>
              <a:spcAft>
                <a:spcPct val="0"/>
              </a:spcAft>
              <a:defRPr/>
            </a:pPr>
            <a:endParaRPr lang="en-US" dirty="0">
              <a:solidFill>
                <a:srgbClr val="FFFFFF"/>
              </a:solidFill>
              <a:ea typeface="ＭＳ Ｐゴシック" pitchFamily="-65" charset="-128"/>
            </a:endParaRPr>
          </a:p>
        </p:txBody>
      </p:sp>
      <p:pic>
        <p:nvPicPr>
          <p:cNvPr id="6" name="Picture 4" descr="temp_PPT_white_logo.png"/>
          <p:cNvPicPr>
            <a:picLocks noChangeAspect="1"/>
          </p:cNvPicPr>
          <p:nvPr userDrawn="1"/>
        </p:nvPicPr>
        <p:blipFill>
          <a:blip r:embed="rId2" cstate="print"/>
          <a:srcRect/>
          <a:stretch>
            <a:fillRect/>
          </a:stretch>
        </p:blipFill>
        <p:spPr bwMode="auto">
          <a:xfrm>
            <a:off x="5257800" y="254000"/>
            <a:ext cx="3632200" cy="758825"/>
          </a:xfrm>
          <a:prstGeom prst="rect">
            <a:avLst/>
          </a:prstGeom>
          <a:noFill/>
          <a:ln w="9525">
            <a:noFill/>
            <a:miter lim="800000"/>
            <a:headEnd/>
            <a:tailEnd/>
          </a:ln>
        </p:spPr>
      </p:pic>
      <p:sp>
        <p:nvSpPr>
          <p:cNvPr id="3" name="Subtitle 2"/>
          <p:cNvSpPr>
            <a:spLocks noGrp="1"/>
          </p:cNvSpPr>
          <p:nvPr>
            <p:ph type="subTitle" idx="1"/>
          </p:nvPr>
        </p:nvSpPr>
        <p:spPr>
          <a:xfrm>
            <a:off x="304800" y="6172200"/>
            <a:ext cx="8153400" cy="609600"/>
          </a:xfrm>
        </p:spPr>
        <p:txBody>
          <a:bodyPr/>
          <a:lstStyle>
            <a:lvl1pPr marL="0" indent="0" algn="l">
              <a:buNone/>
              <a:defRPr sz="2200" b="1">
                <a:solidFill>
                  <a:srgbClr val="3D52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1"/>
          <p:cNvSpPr>
            <a:spLocks noGrp="1"/>
          </p:cNvSpPr>
          <p:nvPr>
            <p:ph type="title"/>
          </p:nvPr>
        </p:nvSpPr>
        <p:spPr>
          <a:xfrm>
            <a:off x="304800" y="3352800"/>
            <a:ext cx="8001000" cy="2590800"/>
          </a:xfrm>
        </p:spPr>
        <p:txBody>
          <a:bodyPr anchor="b"/>
          <a:lstStyle>
            <a:lvl1pPr algn="l">
              <a:defRPr sz="4500" b="0" cap="none" baseline="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69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61D03-B96C-4D77-8998-71E1C08EF07E}"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53B87-3414-4C92-87C9-3150A49DCF90}" type="slidenum">
              <a:rPr lang="en-US" smtClean="0"/>
              <a:pPr/>
              <a:t>‹#›</a:t>
            </a:fld>
            <a:endParaRPr lang="en-US"/>
          </a:p>
        </p:txBody>
      </p:sp>
    </p:spTree>
    <p:extLst>
      <p:ext uri="{BB962C8B-B14F-4D97-AF65-F5344CB8AC3E}">
        <p14:creationId xmlns:p14="http://schemas.microsoft.com/office/powerpoint/2010/main" xmlns="" val="316321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3D5257"/>
        </a:solid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6019800"/>
            <a:ext cx="9144000" cy="838200"/>
          </a:xfrm>
          <a:prstGeom prst="rect">
            <a:avLst/>
          </a:prstGeom>
          <a:solidFill>
            <a:srgbClr val="4E6970"/>
          </a:solidFill>
          <a:ln w="9525">
            <a:noFill/>
            <a:miter lim="800000"/>
            <a:headEnd/>
            <a:tailEnd/>
          </a:ln>
          <a:effectLst>
            <a:outerShdw dist="23000" dir="5400000" rotWithShape="0">
              <a:srgbClr val="808080">
                <a:alpha val="34999"/>
              </a:srgbClr>
            </a:outerShdw>
          </a:effectLst>
        </p:spPr>
        <p:txBody>
          <a:bodyPr anchor="ctr"/>
          <a:lstStyle/>
          <a:p>
            <a:pPr algn="ctr" defTabSz="457200" fontAlgn="base">
              <a:spcBef>
                <a:spcPct val="0"/>
              </a:spcBef>
              <a:spcAft>
                <a:spcPct val="0"/>
              </a:spcAft>
              <a:defRPr/>
            </a:pPr>
            <a:endParaRPr lang="en-US" dirty="0">
              <a:solidFill>
                <a:srgbClr val="FFFFFF"/>
              </a:solidFill>
              <a:ea typeface="ＭＳ Ｐゴシック" pitchFamily="-65" charset="-128"/>
            </a:endParaRPr>
          </a:p>
        </p:txBody>
      </p:sp>
      <p:pic>
        <p:nvPicPr>
          <p:cNvPr id="6" name="Picture 4" descr="temp_PPT_white_logo.png"/>
          <p:cNvPicPr>
            <a:picLocks noChangeAspect="1"/>
          </p:cNvPicPr>
          <p:nvPr userDrawn="1"/>
        </p:nvPicPr>
        <p:blipFill>
          <a:blip r:embed="rId2" cstate="print"/>
          <a:srcRect/>
          <a:stretch>
            <a:fillRect/>
          </a:stretch>
        </p:blipFill>
        <p:spPr bwMode="auto">
          <a:xfrm>
            <a:off x="5257800" y="254000"/>
            <a:ext cx="3632200" cy="758825"/>
          </a:xfrm>
          <a:prstGeom prst="rect">
            <a:avLst/>
          </a:prstGeom>
          <a:noFill/>
          <a:ln w="9525">
            <a:noFill/>
            <a:miter lim="800000"/>
            <a:headEnd/>
            <a:tailEnd/>
          </a:ln>
        </p:spPr>
      </p:pic>
      <p:sp>
        <p:nvSpPr>
          <p:cNvPr id="3" name="Subtitle 2"/>
          <p:cNvSpPr>
            <a:spLocks noGrp="1"/>
          </p:cNvSpPr>
          <p:nvPr>
            <p:ph type="subTitle" idx="1"/>
          </p:nvPr>
        </p:nvSpPr>
        <p:spPr>
          <a:xfrm>
            <a:off x="304800" y="6172200"/>
            <a:ext cx="8153400" cy="609600"/>
          </a:xfrm>
        </p:spPr>
        <p:txBody>
          <a:bodyPr/>
          <a:lstStyle>
            <a:lvl1pPr marL="0" indent="0" algn="l">
              <a:buNone/>
              <a:defRPr sz="2200" b="1">
                <a:solidFill>
                  <a:srgbClr val="58B3C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1"/>
          <p:cNvSpPr>
            <a:spLocks noGrp="1"/>
          </p:cNvSpPr>
          <p:nvPr>
            <p:ph type="title"/>
          </p:nvPr>
        </p:nvSpPr>
        <p:spPr>
          <a:xfrm>
            <a:off x="304800" y="3352800"/>
            <a:ext cx="8001000" cy="2590800"/>
          </a:xfrm>
        </p:spPr>
        <p:txBody>
          <a:bodyPr anchor="b"/>
          <a:lstStyle>
            <a:lvl1pPr algn="l">
              <a:defRPr sz="4500" b="0" cap="none" baseline="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7125240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0"/>
            <a:ext cx="9144000" cy="1143000"/>
          </a:xfrm>
          <a:prstGeom prst="rect">
            <a:avLst/>
          </a:prstGeom>
          <a:solidFill>
            <a:srgbClr val="58B3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pitchFamily="-65" charset="-128"/>
            </a:endParaRPr>
          </a:p>
        </p:txBody>
      </p:sp>
      <p:pic>
        <p:nvPicPr>
          <p:cNvPr id="7" name="Picture 4" descr="temp_PPT_logo.png"/>
          <p:cNvPicPr>
            <a:picLocks noChangeAspect="1"/>
          </p:cNvPicPr>
          <p:nvPr userDrawn="1"/>
        </p:nvPicPr>
        <p:blipFill>
          <a:blip r:embed="rId2" cstate="print"/>
          <a:srcRect/>
          <a:stretch>
            <a:fillRect/>
          </a:stretch>
        </p:blipFill>
        <p:spPr bwMode="auto">
          <a:xfrm>
            <a:off x="6815138" y="6254750"/>
            <a:ext cx="1871662" cy="37465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29200" y="1600200"/>
            <a:ext cx="3657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2"/>
          <p:cNvSpPr>
            <a:spLocks noGrp="1"/>
          </p:cNvSpPr>
          <p:nvPr>
            <p:ph idx="10"/>
          </p:nvPr>
        </p:nvSpPr>
        <p:spPr>
          <a:xfrm>
            <a:off x="457200" y="1600200"/>
            <a:ext cx="4343400" cy="5029200"/>
          </a:xfrm>
        </p:spPr>
        <p:txBody>
          <a:bodyPr/>
          <a:lstStyle>
            <a:lvl1pPr>
              <a:buNone/>
              <a:defRPr/>
            </a:lvl1pPr>
          </a:lstStyle>
          <a:p>
            <a:pPr lvl="0"/>
            <a:endParaRPr lang="en-US" dirty="0"/>
          </a:p>
        </p:txBody>
      </p:sp>
    </p:spTree>
    <p:extLst>
      <p:ext uri="{BB962C8B-B14F-4D97-AF65-F5344CB8AC3E}">
        <p14:creationId xmlns:p14="http://schemas.microsoft.com/office/powerpoint/2010/main" xmlns="" val="1384433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065730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endParaRPr lang="en-US" dirty="0"/>
          </a:p>
        </p:txBody>
      </p:sp>
    </p:spTree>
    <p:extLst>
      <p:ext uri="{BB962C8B-B14F-4D97-AF65-F5344CB8AC3E}">
        <p14:creationId xmlns:p14="http://schemas.microsoft.com/office/powerpoint/2010/main" xmlns="" val="1342911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temp_PPT_logo.png"/>
          <p:cNvPicPr>
            <a:picLocks noChangeAspect="1"/>
          </p:cNvPicPr>
          <p:nvPr userDrawn="1"/>
        </p:nvPicPr>
        <p:blipFill>
          <a:blip r:embed="rId2" cstate="print"/>
          <a:srcRect/>
          <a:stretch>
            <a:fillRect/>
          </a:stretch>
        </p:blipFill>
        <p:spPr bwMode="auto">
          <a:xfrm>
            <a:off x="5943600" y="6042025"/>
            <a:ext cx="2938463" cy="587375"/>
          </a:xfrm>
          <a:prstGeom prst="rect">
            <a:avLst/>
          </a:prstGeom>
          <a:noFill/>
          <a:ln w="9525">
            <a:noFill/>
            <a:miter lim="800000"/>
            <a:headEnd/>
            <a:tailEnd/>
          </a:ln>
        </p:spPr>
      </p:pic>
      <p:pic>
        <p:nvPicPr>
          <p:cNvPr id="5" name="Picture 4" descr="AL01.jpg"/>
          <p:cNvPicPr>
            <a:picLocks noChangeAspect="1"/>
          </p:cNvPicPr>
          <p:nvPr userDrawn="1"/>
        </p:nvPicPr>
        <p:blipFill>
          <a:blip r:embed="rId3" cstate="print"/>
          <a:srcRect/>
          <a:stretch>
            <a:fillRect/>
          </a:stretch>
        </p:blipFill>
        <p:spPr bwMode="auto">
          <a:xfrm>
            <a:off x="6096000" y="0"/>
            <a:ext cx="3048000" cy="1828800"/>
          </a:xfrm>
          <a:prstGeom prst="rect">
            <a:avLst/>
          </a:prstGeom>
          <a:noFill/>
          <a:ln w="9525">
            <a:noFill/>
            <a:miter lim="800000"/>
            <a:headEnd/>
            <a:tailEnd/>
          </a:ln>
        </p:spPr>
      </p:pic>
      <p:pic>
        <p:nvPicPr>
          <p:cNvPr id="6" name="Picture 6" descr="bike12a.jpg"/>
          <p:cNvPicPr>
            <a:picLocks noChangeAspect="1"/>
          </p:cNvPicPr>
          <p:nvPr userDrawn="1"/>
        </p:nvPicPr>
        <p:blipFill>
          <a:blip r:embed="rId4" cstate="print"/>
          <a:srcRect/>
          <a:stretch>
            <a:fillRect/>
          </a:stretch>
        </p:blipFill>
        <p:spPr bwMode="auto">
          <a:xfrm>
            <a:off x="2438400" y="0"/>
            <a:ext cx="1371600" cy="1828800"/>
          </a:xfrm>
          <a:prstGeom prst="rect">
            <a:avLst/>
          </a:prstGeom>
          <a:noFill/>
          <a:ln w="9525">
            <a:noFill/>
            <a:miter lim="800000"/>
            <a:headEnd/>
            <a:tailEnd/>
          </a:ln>
        </p:spPr>
      </p:pic>
      <p:sp>
        <p:nvSpPr>
          <p:cNvPr id="9" name="Rectangle 8"/>
          <p:cNvSpPr/>
          <p:nvPr userDrawn="1"/>
        </p:nvSpPr>
        <p:spPr>
          <a:xfrm>
            <a:off x="0" y="0"/>
            <a:ext cx="2362200" cy="1828800"/>
          </a:xfrm>
          <a:prstGeom prst="rect">
            <a:avLst/>
          </a:prstGeom>
          <a:solidFill>
            <a:srgbClr val="CD641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en-US" dirty="0">
              <a:solidFill>
                <a:srgbClr val="FFFFFF"/>
              </a:solidFill>
              <a:ea typeface="ＭＳ Ｐゴシック" pitchFamily="-65" charset="-128"/>
            </a:endParaRPr>
          </a:p>
        </p:txBody>
      </p:sp>
      <p:pic>
        <p:nvPicPr>
          <p:cNvPr id="10" name="Picture 7" descr="gardenclub2.jpg"/>
          <p:cNvPicPr>
            <a:picLocks noChangeAspect="1"/>
          </p:cNvPicPr>
          <p:nvPr userDrawn="1"/>
        </p:nvPicPr>
        <p:blipFill>
          <a:blip r:embed="rId5" cstate="print"/>
          <a:srcRect/>
          <a:stretch>
            <a:fillRect/>
          </a:stretch>
        </p:blipFill>
        <p:spPr bwMode="auto">
          <a:xfrm>
            <a:off x="3886200" y="0"/>
            <a:ext cx="2133600" cy="1828800"/>
          </a:xfrm>
          <a:prstGeom prst="rect">
            <a:avLst/>
          </a:prstGeom>
          <a:noFill/>
          <a:ln w="9525">
            <a:noFill/>
            <a:miter lim="800000"/>
            <a:headEnd/>
            <a:tailEnd/>
          </a:ln>
        </p:spPr>
      </p:pic>
      <p:sp>
        <p:nvSpPr>
          <p:cNvPr id="7" name="Title 1"/>
          <p:cNvSpPr>
            <a:spLocks noGrp="1"/>
          </p:cNvSpPr>
          <p:nvPr>
            <p:ph type="title"/>
          </p:nvPr>
        </p:nvSpPr>
        <p:spPr>
          <a:xfrm>
            <a:off x="571500" y="2286000"/>
            <a:ext cx="8001000" cy="685800"/>
          </a:xfrm>
        </p:spPr>
        <p:txBody>
          <a:bodyPr anchor="t"/>
          <a:lstStyle>
            <a:lvl1pPr algn="l">
              <a:defRPr sz="3600" b="0" cap="none" baseline="0">
                <a:solidFill>
                  <a:srgbClr val="E87D1E"/>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71500" y="3124200"/>
            <a:ext cx="6057900" cy="2438400"/>
          </a:xfrm>
        </p:spPr>
        <p:txBody>
          <a:bodyPr/>
          <a:lstStyle>
            <a:lvl1pPr marL="0" marR="0" indent="0" algn="l" defTabSz="457200" rtl="0" eaLnBrk="0" fontAlgn="base" latinLnBrk="0" hangingPunct="0">
              <a:lnSpc>
                <a:spcPct val="100000"/>
              </a:lnSpc>
              <a:spcBef>
                <a:spcPct val="20000"/>
              </a:spcBef>
              <a:spcAft>
                <a:spcPts val="600"/>
              </a:spcAft>
              <a:buClrTx/>
              <a:buSzTx/>
              <a:buFont typeface="Wingdings" pitchFamily="-108" charset="2"/>
              <a:buNone/>
              <a:tabLst/>
              <a:defRPr sz="1600" baseline="0">
                <a:solidFill>
                  <a:srgbClr val="3D52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443041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363C277-FA0D-425D-8F5E-EEFFB743F3AC}" type="datetimeFigureOut">
              <a:rPr lang="en-US"/>
              <a:pPr/>
              <a:t>9/20/2011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4BC033-5FE1-44BC-BB43-899CD22DFC9D}" type="slidenum">
              <a:rPr lang="en-US"/>
              <a:pPr/>
              <a:t>‹#›</a:t>
            </a:fld>
            <a:endParaRPr lang="en-US"/>
          </a:p>
        </p:txBody>
      </p:sp>
    </p:spTree>
    <p:extLst>
      <p:ext uri="{BB962C8B-B14F-4D97-AF65-F5344CB8AC3E}">
        <p14:creationId xmlns:p14="http://schemas.microsoft.com/office/powerpoint/2010/main" xmlns="" val="1329839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30381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0727D29-C3F3-4E13-AC32-E98522E22EF6}" type="datetimeFigureOut">
              <a:rPr lang="en-US"/>
              <a:pPr/>
              <a:t>9/20/2011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7454E6-E6B3-44C5-936C-3BFD5CF6E3CE}" type="slidenum">
              <a:rPr lang="en-US"/>
              <a:pPr/>
              <a:t>‹#›</a:t>
            </a:fld>
            <a:endParaRPr lang="en-US"/>
          </a:p>
        </p:txBody>
      </p:sp>
    </p:spTree>
    <p:extLst>
      <p:ext uri="{BB962C8B-B14F-4D97-AF65-F5344CB8AC3E}">
        <p14:creationId xmlns:p14="http://schemas.microsoft.com/office/powerpoint/2010/main" xmlns="" val="2706939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63DCA69-59D7-4966-9D26-00B084F298C0}" type="datetimeFigureOut">
              <a:rPr lang="en-US"/>
              <a:pPr/>
              <a:t>9/20/2011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15562E-D348-4B9A-9C16-FF163DCDE1E5}" type="slidenum">
              <a:rPr lang="en-US"/>
              <a:pPr/>
              <a:t>‹#›</a:t>
            </a:fld>
            <a:endParaRPr lang="en-US"/>
          </a:p>
        </p:txBody>
      </p:sp>
    </p:spTree>
    <p:extLst>
      <p:ext uri="{BB962C8B-B14F-4D97-AF65-F5344CB8AC3E}">
        <p14:creationId xmlns:p14="http://schemas.microsoft.com/office/powerpoint/2010/main" xmlns="" val="10848420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426D60A-B874-4D6F-BEF4-C89683EFA72E}" type="datetimeFigureOut">
              <a:rPr lang="en-US"/>
              <a:pPr/>
              <a:t>9/20/2011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DB72BF9-0B12-456C-B093-2D2FFFA231EB}" type="slidenum">
              <a:rPr lang="en-US"/>
              <a:pPr/>
              <a:t>‹#›</a:t>
            </a:fld>
            <a:endParaRPr lang="en-US"/>
          </a:p>
        </p:txBody>
      </p:sp>
    </p:spTree>
    <p:extLst>
      <p:ext uri="{BB962C8B-B14F-4D97-AF65-F5344CB8AC3E}">
        <p14:creationId xmlns:p14="http://schemas.microsoft.com/office/powerpoint/2010/main" xmlns="" val="381981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61D03-B96C-4D77-8998-71E1C08EF07E}"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53B87-3414-4C92-87C9-3150A49DCF90}" type="slidenum">
              <a:rPr lang="en-US" smtClean="0"/>
              <a:pPr/>
              <a:t>‹#›</a:t>
            </a:fld>
            <a:endParaRPr lang="en-US"/>
          </a:p>
        </p:txBody>
      </p:sp>
    </p:spTree>
    <p:extLst>
      <p:ext uri="{BB962C8B-B14F-4D97-AF65-F5344CB8AC3E}">
        <p14:creationId xmlns:p14="http://schemas.microsoft.com/office/powerpoint/2010/main" xmlns="" val="1571013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55A17C5-4BD0-4DAC-8E28-BE8B7BE57310}" type="datetimeFigureOut">
              <a:rPr lang="en-US"/>
              <a:pPr/>
              <a:t>9/20/2011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1AF6C1B-C175-4B1D-BBFF-EC734B5B6D07}" type="slidenum">
              <a:rPr lang="en-US"/>
              <a:pPr/>
              <a:t>‹#›</a:t>
            </a:fld>
            <a:endParaRPr lang="en-US"/>
          </a:p>
        </p:txBody>
      </p:sp>
    </p:spTree>
    <p:extLst>
      <p:ext uri="{BB962C8B-B14F-4D97-AF65-F5344CB8AC3E}">
        <p14:creationId xmlns:p14="http://schemas.microsoft.com/office/powerpoint/2010/main" xmlns="" val="2039855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A06BCEF-B395-4B0D-B9F4-BC1B465EA8C9}" type="datetimeFigureOut">
              <a:rPr lang="en-US"/>
              <a:pPr/>
              <a:t>9/20/2011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E3D133B-1C43-41F7-85CD-743A60BFA686}" type="slidenum">
              <a:rPr lang="en-US"/>
              <a:pPr/>
              <a:t>‹#›</a:t>
            </a:fld>
            <a:endParaRPr lang="en-US"/>
          </a:p>
        </p:txBody>
      </p:sp>
    </p:spTree>
    <p:extLst>
      <p:ext uri="{BB962C8B-B14F-4D97-AF65-F5344CB8AC3E}">
        <p14:creationId xmlns:p14="http://schemas.microsoft.com/office/powerpoint/2010/main" xmlns="" val="116779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5F4FA9E-4021-4EE0-BE17-AE331F73F9DB}" type="datetimeFigureOut">
              <a:rPr lang="en-US"/>
              <a:pPr/>
              <a:t>9/20/2011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D2F4315-DD7D-46C7-A036-DDB0CE6C6F66}" type="slidenum">
              <a:rPr lang="en-US"/>
              <a:pPr/>
              <a:t>‹#›</a:t>
            </a:fld>
            <a:endParaRPr lang="en-US"/>
          </a:p>
        </p:txBody>
      </p:sp>
    </p:spTree>
    <p:extLst>
      <p:ext uri="{BB962C8B-B14F-4D97-AF65-F5344CB8AC3E}">
        <p14:creationId xmlns:p14="http://schemas.microsoft.com/office/powerpoint/2010/main" xmlns="" val="660232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C197A56-62E4-4CE5-AA57-515CBB2B795C}" type="datetimeFigureOut">
              <a:rPr lang="en-US"/>
              <a:pPr/>
              <a:t>9/20/2011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5572748-C0C3-400B-9BB2-ECF8F2C3813D}" type="slidenum">
              <a:rPr lang="en-US"/>
              <a:pPr/>
              <a:t>‹#›</a:t>
            </a:fld>
            <a:endParaRPr lang="en-US"/>
          </a:p>
        </p:txBody>
      </p:sp>
    </p:spTree>
    <p:extLst>
      <p:ext uri="{BB962C8B-B14F-4D97-AF65-F5344CB8AC3E}">
        <p14:creationId xmlns:p14="http://schemas.microsoft.com/office/powerpoint/2010/main" xmlns="" val="3238496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177B5F6-418A-4D0C-9998-815A339B24B9}" type="datetimeFigureOut">
              <a:rPr lang="en-US"/>
              <a:pPr/>
              <a:t>9/20/2011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C5702CC-C9FB-4EF7-B330-1F68FA5ED3B9}" type="slidenum">
              <a:rPr lang="en-US"/>
              <a:pPr/>
              <a:t>‹#›</a:t>
            </a:fld>
            <a:endParaRPr lang="en-US"/>
          </a:p>
        </p:txBody>
      </p:sp>
    </p:spTree>
    <p:extLst>
      <p:ext uri="{BB962C8B-B14F-4D97-AF65-F5344CB8AC3E}">
        <p14:creationId xmlns:p14="http://schemas.microsoft.com/office/powerpoint/2010/main" xmlns="" val="668388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DD2B92-924F-46FD-A1B9-EA44C764F66D}" type="datetimeFigureOut">
              <a:rPr lang="en-US"/>
              <a:pPr/>
              <a:t>9/20/2011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3EBE37-E4EC-4226-B4A2-B3DCA486C594}" type="slidenum">
              <a:rPr lang="en-US"/>
              <a:pPr/>
              <a:t>‹#›</a:t>
            </a:fld>
            <a:endParaRPr lang="en-US"/>
          </a:p>
        </p:txBody>
      </p:sp>
    </p:spTree>
    <p:extLst>
      <p:ext uri="{BB962C8B-B14F-4D97-AF65-F5344CB8AC3E}">
        <p14:creationId xmlns:p14="http://schemas.microsoft.com/office/powerpoint/2010/main" xmlns="" val="23889450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D6A4060-0502-4EF9-AE35-3B8EF0EECFFB}" type="datetimeFigureOut">
              <a:rPr lang="en-US"/>
              <a:pPr/>
              <a:t>9/20/2011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87385C-A539-4736-B068-13C41DBF8A69}" type="slidenum">
              <a:rPr lang="en-US"/>
              <a:pPr/>
              <a:t>‹#›</a:t>
            </a:fld>
            <a:endParaRPr lang="en-US"/>
          </a:p>
        </p:txBody>
      </p:sp>
    </p:spTree>
    <p:extLst>
      <p:ext uri="{BB962C8B-B14F-4D97-AF65-F5344CB8AC3E}">
        <p14:creationId xmlns:p14="http://schemas.microsoft.com/office/powerpoint/2010/main" xmlns="" val="2934214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p:txBody>
          <a:bodyPr/>
          <a:lstStyle>
            <a:lvl1pPr>
              <a:defRPr/>
            </a:lvl1pPr>
          </a:lstStyle>
          <a:p>
            <a:fld id="{14E6237F-9F62-49C1-BB4B-A8CA3CD7728F}" type="slidenum">
              <a:rPr lang="en-US"/>
              <a:pPr/>
              <a:t>‹#›</a:t>
            </a:fld>
            <a:endParaRPr lang="en-US"/>
          </a:p>
        </p:txBody>
      </p:sp>
    </p:spTree>
    <p:extLst>
      <p:ext uri="{BB962C8B-B14F-4D97-AF65-F5344CB8AC3E}">
        <p14:creationId xmlns:p14="http://schemas.microsoft.com/office/powerpoint/2010/main" xmlns="" val="785058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093498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0"/>
            <a:ext cx="9144000" cy="1143000"/>
          </a:xfrm>
          <a:prstGeom prst="rect">
            <a:avLst/>
          </a:prstGeom>
          <a:solidFill>
            <a:srgbClr val="58B3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pPr>
            <a:endParaRPr lang="en-US">
              <a:solidFill>
                <a:srgbClr val="FFFFFF"/>
              </a:solidFill>
              <a:ea typeface="ＭＳ Ｐゴシック" pitchFamily="34" charset="-128"/>
            </a:endParaRPr>
          </a:p>
        </p:txBody>
      </p:sp>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01905" y="1586553"/>
            <a:ext cx="3657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2"/>
          <p:cNvSpPr>
            <a:spLocks noGrp="1"/>
          </p:cNvSpPr>
          <p:nvPr>
            <p:ph idx="10"/>
          </p:nvPr>
        </p:nvSpPr>
        <p:spPr>
          <a:xfrm>
            <a:off x="457200" y="1600200"/>
            <a:ext cx="4343400" cy="5029200"/>
          </a:xfrm>
        </p:spPr>
        <p:txBody>
          <a:bodyPr/>
          <a:lstStyle>
            <a:lvl1pPr>
              <a:buNone/>
              <a:defRPr/>
            </a:lvl1pPr>
          </a:lstStyle>
          <a:p>
            <a:pPr lvl="0"/>
            <a:endParaRPr lang="en-US" dirty="0"/>
          </a:p>
        </p:txBody>
      </p:sp>
    </p:spTree>
    <p:extLst>
      <p:ext uri="{BB962C8B-B14F-4D97-AF65-F5344CB8AC3E}">
        <p14:creationId xmlns:p14="http://schemas.microsoft.com/office/powerpoint/2010/main" xmlns="" val="128860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361D03-B96C-4D77-8998-71E1C08EF07E}" type="datetimeFigureOut">
              <a:rPr lang="en-US" smtClean="0"/>
              <a:pPr/>
              <a:t>9/20/2011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53B87-3414-4C92-87C9-3150A49DCF90}" type="slidenum">
              <a:rPr lang="en-US" smtClean="0"/>
              <a:pPr/>
              <a:t>‹#›</a:t>
            </a:fld>
            <a:endParaRPr lang="en-US"/>
          </a:p>
        </p:txBody>
      </p:sp>
    </p:spTree>
    <p:extLst>
      <p:ext uri="{BB962C8B-B14F-4D97-AF65-F5344CB8AC3E}">
        <p14:creationId xmlns:p14="http://schemas.microsoft.com/office/powerpoint/2010/main" xmlns="" val="2005789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4" name="Picture 6" descr="temp_PPT_logo.pn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6042025"/>
            <a:ext cx="2938463"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AL01.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0"/>
            <a:ext cx="31242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bike12a.jpg"/>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703388"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descr="gardenclub2.jpg"/>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1746250" y="0"/>
            <a:ext cx="419735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28600" y="3733800"/>
            <a:ext cx="8001000" cy="1447800"/>
          </a:xfrm>
        </p:spPr>
        <p:txBody>
          <a:bodyPr anchor="t"/>
          <a:lstStyle>
            <a:lvl1pPr algn="l">
              <a:defRPr sz="3600" b="0" cap="none" baseline="0">
                <a:solidFill>
                  <a:srgbClr val="E87D1E"/>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228600" y="5791200"/>
            <a:ext cx="5181600" cy="838200"/>
          </a:xfrm>
        </p:spPr>
        <p:txBody>
          <a:bodyPr anchor="b"/>
          <a:lstStyle>
            <a:lvl1pPr marL="0" indent="0" algn="l">
              <a:buNone/>
              <a:defRPr sz="1600">
                <a:solidFill>
                  <a:srgbClr val="3D52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333758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61D03-B96C-4D77-8998-71E1C08EF07E}" type="datetimeFigureOut">
              <a:rPr lang="en-US" smtClean="0"/>
              <a:pPr/>
              <a:t>9/20/2011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53B87-3414-4C92-87C9-3150A49DCF90}" type="slidenum">
              <a:rPr lang="en-US" smtClean="0"/>
              <a:pPr/>
              <a:t>‹#›</a:t>
            </a:fld>
            <a:endParaRPr lang="en-US"/>
          </a:p>
        </p:txBody>
      </p:sp>
    </p:spTree>
    <p:extLst>
      <p:ext uri="{BB962C8B-B14F-4D97-AF65-F5344CB8AC3E}">
        <p14:creationId xmlns:p14="http://schemas.microsoft.com/office/powerpoint/2010/main" xmlns="" val="2078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61D03-B96C-4D77-8998-71E1C08EF07E}" type="datetimeFigureOut">
              <a:rPr lang="en-US" smtClean="0"/>
              <a:pPr/>
              <a:t>9/20/2011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53B87-3414-4C92-87C9-3150A49DCF90}" type="slidenum">
              <a:rPr lang="en-US" smtClean="0"/>
              <a:pPr/>
              <a:t>‹#›</a:t>
            </a:fld>
            <a:endParaRPr lang="en-US"/>
          </a:p>
        </p:txBody>
      </p:sp>
    </p:spTree>
    <p:extLst>
      <p:ext uri="{BB962C8B-B14F-4D97-AF65-F5344CB8AC3E}">
        <p14:creationId xmlns:p14="http://schemas.microsoft.com/office/powerpoint/2010/main" xmlns="" val="411189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61D03-B96C-4D77-8998-71E1C08EF07E}"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53B87-3414-4C92-87C9-3150A49DCF90}" type="slidenum">
              <a:rPr lang="en-US" smtClean="0"/>
              <a:pPr/>
              <a:t>‹#›</a:t>
            </a:fld>
            <a:endParaRPr lang="en-US"/>
          </a:p>
        </p:txBody>
      </p:sp>
    </p:spTree>
    <p:extLst>
      <p:ext uri="{BB962C8B-B14F-4D97-AF65-F5344CB8AC3E}">
        <p14:creationId xmlns:p14="http://schemas.microsoft.com/office/powerpoint/2010/main" xmlns="" val="422481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61D03-B96C-4D77-8998-71E1C08EF07E}"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53B87-3414-4C92-87C9-3150A49DCF90}" type="slidenum">
              <a:rPr lang="en-US" smtClean="0"/>
              <a:pPr/>
              <a:t>‹#›</a:t>
            </a:fld>
            <a:endParaRPr lang="en-US"/>
          </a:p>
        </p:txBody>
      </p:sp>
    </p:spTree>
    <p:extLst>
      <p:ext uri="{BB962C8B-B14F-4D97-AF65-F5344CB8AC3E}">
        <p14:creationId xmlns:p14="http://schemas.microsoft.com/office/powerpoint/2010/main" xmlns="" val="154010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61D03-B96C-4D77-8998-71E1C08EF07E}" type="datetimeFigureOut">
              <a:rPr lang="en-US" smtClean="0"/>
              <a:pPr/>
              <a:t>9/20/2011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53B87-3414-4C92-87C9-3150A49DCF90}" type="slidenum">
              <a:rPr lang="en-US" smtClean="0"/>
              <a:pPr/>
              <a:t>‹#›</a:t>
            </a:fld>
            <a:endParaRPr lang="en-US"/>
          </a:p>
        </p:txBody>
      </p:sp>
    </p:spTree>
    <p:extLst>
      <p:ext uri="{BB962C8B-B14F-4D97-AF65-F5344CB8AC3E}">
        <p14:creationId xmlns:p14="http://schemas.microsoft.com/office/powerpoint/2010/main" xmlns="" val="3757240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0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3E841C2F-413B-4506-96D4-E7D9E36D0399}" type="datetimeFigureOut">
              <a:rPr lang="en-US" smtClean="0">
                <a:solidFill>
                  <a:prstClr val="black">
                    <a:tint val="75000"/>
                  </a:prstClr>
                </a:solidFill>
                <a:latin typeface="Arial" pitchFamily="34" charset="0"/>
                <a:ea typeface="ＭＳ Ｐゴシック" pitchFamily="-65" charset="-128"/>
              </a:rPr>
              <a:pPr defTabSz="457200" fontAlgn="base">
                <a:spcBef>
                  <a:spcPct val="0"/>
                </a:spcBef>
                <a:spcAft>
                  <a:spcPct val="0"/>
                </a:spcAft>
              </a:pPr>
              <a:t>9/20/2011</a:t>
            </a:fld>
            <a:endParaRPr lang="en-US" dirty="0">
              <a:solidFill>
                <a:prstClr val="black">
                  <a:tint val="75000"/>
                </a:prstClr>
              </a:solidFill>
              <a:latin typeface="Arial" pitchFamily="34" charset="0"/>
              <a:ea typeface="ＭＳ Ｐゴシック" pitchFamily="-65"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pitchFamily="34" charset="0"/>
              <a:ea typeface="ＭＳ Ｐゴシック" pitchFamily="-65"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2298BE9E-EED2-4937-80CF-00F02D0559F7}" type="slidenum">
              <a:rPr lang="en-US" smtClean="0">
                <a:solidFill>
                  <a:prstClr val="black">
                    <a:tint val="75000"/>
                  </a:prstClr>
                </a:solidFill>
                <a:latin typeface="Arial" pitchFamily="34" charset="0"/>
                <a:ea typeface="ＭＳ Ｐゴシック" pitchFamily="-65" charset="-128"/>
              </a:rPr>
              <a:pPr defTabSz="457200" fontAlgn="base">
                <a:spcBef>
                  <a:spcPct val="0"/>
                </a:spcBef>
                <a:spcAft>
                  <a:spcPct val="0"/>
                </a:spcAft>
              </a:pPr>
              <a:t>‹#›</a:t>
            </a:fld>
            <a:endParaRPr lang="en-US" dirty="0">
              <a:solidFill>
                <a:prstClr val="black">
                  <a:tint val="75000"/>
                </a:prstClr>
              </a:solidFill>
              <a:latin typeface="Arial" pitchFamily="34" charset="0"/>
              <a:ea typeface="ＭＳ Ｐゴシック" pitchFamily="-65" charset="-128"/>
            </a:endParaRPr>
          </a:p>
        </p:txBody>
      </p:sp>
    </p:spTree>
    <p:extLst>
      <p:ext uri="{BB962C8B-B14F-4D97-AF65-F5344CB8AC3E}">
        <p14:creationId xmlns:p14="http://schemas.microsoft.com/office/powerpoint/2010/main" xmlns="" val="222285430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pPr>
            <a:fld id="{04C604D9-516B-4B64-ADD9-0DF42A54211E}" type="datetimeFigureOut">
              <a:rPr lang="en-US">
                <a:cs typeface="Arial" charset="0"/>
              </a:rPr>
              <a:pPr fontAlgn="base">
                <a:spcBef>
                  <a:spcPct val="0"/>
                </a:spcBef>
                <a:spcAft>
                  <a:spcPct val="0"/>
                </a:spcAft>
              </a:pPr>
              <a:t>9/20/2011</a:t>
            </a:fld>
            <a:endParaRPr lang="en-US">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pPr>
            <a:endParaRPr lang="en-US">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pPr>
            <a:fld id="{E8F85D3F-429A-4624-B236-ACCE6AEF99EA}" type="slidenum">
              <a:rPr lang="en-US">
                <a:cs typeface="Arial" charset="0"/>
              </a:rPr>
              <a:pP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xmlns="" val="29152640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4"/>
          <p:cNvSpPr>
            <a:spLocks noGrp="1"/>
          </p:cNvSpPr>
          <p:nvPr>
            <p:ph type="title"/>
          </p:nvPr>
        </p:nvSpPr>
        <p:spPr>
          <a:xfrm>
            <a:off x="228599" y="3581400"/>
            <a:ext cx="8534401" cy="1066800"/>
          </a:xfrm>
        </p:spPr>
        <p:txBody>
          <a:bodyPr/>
          <a:lstStyle/>
          <a:p>
            <a:pPr algn="ctr"/>
            <a:r>
              <a:rPr lang="en-US" sz="3200" b="1" dirty="0" smtClean="0">
                <a:latin typeface="Tahoma" pitchFamily="34" charset="0"/>
                <a:ea typeface="ＭＳ Ｐゴシック" pitchFamily="-65" charset="-128"/>
                <a:cs typeface="Tahoma" pitchFamily="34" charset="0"/>
              </a:rPr>
              <a:t>Active Living By Design</a:t>
            </a:r>
            <a:r>
              <a:rPr lang="en-US" sz="3200" dirty="0" smtClean="0">
                <a:latin typeface="Tahoma" pitchFamily="34" charset="0"/>
                <a:ea typeface="ＭＳ Ｐゴシック" pitchFamily="-65" charset="-128"/>
                <a:cs typeface="Tahoma" pitchFamily="34" charset="0"/>
              </a:rPr>
              <a:t>: </a:t>
            </a:r>
            <a:r>
              <a:rPr lang="en-US" sz="3000" dirty="0" smtClean="0">
                <a:latin typeface="Tahoma" pitchFamily="34" charset="0"/>
                <a:ea typeface="ＭＳ Ｐゴシック" pitchFamily="-65" charset="-128"/>
                <a:cs typeface="Tahoma" pitchFamily="34" charset="0"/>
              </a:rPr>
              <a:t>Engaging Community to Improve Health</a:t>
            </a:r>
          </a:p>
        </p:txBody>
      </p:sp>
      <p:sp>
        <p:nvSpPr>
          <p:cNvPr id="25604" name="Subtitle 8"/>
          <p:cNvSpPr>
            <a:spLocks noGrp="1"/>
          </p:cNvSpPr>
          <p:nvPr>
            <p:ph type="subTitle" idx="1"/>
          </p:nvPr>
        </p:nvSpPr>
        <p:spPr>
          <a:xfrm>
            <a:off x="228600" y="5238750"/>
            <a:ext cx="5181600" cy="1428750"/>
          </a:xfrm>
        </p:spPr>
        <p:txBody>
          <a:bodyPr>
            <a:normAutofit lnSpcReduction="10000"/>
          </a:bodyPr>
          <a:lstStyle/>
          <a:p>
            <a:r>
              <a:rPr lang="en-US" b="1" dirty="0" smtClean="0">
                <a:latin typeface="Tahoma" pitchFamily="34" charset="0"/>
                <a:ea typeface="ＭＳ Ｐゴシック" pitchFamily="-65" charset="-128"/>
                <a:cs typeface="Tahoma" pitchFamily="34" charset="0"/>
              </a:rPr>
              <a:t>September 28, 2011</a:t>
            </a:r>
          </a:p>
          <a:p>
            <a:endParaRPr lang="en-US" b="1" dirty="0" smtClean="0">
              <a:latin typeface="Tahoma" pitchFamily="34" charset="0"/>
              <a:ea typeface="ＭＳ Ｐゴシック" pitchFamily="-65" charset="-128"/>
              <a:cs typeface="Tahoma" pitchFamily="34" charset="0"/>
            </a:endParaRPr>
          </a:p>
          <a:p>
            <a:r>
              <a:rPr lang="en-US" b="1" dirty="0" smtClean="0">
                <a:latin typeface="Tahoma" pitchFamily="34" charset="0"/>
                <a:ea typeface="ＭＳ Ｐゴシック" pitchFamily="-65" charset="-128"/>
                <a:cs typeface="Tahoma" pitchFamily="34" charset="0"/>
              </a:rPr>
              <a:t>Risa Wilkerson</a:t>
            </a:r>
          </a:p>
          <a:p>
            <a:r>
              <a:rPr lang="en-US" b="1" dirty="0" smtClean="0">
                <a:latin typeface="Tahoma" pitchFamily="34" charset="0"/>
                <a:ea typeface="ＭＳ Ｐゴシック" pitchFamily="-65" charset="-128"/>
                <a:cs typeface="Tahoma" pitchFamily="34" charset="0"/>
              </a:rPr>
              <a:t>risa_wilkerson@unc.edu   </a:t>
            </a:r>
          </a:p>
          <a:p>
            <a:r>
              <a:rPr lang="en-US" b="1" dirty="0" smtClean="0">
                <a:latin typeface="Tahoma" pitchFamily="34" charset="0"/>
                <a:ea typeface="ＭＳ Ｐゴシック" pitchFamily="-65" charset="-128"/>
                <a:cs typeface="Tahoma" pitchFamily="34" charset="0"/>
              </a:rPr>
              <a:t>919-843-3519</a:t>
            </a:r>
          </a:p>
        </p:txBody>
      </p:sp>
    </p:spTree>
    <p:extLst>
      <p:ext uri="{BB962C8B-B14F-4D97-AF65-F5344CB8AC3E}">
        <p14:creationId xmlns:p14="http://schemas.microsoft.com/office/powerpoint/2010/main" xmlns="" val="1400997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09600"/>
            <a:ext cx="9144000" cy="607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Rectangle 10"/>
          <p:cNvSpPr>
            <a:spLocks noChangeArrowheads="1"/>
          </p:cNvSpPr>
          <p:nvPr/>
        </p:nvSpPr>
        <p:spPr bwMode="auto">
          <a:xfrm>
            <a:off x="5597525" y="196850"/>
            <a:ext cx="36147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fontAlgn="base">
              <a:spcBef>
                <a:spcPct val="0"/>
              </a:spcBef>
              <a:spcAft>
                <a:spcPct val="0"/>
              </a:spcAft>
            </a:pPr>
            <a:r>
              <a:rPr lang="en-US">
                <a:solidFill>
                  <a:srgbClr val="FFFFFF"/>
                </a:solidFill>
                <a:latin typeface="HelveticaNeueLT Std" pitchFamily="34" charset="0"/>
                <a:cs typeface="Arial" charset="0"/>
              </a:rPr>
              <a:t>HKHC Leading Site Communities</a:t>
            </a:r>
          </a:p>
        </p:txBody>
      </p:sp>
      <p:grpSp>
        <p:nvGrpSpPr>
          <p:cNvPr id="10244" name="Group 4"/>
          <p:cNvGrpSpPr>
            <a:grpSpLocks/>
          </p:cNvGrpSpPr>
          <p:nvPr/>
        </p:nvGrpSpPr>
        <p:grpSpPr bwMode="auto">
          <a:xfrm>
            <a:off x="0" y="6484938"/>
            <a:ext cx="9144000" cy="407987"/>
            <a:chOff x="0" y="6272648"/>
            <a:chExt cx="9144000" cy="408629"/>
          </a:xfrm>
        </p:grpSpPr>
        <p:sp>
          <p:nvSpPr>
            <p:cNvPr id="10352" name="Rectangle 3"/>
            <p:cNvSpPr>
              <a:spLocks noChangeArrowheads="1"/>
            </p:cNvSpPr>
            <p:nvPr/>
          </p:nvSpPr>
          <p:spPr bwMode="auto">
            <a:xfrm>
              <a:off x="0" y="6333070"/>
              <a:ext cx="9144000" cy="348207"/>
            </a:xfrm>
            <a:prstGeom prst="rect">
              <a:avLst/>
            </a:prstGeom>
            <a:solidFill>
              <a:srgbClr val="CC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endParaRPr lang="en-US">
                <a:solidFill>
                  <a:srgbClr val="000000"/>
                </a:solidFill>
                <a:latin typeface="Arial" charset="0"/>
                <a:cs typeface="Arial" charset="0"/>
              </a:endParaRPr>
            </a:p>
          </p:txBody>
        </p:sp>
        <p:sp>
          <p:nvSpPr>
            <p:cNvPr id="10353" name="Text Box 4"/>
            <p:cNvSpPr txBox="1">
              <a:spLocks noChangeArrowheads="1"/>
            </p:cNvSpPr>
            <p:nvPr/>
          </p:nvSpPr>
          <p:spPr bwMode="auto">
            <a:xfrm>
              <a:off x="0" y="6272648"/>
              <a:ext cx="1410964" cy="40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000">
                  <a:solidFill>
                    <a:srgbClr val="FFFFFF"/>
                  </a:solidFill>
                  <a:latin typeface="HelveticaNeueLT Std" pitchFamily="34" charset="0"/>
                  <a:cs typeface="Arial" charset="0"/>
                </a:rPr>
                <a:t>Healthy Kids,</a:t>
              </a:r>
            </a:p>
            <a:p>
              <a:pPr eaLnBrk="1" fontAlgn="base" hangingPunct="1">
                <a:spcBef>
                  <a:spcPct val="0"/>
                </a:spcBef>
                <a:spcAft>
                  <a:spcPct val="0"/>
                </a:spcAft>
              </a:pPr>
              <a:r>
                <a:rPr lang="en-US" sz="1000">
                  <a:solidFill>
                    <a:srgbClr val="FFFFFF"/>
                  </a:solidFill>
                  <a:latin typeface="HelveticaNeueLT Std" pitchFamily="34" charset="0"/>
                  <a:cs typeface="Arial" charset="0"/>
                </a:rPr>
                <a:t>Healthy Communities</a:t>
              </a:r>
            </a:p>
          </p:txBody>
        </p:sp>
      </p:grpSp>
      <p:sp>
        <p:nvSpPr>
          <p:cNvPr id="8" name="Oval 7"/>
          <p:cNvSpPr/>
          <p:nvPr/>
        </p:nvSpPr>
        <p:spPr>
          <a:xfrm>
            <a:off x="7696200" y="297180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9" name="Oval 8"/>
          <p:cNvSpPr/>
          <p:nvPr/>
        </p:nvSpPr>
        <p:spPr>
          <a:xfrm>
            <a:off x="8458200" y="213995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 name="Oval 9"/>
          <p:cNvSpPr/>
          <p:nvPr/>
        </p:nvSpPr>
        <p:spPr>
          <a:xfrm>
            <a:off x="5922963" y="2611438"/>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1" name="Oval 10"/>
          <p:cNvSpPr/>
          <p:nvPr/>
        </p:nvSpPr>
        <p:spPr>
          <a:xfrm>
            <a:off x="381000" y="281940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2" name="Oval 11"/>
          <p:cNvSpPr/>
          <p:nvPr/>
        </p:nvSpPr>
        <p:spPr>
          <a:xfrm>
            <a:off x="762000" y="365760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3" name="Oval 12"/>
          <p:cNvSpPr/>
          <p:nvPr/>
        </p:nvSpPr>
        <p:spPr>
          <a:xfrm>
            <a:off x="685800" y="3152775"/>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4" name="Oval 13"/>
          <p:cNvSpPr/>
          <p:nvPr/>
        </p:nvSpPr>
        <p:spPr>
          <a:xfrm>
            <a:off x="5181600" y="320040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5" name="Oval 14"/>
          <p:cNvSpPr/>
          <p:nvPr/>
        </p:nvSpPr>
        <p:spPr>
          <a:xfrm>
            <a:off x="6324600" y="327660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6" name="Oval 15"/>
          <p:cNvSpPr/>
          <p:nvPr/>
        </p:nvSpPr>
        <p:spPr>
          <a:xfrm>
            <a:off x="952500" y="1057275"/>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254" name="TextBox 27"/>
          <p:cNvSpPr txBox="1">
            <a:spLocks noChangeArrowheads="1"/>
          </p:cNvSpPr>
          <p:nvPr/>
        </p:nvSpPr>
        <p:spPr bwMode="auto">
          <a:xfrm>
            <a:off x="798513" y="1077913"/>
            <a:ext cx="14541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u="sng">
                <a:solidFill>
                  <a:srgbClr val="FF0000"/>
                </a:solidFill>
                <a:cs typeface="Arial" charset="0"/>
              </a:rPr>
              <a:t>King County/Seattle, WA</a:t>
            </a:r>
          </a:p>
        </p:txBody>
      </p:sp>
      <p:sp>
        <p:nvSpPr>
          <p:cNvPr id="10255" name="TextBox 28"/>
          <p:cNvSpPr txBox="1">
            <a:spLocks noChangeArrowheads="1"/>
          </p:cNvSpPr>
          <p:nvPr/>
        </p:nvSpPr>
        <p:spPr bwMode="auto">
          <a:xfrm>
            <a:off x="390525" y="2724150"/>
            <a:ext cx="871538"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u="sng">
                <a:solidFill>
                  <a:srgbClr val="FF0000"/>
                </a:solidFill>
                <a:cs typeface="Arial" charset="0"/>
              </a:rPr>
              <a:t>Oakland, CA</a:t>
            </a:r>
          </a:p>
        </p:txBody>
      </p:sp>
      <p:sp>
        <p:nvSpPr>
          <p:cNvPr id="10256" name="TextBox 29"/>
          <p:cNvSpPr txBox="1">
            <a:spLocks noChangeArrowheads="1"/>
          </p:cNvSpPr>
          <p:nvPr/>
        </p:nvSpPr>
        <p:spPr bwMode="auto">
          <a:xfrm>
            <a:off x="323850" y="3198813"/>
            <a:ext cx="11271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u="sng">
                <a:solidFill>
                  <a:srgbClr val="FF0000"/>
                </a:solidFill>
                <a:cs typeface="Arial" charset="0"/>
              </a:rPr>
              <a:t>Central Valley, CA</a:t>
            </a:r>
          </a:p>
        </p:txBody>
      </p:sp>
      <p:sp>
        <p:nvSpPr>
          <p:cNvPr id="10257" name="TextBox 30"/>
          <p:cNvSpPr txBox="1">
            <a:spLocks noChangeArrowheads="1"/>
          </p:cNvSpPr>
          <p:nvPr/>
        </p:nvSpPr>
        <p:spPr bwMode="auto">
          <a:xfrm>
            <a:off x="768350" y="3503613"/>
            <a:ext cx="108267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u="sng">
                <a:solidFill>
                  <a:srgbClr val="FF0000"/>
                </a:solidFill>
                <a:cs typeface="Arial" charset="0"/>
              </a:rPr>
              <a:t>Baldwin Park, CA</a:t>
            </a:r>
          </a:p>
        </p:txBody>
      </p:sp>
      <p:sp>
        <p:nvSpPr>
          <p:cNvPr id="10258" name="TextBox 31"/>
          <p:cNvSpPr txBox="1">
            <a:spLocks noChangeArrowheads="1"/>
          </p:cNvSpPr>
          <p:nvPr/>
        </p:nvSpPr>
        <p:spPr bwMode="auto">
          <a:xfrm>
            <a:off x="4789488" y="3230563"/>
            <a:ext cx="92233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u="sng">
                <a:solidFill>
                  <a:srgbClr val="FF0000"/>
                </a:solidFill>
                <a:cs typeface="Arial" charset="0"/>
              </a:rPr>
              <a:t>Columbia, MO</a:t>
            </a:r>
          </a:p>
        </p:txBody>
      </p:sp>
      <p:sp>
        <p:nvSpPr>
          <p:cNvPr id="10259" name="TextBox 32"/>
          <p:cNvSpPr txBox="1">
            <a:spLocks noChangeArrowheads="1"/>
          </p:cNvSpPr>
          <p:nvPr/>
        </p:nvSpPr>
        <p:spPr bwMode="auto">
          <a:xfrm>
            <a:off x="5635625" y="2649538"/>
            <a:ext cx="7683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u="sng">
                <a:solidFill>
                  <a:srgbClr val="FF0000"/>
                </a:solidFill>
                <a:cs typeface="Arial" charset="0"/>
              </a:rPr>
              <a:t>Chicago, IL</a:t>
            </a:r>
          </a:p>
        </p:txBody>
      </p:sp>
      <p:sp>
        <p:nvSpPr>
          <p:cNvPr id="10260" name="TextBox 33"/>
          <p:cNvSpPr txBox="1">
            <a:spLocks noChangeArrowheads="1"/>
          </p:cNvSpPr>
          <p:nvPr/>
        </p:nvSpPr>
        <p:spPr bwMode="auto">
          <a:xfrm>
            <a:off x="5938838" y="3314700"/>
            <a:ext cx="8763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u="sng">
                <a:solidFill>
                  <a:srgbClr val="FF0000"/>
                </a:solidFill>
                <a:cs typeface="Arial" charset="0"/>
              </a:rPr>
              <a:t>Louisville, KY</a:t>
            </a:r>
          </a:p>
        </p:txBody>
      </p:sp>
      <p:sp>
        <p:nvSpPr>
          <p:cNvPr id="10261" name="TextBox 34"/>
          <p:cNvSpPr txBox="1">
            <a:spLocks noChangeArrowheads="1"/>
          </p:cNvSpPr>
          <p:nvPr/>
        </p:nvSpPr>
        <p:spPr bwMode="auto">
          <a:xfrm>
            <a:off x="6970713" y="2892425"/>
            <a:ext cx="108902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u="sng">
                <a:solidFill>
                  <a:srgbClr val="FF0000"/>
                </a:solidFill>
                <a:cs typeface="Arial" charset="0"/>
              </a:rPr>
              <a:t>Washington,   DC</a:t>
            </a:r>
          </a:p>
        </p:txBody>
      </p:sp>
      <p:sp>
        <p:nvSpPr>
          <p:cNvPr id="10262" name="TextBox 35"/>
          <p:cNvSpPr txBox="1">
            <a:spLocks noChangeArrowheads="1"/>
          </p:cNvSpPr>
          <p:nvPr/>
        </p:nvSpPr>
        <p:spPr bwMode="auto">
          <a:xfrm>
            <a:off x="8086725" y="2184400"/>
            <a:ext cx="96043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u="sng">
                <a:solidFill>
                  <a:srgbClr val="FF0000"/>
                </a:solidFill>
                <a:cs typeface="Arial" charset="0"/>
              </a:rPr>
              <a:t>Somerville, MA</a:t>
            </a:r>
          </a:p>
        </p:txBody>
      </p:sp>
      <p:sp>
        <p:nvSpPr>
          <p:cNvPr id="10263" name="TextBox 27"/>
          <p:cNvSpPr txBox="1">
            <a:spLocks noChangeArrowheads="1"/>
          </p:cNvSpPr>
          <p:nvPr/>
        </p:nvSpPr>
        <p:spPr bwMode="auto">
          <a:xfrm>
            <a:off x="604838" y="1563688"/>
            <a:ext cx="139065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Multnomah County, OR</a:t>
            </a:r>
          </a:p>
        </p:txBody>
      </p:sp>
      <p:sp>
        <p:nvSpPr>
          <p:cNvPr id="10264" name="TextBox 27"/>
          <p:cNvSpPr txBox="1">
            <a:spLocks noChangeArrowheads="1"/>
          </p:cNvSpPr>
          <p:nvPr/>
        </p:nvSpPr>
        <p:spPr bwMode="auto">
          <a:xfrm>
            <a:off x="354013" y="1709738"/>
            <a:ext cx="11858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Benton County, OR</a:t>
            </a:r>
          </a:p>
        </p:txBody>
      </p:sp>
      <p:sp>
        <p:nvSpPr>
          <p:cNvPr id="27" name="Oval 26"/>
          <p:cNvSpPr/>
          <p:nvPr/>
        </p:nvSpPr>
        <p:spPr>
          <a:xfrm>
            <a:off x="609600" y="16764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28" name="Oval 27"/>
          <p:cNvSpPr/>
          <p:nvPr/>
        </p:nvSpPr>
        <p:spPr>
          <a:xfrm>
            <a:off x="685800" y="1524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29" name="Oval 28"/>
          <p:cNvSpPr/>
          <p:nvPr/>
        </p:nvSpPr>
        <p:spPr>
          <a:xfrm>
            <a:off x="381000" y="304800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268" name="TextBox 27"/>
          <p:cNvSpPr txBox="1">
            <a:spLocks noChangeArrowheads="1"/>
          </p:cNvSpPr>
          <p:nvPr/>
        </p:nvSpPr>
        <p:spPr bwMode="auto">
          <a:xfrm>
            <a:off x="388938" y="2967038"/>
            <a:ext cx="17113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Watsonville/Parajo Valley, CA</a:t>
            </a:r>
          </a:p>
        </p:txBody>
      </p:sp>
      <p:sp>
        <p:nvSpPr>
          <p:cNvPr id="31" name="Oval 30"/>
          <p:cNvSpPr/>
          <p:nvPr/>
        </p:nvSpPr>
        <p:spPr>
          <a:xfrm>
            <a:off x="838200" y="373380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270" name="TextBox 29"/>
          <p:cNvSpPr txBox="1">
            <a:spLocks noChangeArrowheads="1"/>
          </p:cNvSpPr>
          <p:nvPr/>
        </p:nvSpPr>
        <p:spPr bwMode="auto">
          <a:xfrm>
            <a:off x="849313" y="3651250"/>
            <a:ext cx="14620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Rancho Cucamonga, CA</a:t>
            </a:r>
          </a:p>
        </p:txBody>
      </p:sp>
      <p:grpSp>
        <p:nvGrpSpPr>
          <p:cNvPr id="10271" name="Group 36"/>
          <p:cNvGrpSpPr>
            <a:grpSpLocks/>
          </p:cNvGrpSpPr>
          <p:nvPr/>
        </p:nvGrpSpPr>
        <p:grpSpPr bwMode="auto">
          <a:xfrm>
            <a:off x="8191500" y="5995988"/>
            <a:ext cx="801688" cy="238125"/>
            <a:chOff x="7912895" y="6205537"/>
            <a:chExt cx="931068" cy="276225"/>
          </a:xfrm>
        </p:grpSpPr>
        <p:sp>
          <p:nvSpPr>
            <p:cNvPr id="34" name="Freeform 33"/>
            <p:cNvSpPr/>
            <p:nvPr/>
          </p:nvSpPr>
          <p:spPr>
            <a:xfrm>
              <a:off x="7912895" y="6205537"/>
              <a:ext cx="776197" cy="276225"/>
            </a:xfrm>
            <a:custGeom>
              <a:avLst/>
              <a:gdLst>
                <a:gd name="connsiteX0" fmla="*/ 61912 w 776287"/>
                <a:gd name="connsiteY0" fmla="*/ 0 h 276225"/>
                <a:gd name="connsiteX1" fmla="*/ 128587 w 776287"/>
                <a:gd name="connsiteY1" fmla="*/ 0 h 276225"/>
                <a:gd name="connsiteX2" fmla="*/ 171450 w 776287"/>
                <a:gd name="connsiteY2" fmla="*/ 7144 h 276225"/>
                <a:gd name="connsiteX3" fmla="*/ 219075 w 776287"/>
                <a:gd name="connsiteY3" fmla="*/ 7144 h 276225"/>
                <a:gd name="connsiteX4" fmla="*/ 266700 w 776287"/>
                <a:gd name="connsiteY4" fmla="*/ 4763 h 276225"/>
                <a:gd name="connsiteX5" fmla="*/ 319087 w 776287"/>
                <a:gd name="connsiteY5" fmla="*/ 9525 h 276225"/>
                <a:gd name="connsiteX6" fmla="*/ 376237 w 776287"/>
                <a:gd name="connsiteY6" fmla="*/ 14288 h 276225"/>
                <a:gd name="connsiteX7" fmla="*/ 392906 w 776287"/>
                <a:gd name="connsiteY7" fmla="*/ 16669 h 276225"/>
                <a:gd name="connsiteX8" fmla="*/ 426243 w 776287"/>
                <a:gd name="connsiteY8" fmla="*/ 21432 h 276225"/>
                <a:gd name="connsiteX9" fmla="*/ 471487 w 776287"/>
                <a:gd name="connsiteY9" fmla="*/ 21432 h 276225"/>
                <a:gd name="connsiteX10" fmla="*/ 509587 w 776287"/>
                <a:gd name="connsiteY10" fmla="*/ 21432 h 276225"/>
                <a:gd name="connsiteX11" fmla="*/ 509587 w 776287"/>
                <a:gd name="connsiteY11" fmla="*/ 21432 h 276225"/>
                <a:gd name="connsiteX12" fmla="*/ 545306 w 776287"/>
                <a:gd name="connsiteY12" fmla="*/ 38100 h 276225"/>
                <a:gd name="connsiteX13" fmla="*/ 547687 w 776287"/>
                <a:gd name="connsiteY13" fmla="*/ 14288 h 276225"/>
                <a:gd name="connsiteX14" fmla="*/ 573881 w 776287"/>
                <a:gd name="connsiteY14" fmla="*/ 26194 h 276225"/>
                <a:gd name="connsiteX15" fmla="*/ 573881 w 776287"/>
                <a:gd name="connsiteY15" fmla="*/ 26194 h 276225"/>
                <a:gd name="connsiteX16" fmla="*/ 640556 w 776287"/>
                <a:gd name="connsiteY16" fmla="*/ 23813 h 276225"/>
                <a:gd name="connsiteX17" fmla="*/ 673893 w 776287"/>
                <a:gd name="connsiteY17" fmla="*/ 28575 h 276225"/>
                <a:gd name="connsiteX18" fmla="*/ 702468 w 776287"/>
                <a:gd name="connsiteY18" fmla="*/ 40482 h 276225"/>
                <a:gd name="connsiteX19" fmla="*/ 728662 w 776287"/>
                <a:gd name="connsiteY19" fmla="*/ 47625 h 276225"/>
                <a:gd name="connsiteX20" fmla="*/ 757237 w 776287"/>
                <a:gd name="connsiteY20" fmla="*/ 64294 h 276225"/>
                <a:gd name="connsiteX21" fmla="*/ 766762 w 776287"/>
                <a:gd name="connsiteY21" fmla="*/ 73819 h 276225"/>
                <a:gd name="connsiteX22" fmla="*/ 766762 w 776287"/>
                <a:gd name="connsiteY22" fmla="*/ 107157 h 276225"/>
                <a:gd name="connsiteX23" fmla="*/ 766762 w 776287"/>
                <a:gd name="connsiteY23" fmla="*/ 107157 h 276225"/>
                <a:gd name="connsiteX24" fmla="*/ 776287 w 776287"/>
                <a:gd name="connsiteY24" fmla="*/ 126207 h 276225"/>
                <a:gd name="connsiteX25" fmla="*/ 764381 w 776287"/>
                <a:gd name="connsiteY25" fmla="*/ 135732 h 276225"/>
                <a:gd name="connsiteX26" fmla="*/ 764381 w 776287"/>
                <a:gd name="connsiteY26" fmla="*/ 135732 h 276225"/>
                <a:gd name="connsiteX27" fmla="*/ 728662 w 776287"/>
                <a:gd name="connsiteY27" fmla="*/ 154782 h 276225"/>
                <a:gd name="connsiteX28" fmla="*/ 723900 w 776287"/>
                <a:gd name="connsiteY28" fmla="*/ 161925 h 276225"/>
                <a:gd name="connsiteX29" fmla="*/ 723900 w 776287"/>
                <a:gd name="connsiteY29" fmla="*/ 161925 h 276225"/>
                <a:gd name="connsiteX30" fmla="*/ 709612 w 776287"/>
                <a:gd name="connsiteY30" fmla="*/ 180975 h 276225"/>
                <a:gd name="connsiteX31" fmla="*/ 707231 w 776287"/>
                <a:gd name="connsiteY31" fmla="*/ 180975 h 276225"/>
                <a:gd name="connsiteX32" fmla="*/ 700087 w 776287"/>
                <a:gd name="connsiteY32" fmla="*/ 185738 h 276225"/>
                <a:gd name="connsiteX33" fmla="*/ 700087 w 776287"/>
                <a:gd name="connsiteY33" fmla="*/ 185738 h 276225"/>
                <a:gd name="connsiteX34" fmla="*/ 690562 w 776287"/>
                <a:gd name="connsiteY34" fmla="*/ 190500 h 276225"/>
                <a:gd name="connsiteX35" fmla="*/ 678656 w 776287"/>
                <a:gd name="connsiteY35" fmla="*/ 200025 h 276225"/>
                <a:gd name="connsiteX36" fmla="*/ 683418 w 776287"/>
                <a:gd name="connsiteY36" fmla="*/ 207169 h 276225"/>
                <a:gd name="connsiteX37" fmla="*/ 661987 w 776287"/>
                <a:gd name="connsiteY37" fmla="*/ 214313 h 276225"/>
                <a:gd name="connsiteX38" fmla="*/ 661987 w 776287"/>
                <a:gd name="connsiteY38" fmla="*/ 214313 h 276225"/>
                <a:gd name="connsiteX39" fmla="*/ 654843 w 776287"/>
                <a:gd name="connsiteY39" fmla="*/ 240507 h 276225"/>
                <a:gd name="connsiteX40" fmla="*/ 645318 w 776287"/>
                <a:gd name="connsiteY40" fmla="*/ 245269 h 276225"/>
                <a:gd name="connsiteX41" fmla="*/ 616743 w 776287"/>
                <a:gd name="connsiteY41" fmla="*/ 250032 h 276225"/>
                <a:gd name="connsiteX42" fmla="*/ 588168 w 776287"/>
                <a:gd name="connsiteY42" fmla="*/ 261938 h 276225"/>
                <a:gd name="connsiteX43" fmla="*/ 569118 w 776287"/>
                <a:gd name="connsiteY43" fmla="*/ 266700 h 276225"/>
                <a:gd name="connsiteX44" fmla="*/ 547687 w 776287"/>
                <a:gd name="connsiteY44" fmla="*/ 269082 h 276225"/>
                <a:gd name="connsiteX45" fmla="*/ 523875 w 776287"/>
                <a:gd name="connsiteY45" fmla="*/ 271463 h 276225"/>
                <a:gd name="connsiteX46" fmla="*/ 502443 w 776287"/>
                <a:gd name="connsiteY46" fmla="*/ 276225 h 276225"/>
                <a:gd name="connsiteX47" fmla="*/ 502443 w 776287"/>
                <a:gd name="connsiteY47" fmla="*/ 276225 h 276225"/>
                <a:gd name="connsiteX48" fmla="*/ 461962 w 776287"/>
                <a:gd name="connsiteY48" fmla="*/ 264319 h 276225"/>
                <a:gd name="connsiteX49" fmla="*/ 435768 w 776287"/>
                <a:gd name="connsiteY49" fmla="*/ 257175 h 276225"/>
                <a:gd name="connsiteX50" fmla="*/ 435768 w 776287"/>
                <a:gd name="connsiteY50" fmla="*/ 257175 h 276225"/>
                <a:gd name="connsiteX51" fmla="*/ 435768 w 776287"/>
                <a:gd name="connsiteY51" fmla="*/ 257175 h 276225"/>
                <a:gd name="connsiteX52" fmla="*/ 388143 w 776287"/>
                <a:gd name="connsiteY52" fmla="*/ 247650 h 276225"/>
                <a:gd name="connsiteX53" fmla="*/ 388143 w 776287"/>
                <a:gd name="connsiteY53" fmla="*/ 247650 h 276225"/>
                <a:gd name="connsiteX54" fmla="*/ 350043 w 776287"/>
                <a:gd name="connsiteY54" fmla="*/ 254794 h 276225"/>
                <a:gd name="connsiteX55" fmla="*/ 319087 w 776287"/>
                <a:gd name="connsiteY55" fmla="*/ 254794 h 276225"/>
                <a:gd name="connsiteX56" fmla="*/ 297656 w 776287"/>
                <a:gd name="connsiteY56" fmla="*/ 252413 h 276225"/>
                <a:gd name="connsiteX57" fmla="*/ 280987 w 776287"/>
                <a:gd name="connsiteY57" fmla="*/ 250032 h 276225"/>
                <a:gd name="connsiteX58" fmla="*/ 257175 w 776287"/>
                <a:gd name="connsiteY58" fmla="*/ 252413 h 276225"/>
                <a:gd name="connsiteX59" fmla="*/ 247650 w 776287"/>
                <a:gd name="connsiteY59" fmla="*/ 247650 h 276225"/>
                <a:gd name="connsiteX60" fmla="*/ 202406 w 776287"/>
                <a:gd name="connsiteY60" fmla="*/ 261938 h 276225"/>
                <a:gd name="connsiteX61" fmla="*/ 185737 w 776287"/>
                <a:gd name="connsiteY61" fmla="*/ 269082 h 276225"/>
                <a:gd name="connsiteX62" fmla="*/ 164306 w 776287"/>
                <a:gd name="connsiteY62" fmla="*/ 273844 h 276225"/>
                <a:gd name="connsiteX63" fmla="*/ 133350 w 776287"/>
                <a:gd name="connsiteY63" fmla="*/ 269082 h 276225"/>
                <a:gd name="connsiteX64" fmla="*/ 102393 w 776287"/>
                <a:gd name="connsiteY64" fmla="*/ 257175 h 276225"/>
                <a:gd name="connsiteX65" fmla="*/ 90487 w 776287"/>
                <a:gd name="connsiteY65" fmla="*/ 259557 h 276225"/>
                <a:gd name="connsiteX66" fmla="*/ 57150 w 776287"/>
                <a:gd name="connsiteY66" fmla="*/ 264319 h 276225"/>
                <a:gd name="connsiteX67" fmla="*/ 45243 w 776287"/>
                <a:gd name="connsiteY67" fmla="*/ 271463 h 276225"/>
                <a:gd name="connsiteX68" fmla="*/ 30956 w 776287"/>
                <a:gd name="connsiteY68" fmla="*/ 254794 h 276225"/>
                <a:gd name="connsiteX69" fmla="*/ 38100 w 776287"/>
                <a:gd name="connsiteY69" fmla="*/ 209550 h 276225"/>
                <a:gd name="connsiteX70" fmla="*/ 47625 w 776287"/>
                <a:gd name="connsiteY70" fmla="*/ 169069 h 276225"/>
                <a:gd name="connsiteX71" fmla="*/ 54768 w 776287"/>
                <a:gd name="connsiteY71" fmla="*/ 142875 h 276225"/>
                <a:gd name="connsiteX72" fmla="*/ 50006 w 776287"/>
                <a:gd name="connsiteY72" fmla="*/ 123825 h 276225"/>
                <a:gd name="connsiteX73" fmla="*/ 33337 w 776287"/>
                <a:gd name="connsiteY73" fmla="*/ 111919 h 276225"/>
                <a:gd name="connsiteX74" fmla="*/ 23812 w 776287"/>
                <a:gd name="connsiteY74" fmla="*/ 102394 h 276225"/>
                <a:gd name="connsiteX75" fmla="*/ 9525 w 776287"/>
                <a:gd name="connsiteY75" fmla="*/ 100013 h 276225"/>
                <a:gd name="connsiteX76" fmla="*/ 0 w 776287"/>
                <a:gd name="connsiteY76" fmla="*/ 71438 h 276225"/>
                <a:gd name="connsiteX77" fmla="*/ 11906 w 776287"/>
                <a:gd name="connsiteY77" fmla="*/ 54769 h 276225"/>
                <a:gd name="connsiteX78" fmla="*/ 61912 w 776287"/>
                <a:gd name="connsiteY78"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6287" h="276225">
                  <a:moveTo>
                    <a:pt x="61912" y="0"/>
                  </a:moveTo>
                  <a:lnTo>
                    <a:pt x="128587" y="0"/>
                  </a:lnTo>
                  <a:lnTo>
                    <a:pt x="171450" y="7144"/>
                  </a:lnTo>
                  <a:lnTo>
                    <a:pt x="219075" y="7144"/>
                  </a:lnTo>
                  <a:lnTo>
                    <a:pt x="266700" y="4763"/>
                  </a:lnTo>
                  <a:lnTo>
                    <a:pt x="319087" y="9525"/>
                  </a:lnTo>
                  <a:lnTo>
                    <a:pt x="376237" y="14288"/>
                  </a:lnTo>
                  <a:lnTo>
                    <a:pt x="392906" y="16669"/>
                  </a:lnTo>
                  <a:lnTo>
                    <a:pt x="426243" y="21432"/>
                  </a:lnTo>
                  <a:lnTo>
                    <a:pt x="471487" y="21432"/>
                  </a:lnTo>
                  <a:lnTo>
                    <a:pt x="509587" y="21432"/>
                  </a:lnTo>
                  <a:lnTo>
                    <a:pt x="509587" y="21432"/>
                  </a:lnTo>
                  <a:lnTo>
                    <a:pt x="545306" y="38100"/>
                  </a:lnTo>
                  <a:lnTo>
                    <a:pt x="547687" y="14288"/>
                  </a:lnTo>
                  <a:lnTo>
                    <a:pt x="573881" y="26194"/>
                  </a:lnTo>
                  <a:lnTo>
                    <a:pt x="573881" y="26194"/>
                  </a:lnTo>
                  <a:lnTo>
                    <a:pt x="640556" y="23813"/>
                  </a:lnTo>
                  <a:lnTo>
                    <a:pt x="673893" y="28575"/>
                  </a:lnTo>
                  <a:lnTo>
                    <a:pt x="702468" y="40482"/>
                  </a:lnTo>
                  <a:lnTo>
                    <a:pt x="728662" y="47625"/>
                  </a:lnTo>
                  <a:lnTo>
                    <a:pt x="757237" y="64294"/>
                  </a:lnTo>
                  <a:lnTo>
                    <a:pt x="766762" y="73819"/>
                  </a:lnTo>
                  <a:lnTo>
                    <a:pt x="766762" y="107157"/>
                  </a:lnTo>
                  <a:lnTo>
                    <a:pt x="766762" y="107157"/>
                  </a:lnTo>
                  <a:lnTo>
                    <a:pt x="776287" y="126207"/>
                  </a:lnTo>
                  <a:lnTo>
                    <a:pt x="764381" y="135732"/>
                  </a:lnTo>
                  <a:lnTo>
                    <a:pt x="764381" y="135732"/>
                  </a:lnTo>
                  <a:lnTo>
                    <a:pt x="728662" y="154782"/>
                  </a:lnTo>
                  <a:lnTo>
                    <a:pt x="723900" y="161925"/>
                  </a:lnTo>
                  <a:lnTo>
                    <a:pt x="723900" y="161925"/>
                  </a:lnTo>
                  <a:lnTo>
                    <a:pt x="709612" y="180975"/>
                  </a:lnTo>
                  <a:lnTo>
                    <a:pt x="707231" y="180975"/>
                  </a:lnTo>
                  <a:lnTo>
                    <a:pt x="700087" y="185738"/>
                  </a:lnTo>
                  <a:lnTo>
                    <a:pt x="700087" y="185738"/>
                  </a:lnTo>
                  <a:lnTo>
                    <a:pt x="690562" y="190500"/>
                  </a:lnTo>
                  <a:lnTo>
                    <a:pt x="678656" y="200025"/>
                  </a:lnTo>
                  <a:lnTo>
                    <a:pt x="683418" y="207169"/>
                  </a:lnTo>
                  <a:lnTo>
                    <a:pt x="661987" y="214313"/>
                  </a:lnTo>
                  <a:lnTo>
                    <a:pt x="661987" y="214313"/>
                  </a:lnTo>
                  <a:lnTo>
                    <a:pt x="654843" y="240507"/>
                  </a:lnTo>
                  <a:lnTo>
                    <a:pt x="645318" y="245269"/>
                  </a:lnTo>
                  <a:lnTo>
                    <a:pt x="616743" y="250032"/>
                  </a:lnTo>
                  <a:lnTo>
                    <a:pt x="588168" y="261938"/>
                  </a:lnTo>
                  <a:lnTo>
                    <a:pt x="569118" y="266700"/>
                  </a:lnTo>
                  <a:lnTo>
                    <a:pt x="547687" y="269082"/>
                  </a:lnTo>
                  <a:lnTo>
                    <a:pt x="523875" y="271463"/>
                  </a:lnTo>
                  <a:lnTo>
                    <a:pt x="502443" y="276225"/>
                  </a:lnTo>
                  <a:lnTo>
                    <a:pt x="502443" y="276225"/>
                  </a:lnTo>
                  <a:lnTo>
                    <a:pt x="461962" y="264319"/>
                  </a:lnTo>
                  <a:lnTo>
                    <a:pt x="435768" y="257175"/>
                  </a:lnTo>
                  <a:lnTo>
                    <a:pt x="435768" y="257175"/>
                  </a:lnTo>
                  <a:lnTo>
                    <a:pt x="435768" y="257175"/>
                  </a:lnTo>
                  <a:lnTo>
                    <a:pt x="388143" y="247650"/>
                  </a:lnTo>
                  <a:lnTo>
                    <a:pt x="388143" y="247650"/>
                  </a:lnTo>
                  <a:lnTo>
                    <a:pt x="350043" y="254794"/>
                  </a:lnTo>
                  <a:lnTo>
                    <a:pt x="319087" y="254794"/>
                  </a:lnTo>
                  <a:lnTo>
                    <a:pt x="297656" y="252413"/>
                  </a:lnTo>
                  <a:lnTo>
                    <a:pt x="280987" y="250032"/>
                  </a:lnTo>
                  <a:lnTo>
                    <a:pt x="257175" y="252413"/>
                  </a:lnTo>
                  <a:lnTo>
                    <a:pt x="247650" y="247650"/>
                  </a:lnTo>
                  <a:lnTo>
                    <a:pt x="202406" y="261938"/>
                  </a:lnTo>
                  <a:lnTo>
                    <a:pt x="185737" y="269082"/>
                  </a:lnTo>
                  <a:lnTo>
                    <a:pt x="164306" y="273844"/>
                  </a:lnTo>
                  <a:lnTo>
                    <a:pt x="133350" y="269082"/>
                  </a:lnTo>
                  <a:lnTo>
                    <a:pt x="102393" y="257175"/>
                  </a:lnTo>
                  <a:lnTo>
                    <a:pt x="90487" y="259557"/>
                  </a:lnTo>
                  <a:lnTo>
                    <a:pt x="57150" y="264319"/>
                  </a:lnTo>
                  <a:lnTo>
                    <a:pt x="45243" y="271463"/>
                  </a:lnTo>
                  <a:lnTo>
                    <a:pt x="30956" y="254794"/>
                  </a:lnTo>
                  <a:lnTo>
                    <a:pt x="38100" y="209550"/>
                  </a:lnTo>
                  <a:lnTo>
                    <a:pt x="47625" y="169069"/>
                  </a:lnTo>
                  <a:lnTo>
                    <a:pt x="54768" y="142875"/>
                  </a:lnTo>
                  <a:lnTo>
                    <a:pt x="50006" y="123825"/>
                  </a:lnTo>
                  <a:lnTo>
                    <a:pt x="33337" y="111919"/>
                  </a:lnTo>
                  <a:lnTo>
                    <a:pt x="23812" y="102394"/>
                  </a:lnTo>
                  <a:lnTo>
                    <a:pt x="9525" y="100013"/>
                  </a:lnTo>
                  <a:lnTo>
                    <a:pt x="0" y="71438"/>
                  </a:lnTo>
                  <a:lnTo>
                    <a:pt x="11906" y="54769"/>
                  </a:lnTo>
                  <a:lnTo>
                    <a:pt x="61912" y="0"/>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endParaRPr>
            </a:p>
          </p:txBody>
        </p:sp>
        <p:sp>
          <p:nvSpPr>
            <p:cNvPr id="36" name="Freeform 35"/>
            <p:cNvSpPr/>
            <p:nvPr/>
          </p:nvSpPr>
          <p:spPr>
            <a:xfrm>
              <a:off x="8713060" y="6332600"/>
              <a:ext cx="130903" cy="40513"/>
            </a:xfrm>
            <a:custGeom>
              <a:avLst/>
              <a:gdLst>
                <a:gd name="connsiteX0" fmla="*/ 0 w 130969"/>
                <a:gd name="connsiteY0" fmla="*/ 28575 h 40481"/>
                <a:gd name="connsiteX1" fmla="*/ 61912 w 130969"/>
                <a:gd name="connsiteY1" fmla="*/ 2381 h 40481"/>
                <a:gd name="connsiteX2" fmla="*/ 88106 w 130969"/>
                <a:gd name="connsiteY2" fmla="*/ 0 h 40481"/>
                <a:gd name="connsiteX3" fmla="*/ 114300 w 130969"/>
                <a:gd name="connsiteY3" fmla="*/ 4762 h 40481"/>
                <a:gd name="connsiteX4" fmla="*/ 130969 w 130969"/>
                <a:gd name="connsiteY4" fmla="*/ 11906 h 40481"/>
                <a:gd name="connsiteX5" fmla="*/ 130969 w 130969"/>
                <a:gd name="connsiteY5" fmla="*/ 11906 h 40481"/>
                <a:gd name="connsiteX6" fmla="*/ 102394 w 130969"/>
                <a:gd name="connsiteY6" fmla="*/ 38100 h 40481"/>
                <a:gd name="connsiteX7" fmla="*/ 71437 w 130969"/>
                <a:gd name="connsiteY7" fmla="*/ 40481 h 40481"/>
                <a:gd name="connsiteX8" fmla="*/ 0 w 130969"/>
                <a:gd name="connsiteY8" fmla="*/ 28575 h 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969" h="40481">
                  <a:moveTo>
                    <a:pt x="0" y="28575"/>
                  </a:moveTo>
                  <a:lnTo>
                    <a:pt x="61912" y="2381"/>
                  </a:lnTo>
                  <a:lnTo>
                    <a:pt x="88106" y="0"/>
                  </a:lnTo>
                  <a:lnTo>
                    <a:pt x="114300" y="4762"/>
                  </a:lnTo>
                  <a:lnTo>
                    <a:pt x="130969" y="11906"/>
                  </a:lnTo>
                  <a:lnTo>
                    <a:pt x="130969" y="11906"/>
                  </a:lnTo>
                  <a:lnTo>
                    <a:pt x="102394" y="38100"/>
                  </a:lnTo>
                  <a:lnTo>
                    <a:pt x="71437" y="40481"/>
                  </a:lnTo>
                  <a:lnTo>
                    <a:pt x="0" y="28575"/>
                  </a:lnTo>
                  <a:close/>
                </a:path>
              </a:pathLst>
            </a:cu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0000"/>
                </a:solidFill>
              </a:endParaRPr>
            </a:p>
          </p:txBody>
        </p:sp>
      </p:grpSp>
      <p:sp>
        <p:nvSpPr>
          <p:cNvPr id="39" name="Freeform 38"/>
          <p:cNvSpPr/>
          <p:nvPr/>
        </p:nvSpPr>
        <p:spPr>
          <a:xfrm>
            <a:off x="7822399" y="5679281"/>
            <a:ext cx="1393031" cy="866775"/>
          </a:xfrm>
          <a:custGeom>
            <a:avLst/>
            <a:gdLst>
              <a:gd name="connsiteX0" fmla="*/ 7144 w 1393031"/>
              <a:gd name="connsiteY0" fmla="*/ 866775 h 866775"/>
              <a:gd name="connsiteX1" fmla="*/ 0 w 1393031"/>
              <a:gd name="connsiteY1" fmla="*/ 9525 h 866775"/>
              <a:gd name="connsiteX2" fmla="*/ 1393031 w 1393031"/>
              <a:gd name="connsiteY2" fmla="*/ 2382 h 866775"/>
              <a:gd name="connsiteX3" fmla="*/ 1385887 w 1393031"/>
              <a:gd name="connsiteY3" fmla="*/ 0 h 866775"/>
            </a:gdLst>
            <a:ahLst/>
            <a:cxnLst>
              <a:cxn ang="0">
                <a:pos x="connsiteX0" y="connsiteY0"/>
              </a:cxn>
              <a:cxn ang="0">
                <a:pos x="connsiteX1" y="connsiteY1"/>
              </a:cxn>
              <a:cxn ang="0">
                <a:pos x="connsiteX2" y="connsiteY2"/>
              </a:cxn>
              <a:cxn ang="0">
                <a:pos x="connsiteX3" y="connsiteY3"/>
              </a:cxn>
            </a:cxnLst>
            <a:rect l="l" t="t" r="r" b="b"/>
            <a:pathLst>
              <a:path w="1393031" h="866775">
                <a:moveTo>
                  <a:pt x="7144" y="866775"/>
                </a:moveTo>
                <a:cubicBezTo>
                  <a:pt x="4763" y="581025"/>
                  <a:pt x="2381" y="295275"/>
                  <a:pt x="0" y="9525"/>
                </a:cubicBezTo>
                <a:lnTo>
                  <a:pt x="1393031" y="2382"/>
                </a:lnTo>
                <a:lnTo>
                  <a:pt x="1385887" y="0"/>
                </a:lnTo>
              </a:path>
            </a:pathLst>
          </a:custGeom>
          <a:noFill/>
          <a:ln w="28575" cmpd="dbl">
            <a:solidFill>
              <a:schemeClr val="tx1">
                <a:lumMod val="50000"/>
                <a:lumOff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en-US">
              <a:solidFill>
                <a:prstClr val="black"/>
              </a:solidFill>
              <a:effectLst>
                <a:outerShdw blurRad="38100" dist="38100" dir="2700000" algn="tl">
                  <a:srgbClr val="C0C0C0"/>
                </a:outerShdw>
              </a:effectLst>
              <a:latin typeface="Calibri" pitchFamily="34" charset="0"/>
            </a:endParaRPr>
          </a:p>
        </p:txBody>
      </p:sp>
      <p:sp>
        <p:nvSpPr>
          <p:cNvPr id="10275" name="TextBox 27"/>
          <p:cNvSpPr txBox="1">
            <a:spLocks noChangeArrowheads="1"/>
          </p:cNvSpPr>
          <p:nvPr/>
        </p:nvSpPr>
        <p:spPr bwMode="auto">
          <a:xfrm>
            <a:off x="1484313" y="3976688"/>
            <a:ext cx="81280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Phoenix, AZ</a:t>
            </a:r>
          </a:p>
        </p:txBody>
      </p:sp>
      <p:sp>
        <p:nvSpPr>
          <p:cNvPr id="41" name="Oval 40"/>
          <p:cNvSpPr/>
          <p:nvPr/>
        </p:nvSpPr>
        <p:spPr>
          <a:xfrm>
            <a:off x="1779588" y="395605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277" name="TextBox 27"/>
          <p:cNvSpPr txBox="1">
            <a:spLocks noChangeArrowheads="1"/>
          </p:cNvSpPr>
          <p:nvPr/>
        </p:nvSpPr>
        <p:spPr bwMode="auto">
          <a:xfrm>
            <a:off x="2830513" y="3490913"/>
            <a:ext cx="7175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Cuba, NM</a:t>
            </a:r>
          </a:p>
        </p:txBody>
      </p:sp>
      <p:sp>
        <p:nvSpPr>
          <p:cNvPr id="43" name="Oval 42"/>
          <p:cNvSpPr/>
          <p:nvPr/>
        </p:nvSpPr>
        <p:spPr>
          <a:xfrm>
            <a:off x="2873375" y="3643313"/>
            <a:ext cx="76200" cy="76200"/>
          </a:xfrm>
          <a:prstGeom prst="ellipse">
            <a:avLst/>
          </a:prstGeom>
          <a:solidFill>
            <a:srgbClr val="E236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44" name="Oval 43"/>
          <p:cNvSpPr/>
          <p:nvPr/>
        </p:nvSpPr>
        <p:spPr>
          <a:xfrm>
            <a:off x="2794000" y="372110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280" name="TextBox 27"/>
          <p:cNvSpPr txBox="1">
            <a:spLocks noChangeArrowheads="1"/>
          </p:cNvSpPr>
          <p:nvPr/>
        </p:nvSpPr>
        <p:spPr bwMode="auto">
          <a:xfrm>
            <a:off x="2349500" y="3775075"/>
            <a:ext cx="1382713" cy="20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ts val="900"/>
              </a:lnSpc>
              <a:spcBef>
                <a:spcPct val="0"/>
              </a:spcBef>
              <a:spcAft>
                <a:spcPct val="0"/>
              </a:spcAft>
            </a:pPr>
            <a:r>
              <a:rPr lang="en-US" sz="900">
                <a:solidFill>
                  <a:srgbClr val="FF0000"/>
                </a:solidFill>
                <a:cs typeface="Arial" charset="0"/>
              </a:rPr>
              <a:t>San Felipe Pueblo, NM</a:t>
            </a:r>
          </a:p>
        </p:txBody>
      </p:sp>
      <p:sp>
        <p:nvSpPr>
          <p:cNvPr id="10281" name="TextBox 27"/>
          <p:cNvSpPr txBox="1">
            <a:spLocks noChangeArrowheads="1"/>
          </p:cNvSpPr>
          <p:nvPr/>
        </p:nvSpPr>
        <p:spPr bwMode="auto">
          <a:xfrm>
            <a:off x="2482850" y="4144963"/>
            <a:ext cx="9461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Silver City, NM</a:t>
            </a:r>
          </a:p>
        </p:txBody>
      </p:sp>
      <p:sp>
        <p:nvSpPr>
          <p:cNvPr id="47" name="Oval 46"/>
          <p:cNvSpPr/>
          <p:nvPr/>
        </p:nvSpPr>
        <p:spPr>
          <a:xfrm>
            <a:off x="2473325" y="4219575"/>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283" name="TextBox 27"/>
          <p:cNvSpPr txBox="1">
            <a:spLocks noChangeArrowheads="1"/>
          </p:cNvSpPr>
          <p:nvPr/>
        </p:nvSpPr>
        <p:spPr bwMode="auto">
          <a:xfrm>
            <a:off x="2781300" y="4462463"/>
            <a:ext cx="81280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El Paso, TX</a:t>
            </a:r>
          </a:p>
        </p:txBody>
      </p:sp>
      <p:sp>
        <p:nvSpPr>
          <p:cNvPr id="49" name="Oval 48"/>
          <p:cNvSpPr/>
          <p:nvPr/>
        </p:nvSpPr>
        <p:spPr>
          <a:xfrm>
            <a:off x="2762250" y="4467225"/>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285" name="TextBox 27"/>
          <p:cNvSpPr txBox="1">
            <a:spLocks noChangeArrowheads="1"/>
          </p:cNvSpPr>
          <p:nvPr/>
        </p:nvSpPr>
        <p:spPr bwMode="auto">
          <a:xfrm>
            <a:off x="3313113" y="4689475"/>
            <a:ext cx="102393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San Antonio, TX</a:t>
            </a:r>
          </a:p>
        </p:txBody>
      </p:sp>
      <p:sp>
        <p:nvSpPr>
          <p:cNvPr id="51" name="Oval 50"/>
          <p:cNvSpPr/>
          <p:nvPr/>
        </p:nvSpPr>
        <p:spPr>
          <a:xfrm>
            <a:off x="3990975" y="488315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287" name="TextBox 27"/>
          <p:cNvSpPr txBox="1">
            <a:spLocks noChangeArrowheads="1"/>
          </p:cNvSpPr>
          <p:nvPr/>
        </p:nvSpPr>
        <p:spPr bwMode="auto">
          <a:xfrm>
            <a:off x="4265613" y="4743450"/>
            <a:ext cx="8255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Houston, TX</a:t>
            </a:r>
          </a:p>
        </p:txBody>
      </p:sp>
      <p:sp>
        <p:nvSpPr>
          <p:cNvPr id="53" name="Oval 52"/>
          <p:cNvSpPr/>
          <p:nvPr/>
        </p:nvSpPr>
        <p:spPr>
          <a:xfrm>
            <a:off x="4641850" y="4918075"/>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289" name="TextBox 27"/>
          <p:cNvSpPr txBox="1">
            <a:spLocks noChangeArrowheads="1"/>
          </p:cNvSpPr>
          <p:nvPr/>
        </p:nvSpPr>
        <p:spPr bwMode="auto">
          <a:xfrm>
            <a:off x="4992688" y="4648200"/>
            <a:ext cx="105568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New Orleans, LA</a:t>
            </a:r>
          </a:p>
        </p:txBody>
      </p:sp>
      <p:sp>
        <p:nvSpPr>
          <p:cNvPr id="55" name="Oval 54"/>
          <p:cNvSpPr/>
          <p:nvPr/>
        </p:nvSpPr>
        <p:spPr>
          <a:xfrm>
            <a:off x="5662613" y="4862513"/>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291" name="TextBox 27"/>
          <p:cNvSpPr txBox="1">
            <a:spLocks noChangeArrowheads="1"/>
          </p:cNvSpPr>
          <p:nvPr/>
        </p:nvSpPr>
        <p:spPr bwMode="auto">
          <a:xfrm>
            <a:off x="5646738" y="4348163"/>
            <a:ext cx="8445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Jackson, MS</a:t>
            </a:r>
          </a:p>
        </p:txBody>
      </p:sp>
      <p:sp>
        <p:nvSpPr>
          <p:cNvPr id="57" name="Oval 56"/>
          <p:cNvSpPr/>
          <p:nvPr/>
        </p:nvSpPr>
        <p:spPr>
          <a:xfrm>
            <a:off x="5656263" y="442595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293" name="TextBox 27"/>
          <p:cNvSpPr txBox="1">
            <a:spLocks noChangeArrowheads="1"/>
          </p:cNvSpPr>
          <p:nvPr/>
        </p:nvSpPr>
        <p:spPr bwMode="auto">
          <a:xfrm>
            <a:off x="4029075" y="3959225"/>
            <a:ext cx="2038350" cy="20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ts val="900"/>
              </a:lnSpc>
              <a:spcBef>
                <a:spcPct val="0"/>
              </a:spcBef>
              <a:spcAft>
                <a:spcPct val="0"/>
              </a:spcAft>
            </a:pPr>
            <a:r>
              <a:rPr lang="en-US" sz="900">
                <a:solidFill>
                  <a:srgbClr val="FF0000"/>
                </a:solidFill>
                <a:cs typeface="Arial" charset="0"/>
              </a:rPr>
              <a:t>Desoto/Marshall/ Tate Counties, MS</a:t>
            </a:r>
          </a:p>
        </p:txBody>
      </p:sp>
      <p:sp>
        <p:nvSpPr>
          <p:cNvPr id="60" name="Oval 59"/>
          <p:cNvSpPr/>
          <p:nvPr/>
        </p:nvSpPr>
        <p:spPr>
          <a:xfrm>
            <a:off x="5607050" y="3946525"/>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295" name="TextBox 27"/>
          <p:cNvSpPr txBox="1">
            <a:spLocks noChangeArrowheads="1"/>
          </p:cNvSpPr>
          <p:nvPr/>
        </p:nvSpPr>
        <p:spPr bwMode="auto">
          <a:xfrm>
            <a:off x="5918200" y="3911600"/>
            <a:ext cx="1262063"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Jefferson County, AL</a:t>
            </a:r>
          </a:p>
        </p:txBody>
      </p:sp>
      <p:sp>
        <p:nvSpPr>
          <p:cNvPr id="62" name="Oval 61"/>
          <p:cNvSpPr/>
          <p:nvPr/>
        </p:nvSpPr>
        <p:spPr>
          <a:xfrm>
            <a:off x="6197600" y="4081463"/>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297" name="TextBox 27"/>
          <p:cNvSpPr txBox="1">
            <a:spLocks noChangeArrowheads="1"/>
          </p:cNvSpPr>
          <p:nvPr/>
        </p:nvSpPr>
        <p:spPr bwMode="auto">
          <a:xfrm>
            <a:off x="3951288" y="3725863"/>
            <a:ext cx="1654175" cy="20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ts val="900"/>
              </a:lnSpc>
              <a:spcBef>
                <a:spcPct val="0"/>
              </a:spcBef>
              <a:spcAft>
                <a:spcPct val="0"/>
              </a:spcAft>
            </a:pPr>
            <a:r>
              <a:rPr lang="en-US" sz="900">
                <a:solidFill>
                  <a:srgbClr val="FF0000"/>
                </a:solidFill>
                <a:cs typeface="Arial" charset="0"/>
              </a:rPr>
              <a:t>Boone/Newton Counties, AR</a:t>
            </a:r>
          </a:p>
        </p:txBody>
      </p:sp>
      <p:sp>
        <p:nvSpPr>
          <p:cNvPr id="64" name="Oval 63"/>
          <p:cNvSpPr/>
          <p:nvPr/>
        </p:nvSpPr>
        <p:spPr>
          <a:xfrm>
            <a:off x="5160963" y="3673475"/>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299" name="TextBox 27"/>
          <p:cNvSpPr txBox="1">
            <a:spLocks noChangeArrowheads="1"/>
          </p:cNvSpPr>
          <p:nvPr/>
        </p:nvSpPr>
        <p:spPr bwMode="auto">
          <a:xfrm>
            <a:off x="4448175" y="2971800"/>
            <a:ext cx="104933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Kansas City, MO</a:t>
            </a:r>
          </a:p>
        </p:txBody>
      </p:sp>
      <p:sp>
        <p:nvSpPr>
          <p:cNvPr id="66" name="Oval 65"/>
          <p:cNvSpPr/>
          <p:nvPr/>
        </p:nvSpPr>
        <p:spPr>
          <a:xfrm>
            <a:off x="4827588" y="316230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01" name="TextBox 27"/>
          <p:cNvSpPr txBox="1">
            <a:spLocks noChangeArrowheads="1"/>
          </p:cNvSpPr>
          <p:nvPr/>
        </p:nvSpPr>
        <p:spPr bwMode="auto">
          <a:xfrm>
            <a:off x="3848100" y="2670175"/>
            <a:ext cx="8001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Omaha, NE</a:t>
            </a:r>
          </a:p>
        </p:txBody>
      </p:sp>
      <p:sp>
        <p:nvSpPr>
          <p:cNvPr id="68" name="Oval 67"/>
          <p:cNvSpPr/>
          <p:nvPr/>
        </p:nvSpPr>
        <p:spPr>
          <a:xfrm>
            <a:off x="4578350" y="2754313"/>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03" name="TextBox 27"/>
          <p:cNvSpPr txBox="1">
            <a:spLocks noChangeArrowheads="1"/>
          </p:cNvSpPr>
          <p:nvPr/>
        </p:nvSpPr>
        <p:spPr bwMode="auto">
          <a:xfrm>
            <a:off x="2797175" y="2933700"/>
            <a:ext cx="8128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Denver, CO</a:t>
            </a:r>
          </a:p>
        </p:txBody>
      </p:sp>
      <p:sp>
        <p:nvSpPr>
          <p:cNvPr id="70" name="Oval 69"/>
          <p:cNvSpPr/>
          <p:nvPr/>
        </p:nvSpPr>
        <p:spPr>
          <a:xfrm>
            <a:off x="3170238" y="2901950"/>
            <a:ext cx="76200" cy="76200"/>
          </a:xfrm>
          <a:prstGeom prst="ellipse">
            <a:avLst/>
          </a:prstGeom>
          <a:solidFill>
            <a:srgbClr val="E236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05" name="TextBox 27"/>
          <p:cNvSpPr txBox="1">
            <a:spLocks noChangeArrowheads="1"/>
          </p:cNvSpPr>
          <p:nvPr/>
        </p:nvSpPr>
        <p:spPr bwMode="auto">
          <a:xfrm>
            <a:off x="4835525" y="2530475"/>
            <a:ext cx="101123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Kane County, IL</a:t>
            </a:r>
          </a:p>
        </p:txBody>
      </p:sp>
      <p:sp>
        <p:nvSpPr>
          <p:cNvPr id="72" name="Oval 71"/>
          <p:cNvSpPr/>
          <p:nvPr/>
        </p:nvSpPr>
        <p:spPr>
          <a:xfrm>
            <a:off x="5781675" y="2586038"/>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07" name="TextBox 27"/>
          <p:cNvSpPr txBox="1">
            <a:spLocks noChangeArrowheads="1"/>
          </p:cNvSpPr>
          <p:nvPr/>
        </p:nvSpPr>
        <p:spPr bwMode="auto">
          <a:xfrm>
            <a:off x="5013325" y="2117725"/>
            <a:ext cx="96837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Milwaukee, WI</a:t>
            </a:r>
          </a:p>
        </p:txBody>
      </p:sp>
      <p:sp>
        <p:nvSpPr>
          <p:cNvPr id="74" name="Oval 73"/>
          <p:cNvSpPr/>
          <p:nvPr/>
        </p:nvSpPr>
        <p:spPr>
          <a:xfrm>
            <a:off x="5789613" y="2287588"/>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09" name="TextBox 27"/>
          <p:cNvSpPr txBox="1">
            <a:spLocks noChangeArrowheads="1"/>
          </p:cNvSpPr>
          <p:nvPr/>
        </p:nvSpPr>
        <p:spPr bwMode="auto">
          <a:xfrm>
            <a:off x="5438775" y="1658938"/>
            <a:ext cx="87788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Houghton, MI</a:t>
            </a:r>
          </a:p>
        </p:txBody>
      </p:sp>
      <p:sp>
        <p:nvSpPr>
          <p:cNvPr id="76" name="Oval 75"/>
          <p:cNvSpPr/>
          <p:nvPr/>
        </p:nvSpPr>
        <p:spPr>
          <a:xfrm>
            <a:off x="5668963" y="1608138"/>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11" name="TextBox 27"/>
          <p:cNvSpPr txBox="1">
            <a:spLocks noChangeArrowheads="1"/>
          </p:cNvSpPr>
          <p:nvPr/>
        </p:nvSpPr>
        <p:spPr bwMode="auto">
          <a:xfrm>
            <a:off x="6105525" y="2347913"/>
            <a:ext cx="59531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Flint, MI</a:t>
            </a:r>
          </a:p>
        </p:txBody>
      </p:sp>
      <p:sp>
        <p:nvSpPr>
          <p:cNvPr id="78" name="Oval 77"/>
          <p:cNvSpPr/>
          <p:nvPr/>
        </p:nvSpPr>
        <p:spPr>
          <a:xfrm>
            <a:off x="6470650" y="2312988"/>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80" name="Oval 79"/>
          <p:cNvSpPr/>
          <p:nvPr/>
        </p:nvSpPr>
        <p:spPr>
          <a:xfrm>
            <a:off x="6499225" y="299720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14" name="TextBox 27"/>
          <p:cNvSpPr txBox="1">
            <a:spLocks noChangeArrowheads="1"/>
          </p:cNvSpPr>
          <p:nvPr/>
        </p:nvSpPr>
        <p:spPr bwMode="auto">
          <a:xfrm>
            <a:off x="5854700" y="3554413"/>
            <a:ext cx="86360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Knoxville, TN</a:t>
            </a:r>
          </a:p>
        </p:txBody>
      </p:sp>
      <p:sp>
        <p:nvSpPr>
          <p:cNvPr id="82" name="Oval 81"/>
          <p:cNvSpPr/>
          <p:nvPr/>
        </p:nvSpPr>
        <p:spPr>
          <a:xfrm>
            <a:off x="6664325" y="3611563"/>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16" name="TextBox 27"/>
          <p:cNvSpPr txBox="1">
            <a:spLocks noChangeArrowheads="1"/>
          </p:cNvSpPr>
          <p:nvPr/>
        </p:nvSpPr>
        <p:spPr bwMode="auto">
          <a:xfrm>
            <a:off x="5672138" y="3698875"/>
            <a:ext cx="11731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Chattanooga,</a:t>
            </a:r>
            <a:r>
              <a:rPr lang="en-US" sz="400">
                <a:solidFill>
                  <a:srgbClr val="FF0000"/>
                </a:solidFill>
                <a:cs typeface="Arial" charset="0"/>
              </a:rPr>
              <a:t> </a:t>
            </a:r>
            <a:r>
              <a:rPr lang="en-US" sz="900">
                <a:solidFill>
                  <a:srgbClr val="FF0000"/>
                </a:solidFill>
                <a:cs typeface="Arial" charset="0"/>
              </a:rPr>
              <a:t>   TN</a:t>
            </a:r>
          </a:p>
        </p:txBody>
      </p:sp>
      <p:sp>
        <p:nvSpPr>
          <p:cNvPr id="84" name="Oval 83"/>
          <p:cNvSpPr/>
          <p:nvPr/>
        </p:nvSpPr>
        <p:spPr>
          <a:xfrm>
            <a:off x="6461125" y="378460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18" name="TextBox 27"/>
          <p:cNvSpPr txBox="1">
            <a:spLocks noChangeArrowheads="1"/>
          </p:cNvSpPr>
          <p:nvPr/>
        </p:nvSpPr>
        <p:spPr bwMode="auto">
          <a:xfrm>
            <a:off x="7243763" y="3582988"/>
            <a:ext cx="2347912" cy="20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ts val="900"/>
              </a:lnSpc>
              <a:spcBef>
                <a:spcPct val="0"/>
              </a:spcBef>
              <a:spcAft>
                <a:spcPct val="0"/>
              </a:spcAft>
            </a:pPr>
            <a:r>
              <a:rPr lang="en-US" sz="900">
                <a:solidFill>
                  <a:srgbClr val="FF0000"/>
                </a:solidFill>
                <a:cs typeface="Arial" charset="0"/>
              </a:rPr>
              <a:t>Moore/Montgomery Counties, NC</a:t>
            </a:r>
          </a:p>
        </p:txBody>
      </p:sp>
      <p:sp>
        <p:nvSpPr>
          <p:cNvPr id="88" name="Oval 87"/>
          <p:cNvSpPr/>
          <p:nvPr/>
        </p:nvSpPr>
        <p:spPr>
          <a:xfrm>
            <a:off x="7248525" y="3630613"/>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20" name="TextBox 27"/>
          <p:cNvSpPr txBox="1">
            <a:spLocks noChangeArrowheads="1"/>
          </p:cNvSpPr>
          <p:nvPr/>
        </p:nvSpPr>
        <p:spPr bwMode="auto">
          <a:xfrm>
            <a:off x="7016750" y="3754438"/>
            <a:ext cx="92868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Greenville, SC</a:t>
            </a:r>
          </a:p>
        </p:txBody>
      </p:sp>
      <p:sp>
        <p:nvSpPr>
          <p:cNvPr id="90" name="Oval 89"/>
          <p:cNvSpPr/>
          <p:nvPr/>
        </p:nvSpPr>
        <p:spPr>
          <a:xfrm>
            <a:off x="7016750" y="3800475"/>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22" name="TextBox 27"/>
          <p:cNvSpPr txBox="1">
            <a:spLocks noChangeArrowheads="1"/>
          </p:cNvSpPr>
          <p:nvPr/>
        </p:nvSpPr>
        <p:spPr bwMode="auto">
          <a:xfrm>
            <a:off x="7065963" y="3894138"/>
            <a:ext cx="1042987"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Spartanburg, SC</a:t>
            </a:r>
          </a:p>
        </p:txBody>
      </p:sp>
      <p:sp>
        <p:nvSpPr>
          <p:cNvPr id="92" name="Oval 91"/>
          <p:cNvSpPr/>
          <p:nvPr/>
        </p:nvSpPr>
        <p:spPr>
          <a:xfrm>
            <a:off x="7078663" y="3916363"/>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24" name="TextBox 27"/>
          <p:cNvSpPr txBox="1">
            <a:spLocks noChangeArrowheads="1"/>
          </p:cNvSpPr>
          <p:nvPr/>
        </p:nvSpPr>
        <p:spPr bwMode="auto">
          <a:xfrm>
            <a:off x="6470650" y="4116388"/>
            <a:ext cx="104298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Milledgeville, GA</a:t>
            </a:r>
          </a:p>
        </p:txBody>
      </p:sp>
      <p:sp>
        <p:nvSpPr>
          <p:cNvPr id="94" name="Oval 93"/>
          <p:cNvSpPr/>
          <p:nvPr/>
        </p:nvSpPr>
        <p:spPr>
          <a:xfrm>
            <a:off x="6772275" y="4110038"/>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26" name="TextBox 27"/>
          <p:cNvSpPr txBox="1">
            <a:spLocks noChangeArrowheads="1"/>
          </p:cNvSpPr>
          <p:nvPr/>
        </p:nvSpPr>
        <p:spPr bwMode="auto">
          <a:xfrm>
            <a:off x="6519863" y="4348163"/>
            <a:ext cx="10826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Cook County, GA</a:t>
            </a:r>
          </a:p>
        </p:txBody>
      </p:sp>
      <p:sp>
        <p:nvSpPr>
          <p:cNvPr id="96" name="Oval 95"/>
          <p:cNvSpPr/>
          <p:nvPr/>
        </p:nvSpPr>
        <p:spPr>
          <a:xfrm>
            <a:off x="6854825" y="4505325"/>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28" name="TextBox 27"/>
          <p:cNvSpPr txBox="1">
            <a:spLocks noChangeArrowheads="1"/>
          </p:cNvSpPr>
          <p:nvPr/>
        </p:nvSpPr>
        <p:spPr bwMode="auto">
          <a:xfrm>
            <a:off x="6924675" y="4694238"/>
            <a:ext cx="107632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Duval County, FL</a:t>
            </a:r>
          </a:p>
        </p:txBody>
      </p:sp>
      <p:sp>
        <p:nvSpPr>
          <p:cNvPr id="98" name="Oval 97"/>
          <p:cNvSpPr/>
          <p:nvPr/>
        </p:nvSpPr>
        <p:spPr>
          <a:xfrm>
            <a:off x="7237413" y="4662488"/>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30" name="TextBox 27"/>
          <p:cNvSpPr txBox="1">
            <a:spLocks noChangeArrowheads="1"/>
          </p:cNvSpPr>
          <p:nvPr/>
        </p:nvSpPr>
        <p:spPr bwMode="auto">
          <a:xfrm>
            <a:off x="6858000" y="5099050"/>
            <a:ext cx="2447925" cy="20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ts val="900"/>
              </a:lnSpc>
              <a:spcBef>
                <a:spcPct val="0"/>
              </a:spcBef>
              <a:spcAft>
                <a:spcPct val="0"/>
              </a:spcAft>
            </a:pPr>
            <a:r>
              <a:rPr lang="en-US" sz="900">
                <a:solidFill>
                  <a:srgbClr val="FF0000"/>
                </a:solidFill>
                <a:cs typeface="Arial" charset="0"/>
              </a:rPr>
              <a:t>Lake Worth/Greenacres/ Palm Springs, FL</a:t>
            </a:r>
          </a:p>
        </p:txBody>
      </p:sp>
      <p:sp>
        <p:nvSpPr>
          <p:cNvPr id="100" name="Oval 99"/>
          <p:cNvSpPr/>
          <p:nvPr/>
        </p:nvSpPr>
        <p:spPr>
          <a:xfrm>
            <a:off x="7586663" y="5259388"/>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lnSpc>
                <a:spcPts val="900"/>
              </a:lnSpc>
              <a:spcBef>
                <a:spcPct val="0"/>
              </a:spcBef>
              <a:spcAft>
                <a:spcPct val="0"/>
              </a:spcAft>
            </a:pPr>
            <a:endParaRPr lang="en-US">
              <a:solidFill>
                <a:srgbClr val="FF0000"/>
              </a:solidFill>
            </a:endParaRPr>
          </a:p>
        </p:txBody>
      </p:sp>
      <p:sp>
        <p:nvSpPr>
          <p:cNvPr id="10332" name="TextBox 27"/>
          <p:cNvSpPr txBox="1">
            <a:spLocks noChangeArrowheads="1"/>
          </p:cNvSpPr>
          <p:nvPr/>
        </p:nvSpPr>
        <p:spPr bwMode="auto">
          <a:xfrm>
            <a:off x="8178800" y="5829300"/>
            <a:ext cx="8255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Caguas, PR</a:t>
            </a:r>
          </a:p>
        </p:txBody>
      </p:sp>
      <p:sp>
        <p:nvSpPr>
          <p:cNvPr id="102" name="Oval 101"/>
          <p:cNvSpPr/>
          <p:nvPr/>
        </p:nvSpPr>
        <p:spPr>
          <a:xfrm>
            <a:off x="8631238" y="6078538"/>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34" name="TextBox 27"/>
          <p:cNvSpPr txBox="1">
            <a:spLocks noChangeArrowheads="1"/>
          </p:cNvSpPr>
          <p:nvPr/>
        </p:nvSpPr>
        <p:spPr bwMode="auto">
          <a:xfrm>
            <a:off x="6986588" y="3087688"/>
            <a:ext cx="99218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Charleston, WV</a:t>
            </a:r>
          </a:p>
        </p:txBody>
      </p:sp>
      <p:sp>
        <p:nvSpPr>
          <p:cNvPr id="104" name="Oval 103"/>
          <p:cNvSpPr/>
          <p:nvPr/>
        </p:nvSpPr>
        <p:spPr>
          <a:xfrm>
            <a:off x="6988175" y="3167063"/>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36" name="TextBox 27"/>
          <p:cNvSpPr txBox="1">
            <a:spLocks noChangeArrowheads="1"/>
          </p:cNvSpPr>
          <p:nvPr/>
        </p:nvSpPr>
        <p:spPr bwMode="auto">
          <a:xfrm>
            <a:off x="7018338" y="2560638"/>
            <a:ext cx="10318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Philadelphia,</a:t>
            </a:r>
            <a:r>
              <a:rPr lang="en-US" sz="500">
                <a:solidFill>
                  <a:srgbClr val="FF0000"/>
                </a:solidFill>
                <a:cs typeface="Arial" charset="0"/>
              </a:rPr>
              <a:t> </a:t>
            </a:r>
            <a:r>
              <a:rPr lang="en-US" sz="900">
                <a:solidFill>
                  <a:srgbClr val="FF0000"/>
                </a:solidFill>
                <a:cs typeface="Arial" charset="0"/>
              </a:rPr>
              <a:t>PA</a:t>
            </a:r>
          </a:p>
        </p:txBody>
      </p:sp>
      <p:sp>
        <p:nvSpPr>
          <p:cNvPr id="106" name="Oval 105"/>
          <p:cNvSpPr/>
          <p:nvPr/>
        </p:nvSpPr>
        <p:spPr>
          <a:xfrm>
            <a:off x="7927975" y="2643188"/>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38" name="TextBox 27"/>
          <p:cNvSpPr txBox="1">
            <a:spLocks noChangeArrowheads="1"/>
          </p:cNvSpPr>
          <p:nvPr/>
        </p:nvSpPr>
        <p:spPr bwMode="auto">
          <a:xfrm>
            <a:off x="7392988" y="2289175"/>
            <a:ext cx="85725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Kingston, NY</a:t>
            </a:r>
          </a:p>
        </p:txBody>
      </p:sp>
      <p:sp>
        <p:nvSpPr>
          <p:cNvPr id="109" name="Oval 108"/>
          <p:cNvSpPr/>
          <p:nvPr/>
        </p:nvSpPr>
        <p:spPr>
          <a:xfrm>
            <a:off x="8015288" y="225425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40" name="TextBox 27"/>
          <p:cNvSpPr txBox="1">
            <a:spLocks noChangeArrowheads="1"/>
          </p:cNvSpPr>
          <p:nvPr/>
        </p:nvSpPr>
        <p:spPr bwMode="auto">
          <a:xfrm>
            <a:off x="7232650" y="2157413"/>
            <a:ext cx="76835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Buffalo, NY</a:t>
            </a:r>
          </a:p>
        </p:txBody>
      </p:sp>
      <p:sp>
        <p:nvSpPr>
          <p:cNvPr id="111" name="Oval 110"/>
          <p:cNvSpPr/>
          <p:nvPr/>
        </p:nvSpPr>
        <p:spPr>
          <a:xfrm>
            <a:off x="7245350" y="223520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12" name="Oval 111"/>
          <p:cNvSpPr/>
          <p:nvPr/>
        </p:nvSpPr>
        <p:spPr>
          <a:xfrm>
            <a:off x="8347075" y="2098675"/>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43" name="TextBox 27"/>
          <p:cNvSpPr txBox="1">
            <a:spLocks noChangeArrowheads="1"/>
          </p:cNvSpPr>
          <p:nvPr/>
        </p:nvSpPr>
        <p:spPr bwMode="auto">
          <a:xfrm>
            <a:off x="8148638" y="1901825"/>
            <a:ext cx="9017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Fitchburg, MA</a:t>
            </a:r>
          </a:p>
        </p:txBody>
      </p:sp>
      <p:sp>
        <p:nvSpPr>
          <p:cNvPr id="10344" name="TextBox 27"/>
          <p:cNvSpPr txBox="1">
            <a:spLocks noChangeArrowheads="1"/>
          </p:cNvSpPr>
          <p:nvPr/>
        </p:nvSpPr>
        <p:spPr bwMode="auto">
          <a:xfrm>
            <a:off x="7277100" y="1965325"/>
            <a:ext cx="935038"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Rochester, NY</a:t>
            </a:r>
          </a:p>
        </p:txBody>
      </p:sp>
      <p:sp>
        <p:nvSpPr>
          <p:cNvPr id="115" name="Oval 114"/>
          <p:cNvSpPr/>
          <p:nvPr/>
        </p:nvSpPr>
        <p:spPr>
          <a:xfrm>
            <a:off x="7521575" y="2135188"/>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46" name="Rectangle 3"/>
          <p:cNvSpPr>
            <a:spLocks noChangeArrowheads="1"/>
          </p:cNvSpPr>
          <p:nvPr/>
        </p:nvSpPr>
        <p:spPr bwMode="auto">
          <a:xfrm>
            <a:off x="0" y="0"/>
            <a:ext cx="9144000" cy="649288"/>
          </a:xfrm>
          <a:prstGeom prst="rect">
            <a:avLst/>
          </a:prstGeom>
          <a:solidFill>
            <a:srgbClr val="CCCC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r>
              <a:rPr lang="en-US" sz="2800" b="1" dirty="0">
                <a:solidFill>
                  <a:prstClr val="white"/>
                </a:solidFill>
                <a:latin typeface="Tahoma" pitchFamily="34" charset="0"/>
                <a:cs typeface="Tahoma" pitchFamily="34" charset="0"/>
              </a:rPr>
              <a:t>Healthy Kids, Healthy Communities (50 Grantees)</a:t>
            </a:r>
          </a:p>
        </p:txBody>
      </p:sp>
      <p:sp>
        <p:nvSpPr>
          <p:cNvPr id="10347" name="TextBox 27"/>
          <p:cNvSpPr txBox="1">
            <a:spLocks noChangeArrowheads="1"/>
          </p:cNvSpPr>
          <p:nvPr/>
        </p:nvSpPr>
        <p:spPr bwMode="auto">
          <a:xfrm>
            <a:off x="6643688" y="3441700"/>
            <a:ext cx="1965325" cy="20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ts val="900"/>
              </a:lnSpc>
              <a:spcBef>
                <a:spcPct val="0"/>
              </a:spcBef>
              <a:spcAft>
                <a:spcPct val="0"/>
              </a:spcAft>
            </a:pPr>
            <a:r>
              <a:rPr lang="en-US" sz="900">
                <a:solidFill>
                  <a:srgbClr val="FF0000"/>
                </a:solidFill>
                <a:cs typeface="Arial" charset="0"/>
              </a:rPr>
              <a:t>Nash/Edgecombe    Counties, NC</a:t>
            </a:r>
          </a:p>
        </p:txBody>
      </p:sp>
      <p:sp>
        <p:nvSpPr>
          <p:cNvPr id="118" name="Oval 117"/>
          <p:cNvSpPr/>
          <p:nvPr/>
        </p:nvSpPr>
        <p:spPr>
          <a:xfrm>
            <a:off x="7681913" y="3498850"/>
            <a:ext cx="76200" cy="76200"/>
          </a:xfrm>
          <a:prstGeom prst="ellipse">
            <a:avLst/>
          </a:prstGeom>
          <a:solidFill>
            <a:srgbClr val="E23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a:solidFill>
                <a:srgbClr val="FF0000"/>
              </a:solidFill>
            </a:endParaRPr>
          </a:p>
        </p:txBody>
      </p:sp>
      <p:sp>
        <p:nvSpPr>
          <p:cNvPr id="10349" name="TextBox 27"/>
          <p:cNvSpPr txBox="1">
            <a:spLocks noChangeArrowheads="1"/>
          </p:cNvSpPr>
          <p:nvPr/>
        </p:nvSpPr>
        <p:spPr bwMode="auto">
          <a:xfrm>
            <a:off x="5781675" y="2828925"/>
            <a:ext cx="1274763"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900">
                <a:solidFill>
                  <a:srgbClr val="FF0000"/>
                </a:solidFill>
                <a:cs typeface="Arial" charset="0"/>
              </a:rPr>
              <a:t>Hamilton County, OH</a:t>
            </a:r>
          </a:p>
        </p:txBody>
      </p:sp>
      <p:sp>
        <p:nvSpPr>
          <p:cNvPr id="113" name="Oval 112"/>
          <p:cNvSpPr/>
          <p:nvPr/>
        </p:nvSpPr>
        <p:spPr>
          <a:xfrm rot="503280">
            <a:off x="2207039" y="4014678"/>
            <a:ext cx="2895600"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5556471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down)">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solidFill>
                  <a:schemeClr val="bg1"/>
                </a:solidFill>
                <a:latin typeface="Tahoma" pitchFamily="34" charset="0"/>
                <a:ea typeface="MS PGothic" pitchFamily="34" charset="-128"/>
                <a:cs typeface="Tahoma" pitchFamily="34" charset="0"/>
              </a:rPr>
              <a:t>ALBD’s mission:</a:t>
            </a:r>
          </a:p>
        </p:txBody>
      </p:sp>
      <p:sp>
        <p:nvSpPr>
          <p:cNvPr id="16387" name="Subtitle 2"/>
          <p:cNvSpPr>
            <a:spLocks noGrp="1"/>
          </p:cNvSpPr>
          <p:nvPr>
            <p:ph idx="1"/>
          </p:nvPr>
        </p:nvSpPr>
        <p:spPr>
          <a:xfrm>
            <a:off x="76200" y="1219200"/>
            <a:ext cx="3733800" cy="4343400"/>
          </a:xfrm>
        </p:spPr>
        <p:txBody>
          <a:bodyPr>
            <a:normAutofit fontScale="92500"/>
          </a:bodyPr>
          <a:lstStyle/>
          <a:p>
            <a:pPr>
              <a:lnSpc>
                <a:spcPts val="2300"/>
              </a:lnSpc>
              <a:spcAft>
                <a:spcPts val="1200"/>
              </a:spcAft>
              <a:buFont typeface="Wingdings" pitchFamily="2" charset="2"/>
              <a:buNone/>
            </a:pPr>
            <a:endParaRPr lang="en-US" sz="2600" dirty="0" smtClean="0">
              <a:ea typeface="MS PGothic" pitchFamily="34" charset="-128"/>
              <a:cs typeface="Tahoma" pitchFamily="34" charset="0"/>
            </a:endParaRPr>
          </a:p>
          <a:p>
            <a:pPr marL="0" indent="0">
              <a:lnSpc>
                <a:spcPts val="2300"/>
              </a:lnSpc>
              <a:spcAft>
                <a:spcPts val="1200"/>
              </a:spcAft>
              <a:buFont typeface="Wingdings" pitchFamily="2" charset="2"/>
              <a:buNone/>
            </a:pPr>
            <a:r>
              <a:rPr lang="en-US" sz="2600" dirty="0" smtClean="0">
                <a:ea typeface="MS PGothic" pitchFamily="34" charset="-128"/>
                <a:cs typeface="Tahoma" pitchFamily="34" charset="0"/>
              </a:rPr>
              <a:t>Active Living By Design (ALBD) creates community-led change by working with local and national partners to build a culture of active living and healthy eating. </a:t>
            </a:r>
            <a:br>
              <a:rPr lang="en-US" sz="2600" dirty="0" smtClean="0">
                <a:ea typeface="MS PGothic" pitchFamily="34" charset="-128"/>
                <a:cs typeface="Tahoma" pitchFamily="34" charset="0"/>
              </a:rPr>
            </a:br>
            <a:endParaRPr lang="en-US" sz="2600" dirty="0" smtClean="0">
              <a:ea typeface="MS PGothic" pitchFamily="34" charset="-128"/>
              <a:cs typeface="Tahoma" pitchFamily="34" charset="0"/>
            </a:endParaRPr>
          </a:p>
          <a:p>
            <a:pPr marL="0" indent="0">
              <a:lnSpc>
                <a:spcPts val="2300"/>
              </a:lnSpc>
              <a:spcAft>
                <a:spcPts val="1200"/>
              </a:spcAft>
              <a:buFont typeface="Wingdings" pitchFamily="2" charset="2"/>
              <a:buNone/>
            </a:pPr>
            <a:r>
              <a:rPr lang="en-US" sz="2600" i="1" dirty="0" smtClean="0">
                <a:ea typeface="MS PGothic" pitchFamily="34" charset="-128"/>
                <a:cs typeface="Tahoma" pitchFamily="34" charset="0"/>
              </a:rPr>
              <a:t>“Our vision is healthy communities, where routine physical activity and healthy eating are accessible, easy and affordable to everyone.”</a:t>
            </a:r>
          </a:p>
        </p:txBody>
      </p:sp>
      <p:pic>
        <p:nvPicPr>
          <p:cNvPr id="50177" name="Picture 1" descr="H:\albd_share\Communications\Image Gallery\ALbD CP Photos\Top Photos 2007\Top 15\Portland, OR - Lents bike safety.jpg"/>
          <p:cNvPicPr>
            <a:picLocks noChangeAspect="1" noChangeArrowheads="1"/>
          </p:cNvPicPr>
          <p:nvPr/>
        </p:nvPicPr>
        <p:blipFill>
          <a:blip r:embed="rId3" cstate="print"/>
          <a:srcRect/>
          <a:stretch>
            <a:fillRect/>
          </a:stretch>
        </p:blipFill>
        <p:spPr bwMode="auto">
          <a:xfrm>
            <a:off x="3998595" y="1371600"/>
            <a:ext cx="2554605" cy="5105400"/>
          </a:xfrm>
          <a:prstGeom prst="rect">
            <a:avLst/>
          </a:prstGeom>
          <a:noFill/>
        </p:spPr>
      </p:pic>
      <p:pic>
        <p:nvPicPr>
          <p:cNvPr id="50178" name="Picture 2" descr="H:\albd_share\Communications\Image Gallery\ALbD CP Photos\Top Photos 2007\Top 15\BuffaloNY_Table of Greens.jpg"/>
          <p:cNvPicPr>
            <a:picLocks noChangeAspect="1" noChangeArrowheads="1"/>
          </p:cNvPicPr>
          <p:nvPr/>
        </p:nvPicPr>
        <p:blipFill>
          <a:blip r:embed="rId4" cstate="print"/>
          <a:srcRect/>
          <a:stretch>
            <a:fillRect/>
          </a:stretch>
        </p:blipFill>
        <p:spPr bwMode="auto">
          <a:xfrm>
            <a:off x="6629400" y="1371600"/>
            <a:ext cx="2362200" cy="5105400"/>
          </a:xfrm>
          <a:prstGeom prst="rect">
            <a:avLst/>
          </a:prstGeom>
          <a:noFill/>
        </p:spPr>
      </p:pic>
    </p:spTree>
    <p:extLst>
      <p:ext uri="{BB962C8B-B14F-4D97-AF65-F5344CB8AC3E}">
        <p14:creationId xmlns:p14="http://schemas.microsoft.com/office/powerpoint/2010/main" xmlns="" val="2351654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solidFill>
                  <a:schemeClr val="bg1"/>
                </a:solidFill>
                <a:latin typeface="Tahoma" pitchFamily="34" charset="0"/>
                <a:ea typeface="MS PGothic" pitchFamily="34" charset="-128"/>
                <a:cs typeface="Tahoma" pitchFamily="34" charset="0"/>
              </a:rPr>
              <a:t>What do we do?</a:t>
            </a:r>
          </a:p>
        </p:txBody>
      </p:sp>
      <p:sp>
        <p:nvSpPr>
          <p:cNvPr id="20483" name="Content Placeholder 2"/>
          <p:cNvSpPr>
            <a:spLocks noGrp="1"/>
          </p:cNvSpPr>
          <p:nvPr>
            <p:ph idx="1"/>
          </p:nvPr>
        </p:nvSpPr>
        <p:spPr>
          <a:xfrm>
            <a:off x="3810000" y="1143000"/>
            <a:ext cx="5334000" cy="5715000"/>
          </a:xfrm>
        </p:spPr>
        <p:txBody>
          <a:bodyPr>
            <a:noAutofit/>
          </a:bodyPr>
          <a:lstStyle/>
          <a:p>
            <a:pPr>
              <a:spcBef>
                <a:spcPts val="0"/>
              </a:spcBef>
            </a:pPr>
            <a:r>
              <a:rPr lang="en-US" sz="2400" dirty="0" smtClean="0">
                <a:latin typeface="+mj-lt"/>
                <a:ea typeface="MS PGothic" pitchFamily="34" charset="-128"/>
                <a:cs typeface="Tahoma" pitchFamily="34" charset="0"/>
              </a:rPr>
              <a:t>Serve as the National Program Office for programs funded by the Robert Wood Johnson Foundation </a:t>
            </a:r>
          </a:p>
          <a:p>
            <a:pPr>
              <a:spcBef>
                <a:spcPts val="0"/>
              </a:spcBef>
            </a:pPr>
            <a:endParaRPr lang="en-US" sz="1200" dirty="0" smtClean="0">
              <a:latin typeface="+mj-lt"/>
              <a:ea typeface="MS PGothic" pitchFamily="34" charset="-128"/>
              <a:cs typeface="Tahoma" pitchFamily="34" charset="0"/>
            </a:endParaRPr>
          </a:p>
          <a:p>
            <a:pPr>
              <a:spcBef>
                <a:spcPts val="0"/>
              </a:spcBef>
            </a:pPr>
            <a:r>
              <a:rPr lang="en-US" sz="2400" dirty="0" smtClean="0">
                <a:latin typeface="+mj-lt"/>
                <a:ea typeface="MS PGothic" pitchFamily="34" charset="-128"/>
                <a:cs typeface="Tahoma" pitchFamily="34" charset="0"/>
              </a:rPr>
              <a:t>Manage multiple grant programs for various funders </a:t>
            </a:r>
          </a:p>
          <a:p>
            <a:pPr>
              <a:spcBef>
                <a:spcPts val="0"/>
              </a:spcBef>
            </a:pPr>
            <a:endParaRPr lang="en-US" sz="1200" dirty="0" smtClean="0">
              <a:latin typeface="+mj-lt"/>
              <a:ea typeface="MS PGothic" pitchFamily="34" charset="-128"/>
              <a:cs typeface="Tahoma" pitchFamily="34" charset="0"/>
            </a:endParaRPr>
          </a:p>
          <a:p>
            <a:pPr>
              <a:spcBef>
                <a:spcPts val="0"/>
              </a:spcBef>
            </a:pPr>
            <a:r>
              <a:rPr lang="en-US" sz="2400" dirty="0" smtClean="0">
                <a:latin typeface="+mj-lt"/>
                <a:ea typeface="MS PGothic" pitchFamily="34" charset="-128"/>
                <a:cs typeface="Tahoma" pitchFamily="34" charset="0"/>
              </a:rPr>
              <a:t>Provide technical assistance to our grantees</a:t>
            </a:r>
          </a:p>
          <a:p>
            <a:pPr>
              <a:spcBef>
                <a:spcPts val="0"/>
              </a:spcBef>
            </a:pPr>
            <a:endParaRPr lang="en-US" sz="2400" dirty="0" smtClean="0">
              <a:ea typeface="MS PGothic" pitchFamily="34" charset="-128"/>
              <a:cs typeface="Tahoma" pitchFamily="34" charset="0"/>
            </a:endParaRPr>
          </a:p>
          <a:p>
            <a:pPr>
              <a:spcBef>
                <a:spcPts val="0"/>
              </a:spcBef>
            </a:pPr>
            <a:r>
              <a:rPr lang="en-US" sz="2400" dirty="0" smtClean="0">
                <a:latin typeface="+mj-lt"/>
                <a:ea typeface="MS PGothic" pitchFamily="34" charset="-128"/>
                <a:cs typeface="Tahoma" pitchFamily="34" charset="0"/>
              </a:rPr>
              <a:t>Conduct training sessions, workshops and seminars for grantees and funders </a:t>
            </a:r>
            <a:br>
              <a:rPr lang="en-US" sz="2400" dirty="0" smtClean="0">
                <a:latin typeface="+mj-lt"/>
                <a:ea typeface="MS PGothic" pitchFamily="34" charset="-128"/>
                <a:cs typeface="Tahoma" pitchFamily="34" charset="0"/>
              </a:rPr>
            </a:br>
            <a:endParaRPr lang="en-US" sz="1200" dirty="0" smtClean="0">
              <a:latin typeface="+mj-lt"/>
              <a:ea typeface="MS PGothic" pitchFamily="34" charset="-128"/>
              <a:cs typeface="Tahoma" pitchFamily="34" charset="0"/>
            </a:endParaRPr>
          </a:p>
          <a:p>
            <a:pPr>
              <a:spcBef>
                <a:spcPts val="0"/>
              </a:spcBef>
            </a:pPr>
            <a:r>
              <a:rPr lang="en-US" sz="2400" dirty="0" smtClean="0">
                <a:latin typeface="+mj-lt"/>
                <a:ea typeface="MS PGothic" pitchFamily="34" charset="-128"/>
                <a:cs typeface="Tahoma" pitchFamily="34" charset="0"/>
              </a:rPr>
              <a:t>Provide intensive coaching and share lessons learned from the field -- “best practices” </a:t>
            </a:r>
          </a:p>
          <a:p>
            <a:endParaRPr lang="en-US" sz="2400" dirty="0" smtClean="0">
              <a:latin typeface="+mj-lt"/>
              <a:ea typeface="MS PGothic" pitchFamily="34" charset="-128"/>
              <a:cs typeface="Tahoma" pitchFamily="34" charset="0"/>
            </a:endParaRPr>
          </a:p>
          <a:p>
            <a:endParaRPr lang="en-US" sz="2400" dirty="0" smtClean="0">
              <a:latin typeface="+mj-lt"/>
              <a:ea typeface="MS PGothic" pitchFamily="34" charset="-128"/>
              <a:cs typeface="Tahoma" pitchFamily="34" charset="0"/>
            </a:endParaRPr>
          </a:p>
        </p:txBody>
      </p:sp>
      <p:pic>
        <p:nvPicPr>
          <p:cNvPr id="19460" name="Content Placeholder 14" descr="SMB_6452.JPG"/>
          <p:cNvPicPr>
            <a:picLocks noGrp="1" noChangeAspect="1"/>
          </p:cNvPicPr>
          <p:nvPr>
            <p:ph idx="10"/>
          </p:nvPr>
        </p:nvPicPr>
        <p:blipFill>
          <a:blip r:embed="rId3" cstate="print"/>
          <a:srcRect l="16584" r="13820"/>
          <a:stretch>
            <a:fillRect/>
          </a:stretch>
        </p:blipFill>
        <p:spPr>
          <a:xfrm>
            <a:off x="0" y="1140462"/>
            <a:ext cx="3837301" cy="5717538"/>
          </a:xfrm>
        </p:spPr>
      </p:pic>
    </p:spTree>
    <p:extLst>
      <p:ext uri="{BB962C8B-B14F-4D97-AF65-F5344CB8AC3E}">
        <p14:creationId xmlns:p14="http://schemas.microsoft.com/office/powerpoint/2010/main" xmlns="" val="1958995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dirty="0" smtClean="0">
                <a:solidFill>
                  <a:schemeClr val="bg1"/>
                </a:solidFill>
                <a:latin typeface="Tahoma" pitchFamily="34" charset="0"/>
                <a:ea typeface="MS PGothic" pitchFamily="34" charset="-128"/>
                <a:cs typeface="Tahoma" pitchFamily="34" charset="0"/>
              </a:rPr>
              <a:t>What is “Active Living and Healthy Eating by Design?”</a:t>
            </a:r>
          </a:p>
        </p:txBody>
      </p:sp>
      <p:sp>
        <p:nvSpPr>
          <p:cNvPr id="18435" name="Content Placeholder 2"/>
          <p:cNvSpPr>
            <a:spLocks noGrp="1"/>
          </p:cNvSpPr>
          <p:nvPr>
            <p:ph idx="1"/>
          </p:nvPr>
        </p:nvSpPr>
        <p:spPr>
          <a:xfrm>
            <a:off x="4572000" y="1600200"/>
            <a:ext cx="4114800" cy="3886200"/>
          </a:xfrm>
        </p:spPr>
        <p:txBody>
          <a:bodyPr>
            <a:normAutofit/>
          </a:bodyPr>
          <a:lstStyle/>
          <a:p>
            <a:r>
              <a:rPr lang="en-US" sz="2400" b="1" dirty="0" smtClean="0">
                <a:latin typeface="+mj-lt"/>
                <a:ea typeface="Arial Unicode MS" pitchFamily="34" charset="-128"/>
                <a:cs typeface="Tahoma" pitchFamily="34" charset="0"/>
              </a:rPr>
              <a:t>Active Living and Healthy Eating by Design </a:t>
            </a:r>
            <a:r>
              <a:rPr lang="en-US" sz="2400" dirty="0" smtClean="0">
                <a:latin typeface="+mj-lt"/>
                <a:ea typeface="Arial Unicode MS" pitchFamily="34" charset="-128"/>
                <a:cs typeface="Tahoma" pitchFamily="34" charset="0"/>
              </a:rPr>
              <a:t>is a way of life that integrates physical activity and healthy eating </a:t>
            </a:r>
            <a:r>
              <a:rPr lang="en-US" sz="2400" i="1" dirty="0" smtClean="0">
                <a:latin typeface="+mj-lt"/>
                <a:ea typeface="Arial Unicode MS" pitchFamily="34" charset="-128"/>
                <a:cs typeface="Tahoma" pitchFamily="34" charset="0"/>
              </a:rPr>
              <a:t>into daily routines. </a:t>
            </a:r>
            <a:r>
              <a:rPr lang="en-US" sz="1800" dirty="0" smtClean="0">
                <a:latin typeface="Tahoma" pitchFamily="34" charset="0"/>
                <a:ea typeface="MS PGothic" pitchFamily="34" charset="-128"/>
                <a:cs typeface="Tahoma" pitchFamily="34" charset="0"/>
              </a:rPr>
              <a:t/>
            </a:r>
            <a:br>
              <a:rPr lang="en-US" sz="1800" dirty="0" smtClean="0">
                <a:latin typeface="Tahoma" pitchFamily="34" charset="0"/>
                <a:ea typeface="MS PGothic" pitchFamily="34" charset="-128"/>
                <a:cs typeface="Tahoma" pitchFamily="34" charset="0"/>
              </a:rPr>
            </a:br>
            <a:endParaRPr lang="en-US" sz="1800" dirty="0" smtClean="0">
              <a:latin typeface="Tahoma" pitchFamily="34" charset="0"/>
              <a:ea typeface="MS PGothic" pitchFamily="34" charset="-128"/>
              <a:cs typeface="Tahoma" pitchFamily="34" charset="0"/>
            </a:endParaRPr>
          </a:p>
        </p:txBody>
      </p:sp>
      <p:pic>
        <p:nvPicPr>
          <p:cNvPr id="8196" name="Picture 9" descr="I:\Communications\Image Gallery\ALbD CP Photos\Top Photos 2007\Top 15\DSC_0071.JPG"/>
          <p:cNvPicPr>
            <a:picLocks noChangeAspect="1" noChangeArrowheads="1"/>
          </p:cNvPicPr>
          <p:nvPr/>
        </p:nvPicPr>
        <p:blipFill>
          <a:blip r:embed="rId3" cstate="print"/>
          <a:srcRect l="5925" t="13347" r="17375" b="6572"/>
          <a:stretch>
            <a:fillRect/>
          </a:stretch>
        </p:blipFill>
        <p:spPr bwMode="auto">
          <a:xfrm>
            <a:off x="0" y="1143000"/>
            <a:ext cx="4038600" cy="2827020"/>
          </a:xfrm>
          <a:prstGeom prst="rect">
            <a:avLst/>
          </a:prstGeom>
          <a:noFill/>
          <a:ln w="9525">
            <a:noFill/>
            <a:miter lim="800000"/>
            <a:headEnd/>
            <a:tailEnd/>
          </a:ln>
        </p:spPr>
      </p:pic>
      <p:pic>
        <p:nvPicPr>
          <p:cNvPr id="6" name="Picture 6" descr="activeliving"/>
          <p:cNvPicPr>
            <a:picLocks noChangeAspect="1" noChangeArrowheads="1"/>
          </p:cNvPicPr>
          <p:nvPr/>
        </p:nvPicPr>
        <p:blipFill>
          <a:blip r:embed="rId4" cstate="print"/>
          <a:srcRect/>
          <a:stretch>
            <a:fillRect/>
          </a:stretch>
        </p:blipFill>
        <p:spPr bwMode="auto">
          <a:xfrm>
            <a:off x="4724400" y="3886200"/>
            <a:ext cx="3352800" cy="2230506"/>
          </a:xfrm>
          <a:prstGeom prst="rect">
            <a:avLst/>
          </a:prstGeom>
          <a:noFill/>
        </p:spPr>
      </p:pic>
      <p:pic>
        <p:nvPicPr>
          <p:cNvPr id="7" name="Picture 8" descr="somerville famersmarket"/>
          <p:cNvPicPr>
            <a:picLocks noChangeAspect="1" noChangeArrowheads="1"/>
          </p:cNvPicPr>
          <p:nvPr/>
        </p:nvPicPr>
        <p:blipFill>
          <a:blip r:embed="rId5" cstate="print"/>
          <a:srcRect/>
          <a:stretch>
            <a:fillRect/>
          </a:stretch>
        </p:blipFill>
        <p:spPr bwMode="auto">
          <a:xfrm>
            <a:off x="304800" y="4038600"/>
            <a:ext cx="3886200" cy="2700381"/>
          </a:xfrm>
          <a:prstGeom prst="rect">
            <a:avLst/>
          </a:prstGeom>
          <a:noFill/>
        </p:spPr>
      </p:pic>
    </p:spTree>
    <p:extLst>
      <p:ext uri="{BB962C8B-B14F-4D97-AF65-F5344CB8AC3E}">
        <p14:creationId xmlns:p14="http://schemas.microsoft.com/office/powerpoint/2010/main" xmlns="" val="945715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solidFill>
                  <a:schemeClr val="bg1"/>
                </a:solidFill>
                <a:latin typeface="Tahoma" pitchFamily="34" charset="0"/>
                <a:ea typeface="MS PGothic" pitchFamily="34" charset="-128"/>
                <a:cs typeface="Tahoma" pitchFamily="34" charset="0"/>
              </a:rPr>
              <a:t>What is “by design?”</a:t>
            </a:r>
          </a:p>
        </p:txBody>
      </p:sp>
      <p:sp>
        <p:nvSpPr>
          <p:cNvPr id="18435" name="Content Placeholder 2"/>
          <p:cNvSpPr>
            <a:spLocks noGrp="1"/>
          </p:cNvSpPr>
          <p:nvPr>
            <p:ph idx="1"/>
          </p:nvPr>
        </p:nvSpPr>
        <p:spPr>
          <a:xfrm>
            <a:off x="5257800" y="1295400"/>
            <a:ext cx="3886200" cy="5029200"/>
          </a:xfrm>
        </p:spPr>
        <p:txBody>
          <a:bodyPr>
            <a:noAutofit/>
          </a:bodyPr>
          <a:lstStyle/>
          <a:p>
            <a:r>
              <a:rPr lang="en-US" sz="2400" dirty="0" smtClean="0">
                <a:latin typeface="+mj-lt"/>
                <a:ea typeface="MS PGothic" pitchFamily="34" charset="-128"/>
                <a:cs typeface="Tahoma" pitchFamily="34" charset="0"/>
              </a:rPr>
              <a:t>Design is the aesthetic, physical, and functional qualities of the built environment. This includes buildings and streetscapes, and relates to both land use patterns and the transportation system. </a:t>
            </a:r>
            <a:br>
              <a:rPr lang="en-US" sz="2400" dirty="0" smtClean="0">
                <a:latin typeface="+mj-lt"/>
                <a:ea typeface="MS PGothic" pitchFamily="34" charset="-128"/>
                <a:cs typeface="Tahoma" pitchFamily="34" charset="0"/>
              </a:rPr>
            </a:br>
            <a:endParaRPr lang="en-US" sz="900" dirty="0" smtClean="0">
              <a:latin typeface="+mj-lt"/>
              <a:ea typeface="MS PGothic" pitchFamily="34" charset="-128"/>
              <a:cs typeface="Tahoma" pitchFamily="34" charset="0"/>
            </a:endParaRPr>
          </a:p>
          <a:p>
            <a:endParaRPr lang="en-US" sz="700" dirty="0" smtClean="0">
              <a:ea typeface="MS PGothic" pitchFamily="34" charset="-128"/>
              <a:cs typeface="Tahoma" pitchFamily="34" charset="0"/>
            </a:endParaRPr>
          </a:p>
          <a:p>
            <a:r>
              <a:rPr lang="en-US" sz="2400" dirty="0" smtClean="0">
                <a:latin typeface="+mj-lt"/>
                <a:ea typeface="MS PGothic" pitchFamily="34" charset="-128"/>
                <a:cs typeface="Tahoma" pitchFamily="34" charset="0"/>
              </a:rPr>
              <a:t>Making changes to policy and environments can ensure that individuals can change and sustain healthy behaviors.</a:t>
            </a:r>
          </a:p>
        </p:txBody>
      </p:sp>
      <p:pic>
        <p:nvPicPr>
          <p:cNvPr id="4100" name="Picture 4" descr="http://www.london-se1.co.uk/news/imageuploads/1239288353_80.177.117.97.jpg"/>
          <p:cNvPicPr>
            <a:picLocks noChangeAspect="1" noChangeArrowheads="1"/>
          </p:cNvPicPr>
          <p:nvPr/>
        </p:nvPicPr>
        <p:blipFill>
          <a:blip r:embed="rId3" cstate="print"/>
          <a:srcRect/>
          <a:stretch>
            <a:fillRect/>
          </a:stretch>
        </p:blipFill>
        <p:spPr bwMode="auto">
          <a:xfrm>
            <a:off x="-457200" y="1143000"/>
            <a:ext cx="5715000" cy="5715000"/>
          </a:xfrm>
          <a:prstGeom prst="rect">
            <a:avLst/>
          </a:prstGeom>
          <a:noFill/>
        </p:spPr>
      </p:pic>
    </p:spTree>
    <p:extLst>
      <p:ext uri="{BB962C8B-B14F-4D97-AF65-F5344CB8AC3E}">
        <p14:creationId xmlns:p14="http://schemas.microsoft.com/office/powerpoint/2010/main" xmlns="" val="3279109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815261" y="5143837"/>
            <a:ext cx="6083268" cy="923330"/>
          </a:xfrm>
          <a:prstGeom prst="rect">
            <a:avLst/>
          </a:prstGeom>
          <a:solidFill>
            <a:srgbClr val="D9D9D9">
              <a:alpha val="89804"/>
            </a:srgbClr>
          </a:solidFill>
          <a:effectLst>
            <a:outerShdw blurRad="50800" dist="38100" dir="2700000" algn="tl" rotWithShape="0">
              <a:prstClr val="black">
                <a:alpha val="40000"/>
              </a:prstClr>
            </a:outerShdw>
          </a:effectLst>
        </p:spPr>
        <p:txBody>
          <a:bodyPr wrap="none" rtlCol="0">
            <a:spAutoFit/>
          </a:bodyPr>
          <a:lstStyle/>
          <a:p>
            <a:r>
              <a:rPr lang="en-US" sz="5400" b="1" dirty="0" smtClean="0">
                <a:latin typeface="+mn-lt"/>
              </a:rPr>
              <a:t>Early Life Experience</a:t>
            </a:r>
            <a:endParaRPr lang="en-US" sz="5400" b="1" dirty="0">
              <a:latin typeface="+mn-lt"/>
            </a:endParaRPr>
          </a:p>
        </p:txBody>
      </p:sp>
      <p:sp>
        <p:nvSpPr>
          <p:cNvPr id="9" name="Rectangle 2"/>
          <p:cNvSpPr txBox="1">
            <a:spLocks noChangeArrowheads="1"/>
          </p:cNvSpPr>
          <p:nvPr/>
        </p:nvSpPr>
        <p:spPr bwMode="auto">
          <a:xfrm>
            <a:off x="0" y="609600"/>
            <a:ext cx="7524750" cy="757238"/>
          </a:xfrm>
          <a:prstGeom prst="rect">
            <a:avLst/>
          </a:prstGeom>
          <a:noFill/>
          <a:ln w="9525">
            <a:noFill/>
            <a:miter lim="800000"/>
            <a:headEnd/>
            <a:tailEnd/>
          </a:ln>
        </p:spPr>
        <p:txBody>
          <a:bodyPr anchor="ctr"/>
          <a:lstStyle/>
          <a:p>
            <a:pPr>
              <a:defRPr/>
            </a:pPr>
            <a:r>
              <a:rPr lang="en-US" sz="2800" kern="0" dirty="0">
                <a:solidFill>
                  <a:schemeClr val="bg1"/>
                </a:solidFill>
                <a:latin typeface="+mj-lt"/>
                <a:ea typeface="+mj-ea"/>
                <a:cs typeface="+mj-cs"/>
              </a:rPr>
              <a:t>Physical Inactivity</a:t>
            </a:r>
            <a:endParaRPr lang="en-US" sz="2400" kern="0" dirty="0">
              <a:solidFill>
                <a:schemeClr val="bg1"/>
              </a:solidFill>
              <a:latin typeface="+mj-lt"/>
              <a:ea typeface="+mj-ea"/>
              <a:cs typeface="+mj-cs"/>
            </a:endParaRPr>
          </a:p>
        </p:txBody>
      </p:sp>
      <p:sp>
        <p:nvSpPr>
          <p:cNvPr id="8" name="Rectangle 7"/>
          <p:cNvSpPr/>
          <p:nvPr/>
        </p:nvSpPr>
        <p:spPr>
          <a:xfrm>
            <a:off x="0" y="396875"/>
            <a:ext cx="9144000" cy="966788"/>
          </a:xfrm>
          <a:prstGeom prst="rect">
            <a:avLst/>
          </a:prstGeom>
          <a:solidFill>
            <a:srgbClr val="F7964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dirty="0">
                <a:solidFill>
                  <a:srgbClr val="00B0F0"/>
                </a:solidFill>
                <a:latin typeface="+mj-lt"/>
              </a:rPr>
              <a:t> </a:t>
            </a:r>
            <a:r>
              <a:rPr lang="en-US" sz="4000" b="1" dirty="0" smtClean="0">
                <a:solidFill>
                  <a:schemeClr val="tx1"/>
                </a:solidFill>
                <a:latin typeface="Tahoma" pitchFamily="34" charset="0"/>
                <a:cs typeface="Tahoma" pitchFamily="34" charset="0"/>
              </a:rPr>
              <a:t>Easier said than done…</a:t>
            </a:r>
            <a:endParaRPr lang="en-US" sz="4000" b="1" dirty="0">
              <a:solidFill>
                <a:schemeClr val="tx1"/>
              </a:solidFill>
              <a:latin typeface="Tahoma" pitchFamily="34" charset="0"/>
              <a:cs typeface="Tahoma" pitchFamily="34" charset="0"/>
            </a:endParaRPr>
          </a:p>
        </p:txBody>
      </p:sp>
      <p:sp>
        <p:nvSpPr>
          <p:cNvPr id="11" name="Oval 10"/>
          <p:cNvSpPr/>
          <p:nvPr/>
        </p:nvSpPr>
        <p:spPr>
          <a:xfrm>
            <a:off x="8201025" y="449263"/>
            <a:ext cx="828675" cy="8286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600" dirty="0">
              <a:latin typeface="+mj-lt"/>
            </a:endParaRPr>
          </a:p>
        </p:txBody>
      </p:sp>
      <p:sp>
        <p:nvSpPr>
          <p:cNvPr id="23" name="Oval 22"/>
          <p:cNvSpPr/>
          <p:nvPr/>
        </p:nvSpPr>
        <p:spPr>
          <a:xfrm>
            <a:off x="3841831" y="3090714"/>
            <a:ext cx="1447800" cy="1429031"/>
          </a:xfrm>
          <a:prstGeom prst="ellipse">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3200" dirty="0" smtClean="0"/>
              <a:t>Health</a:t>
            </a:r>
            <a:endParaRPr lang="en-US" sz="3200" dirty="0"/>
          </a:p>
        </p:txBody>
      </p:sp>
      <p:sp>
        <p:nvSpPr>
          <p:cNvPr id="24" name="Oval 23"/>
          <p:cNvSpPr/>
          <p:nvPr/>
        </p:nvSpPr>
        <p:spPr>
          <a:xfrm>
            <a:off x="2641762" y="3272557"/>
            <a:ext cx="1079337" cy="106534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2400" b="1" dirty="0" smtClean="0"/>
              <a:t>Active</a:t>
            </a:r>
          </a:p>
          <a:p>
            <a:pPr algn="ctr"/>
            <a:r>
              <a:rPr lang="en-US" sz="2400" b="1" dirty="0" smtClean="0"/>
              <a:t>Living</a:t>
            </a:r>
            <a:endParaRPr lang="en-US" sz="2400" b="1" dirty="0"/>
          </a:p>
        </p:txBody>
      </p:sp>
      <p:sp>
        <p:nvSpPr>
          <p:cNvPr id="25" name="Oval 24"/>
          <p:cNvSpPr/>
          <p:nvPr/>
        </p:nvSpPr>
        <p:spPr>
          <a:xfrm>
            <a:off x="5410362" y="3272557"/>
            <a:ext cx="1079337" cy="106534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US" sz="2300" b="1" dirty="0" smtClean="0"/>
              <a:t>Healthy</a:t>
            </a:r>
          </a:p>
          <a:p>
            <a:pPr algn="ctr"/>
            <a:r>
              <a:rPr lang="en-US" sz="2300" b="1" dirty="0" smtClean="0"/>
              <a:t>Eating</a:t>
            </a:r>
            <a:endParaRPr lang="en-US" sz="2300" b="1" dirty="0"/>
          </a:p>
        </p:txBody>
      </p:sp>
      <p:sp>
        <p:nvSpPr>
          <p:cNvPr id="15" name="TextBox 14"/>
          <p:cNvSpPr txBox="1"/>
          <p:nvPr/>
        </p:nvSpPr>
        <p:spPr>
          <a:xfrm>
            <a:off x="3695700" y="3962400"/>
            <a:ext cx="2785443" cy="1107996"/>
          </a:xfrm>
          <a:prstGeom prst="rect">
            <a:avLst/>
          </a:prstGeom>
          <a:solidFill>
            <a:srgbClr val="D9D9D9">
              <a:alpha val="89804"/>
            </a:srgbClr>
          </a:solidFill>
          <a:effectLst>
            <a:outerShdw blurRad="50800" dist="38100" dir="2700000" algn="tl" rotWithShape="0">
              <a:prstClr val="black">
                <a:alpha val="40000"/>
              </a:prstClr>
            </a:outerShdw>
          </a:effectLst>
        </p:spPr>
        <p:txBody>
          <a:bodyPr wrap="none" rtlCol="0">
            <a:spAutoFit/>
          </a:bodyPr>
          <a:lstStyle/>
          <a:p>
            <a:r>
              <a:rPr lang="en-US" sz="6600" b="1" dirty="0" smtClean="0">
                <a:latin typeface="+mn-lt"/>
              </a:rPr>
              <a:t>Income</a:t>
            </a:r>
            <a:endParaRPr lang="en-US" sz="6600" b="1" dirty="0">
              <a:latin typeface="+mn-lt"/>
            </a:endParaRPr>
          </a:p>
        </p:txBody>
      </p:sp>
      <p:sp>
        <p:nvSpPr>
          <p:cNvPr id="16" name="TextBox 15"/>
          <p:cNvSpPr txBox="1"/>
          <p:nvPr/>
        </p:nvSpPr>
        <p:spPr>
          <a:xfrm>
            <a:off x="5644628" y="3251200"/>
            <a:ext cx="2081595" cy="1107996"/>
          </a:xfrm>
          <a:prstGeom prst="rect">
            <a:avLst/>
          </a:prstGeom>
          <a:solidFill>
            <a:srgbClr val="D9D9D9">
              <a:alpha val="89804"/>
            </a:srgbClr>
          </a:solidFill>
          <a:effectLst>
            <a:outerShdw blurRad="50800" dist="38100" dir="2700000" algn="tl" rotWithShape="0">
              <a:prstClr val="black">
                <a:alpha val="40000"/>
              </a:prstClr>
            </a:outerShdw>
          </a:effectLst>
        </p:spPr>
        <p:txBody>
          <a:bodyPr wrap="none" rtlCol="0">
            <a:spAutoFit/>
          </a:bodyPr>
          <a:lstStyle/>
          <a:p>
            <a:r>
              <a:rPr lang="en-US" sz="6600" b="1" dirty="0" smtClean="0">
                <a:latin typeface="+mn-lt"/>
              </a:rPr>
              <a:t>Work</a:t>
            </a:r>
            <a:endParaRPr lang="en-US" sz="6600" b="1" dirty="0">
              <a:latin typeface="+mn-lt"/>
            </a:endParaRPr>
          </a:p>
        </p:txBody>
      </p:sp>
      <p:sp>
        <p:nvSpPr>
          <p:cNvPr id="17" name="TextBox 16"/>
          <p:cNvSpPr txBox="1"/>
          <p:nvPr/>
        </p:nvSpPr>
        <p:spPr>
          <a:xfrm>
            <a:off x="637374" y="4152900"/>
            <a:ext cx="3028393" cy="1107996"/>
          </a:xfrm>
          <a:prstGeom prst="rect">
            <a:avLst/>
          </a:prstGeom>
          <a:solidFill>
            <a:srgbClr val="D9D9D9">
              <a:alpha val="89804"/>
            </a:srgbClr>
          </a:solidFill>
          <a:effectLst>
            <a:outerShdw blurRad="50800" dist="38100" dir="2700000" algn="tl" rotWithShape="0">
              <a:prstClr val="black">
                <a:alpha val="40000"/>
              </a:prstClr>
            </a:outerShdw>
          </a:effectLst>
        </p:spPr>
        <p:txBody>
          <a:bodyPr wrap="none" rtlCol="0">
            <a:spAutoFit/>
          </a:bodyPr>
          <a:lstStyle/>
          <a:p>
            <a:r>
              <a:rPr lang="en-US" sz="6600" b="1" dirty="0" smtClean="0">
                <a:latin typeface="+mn-lt"/>
              </a:rPr>
              <a:t>Housing</a:t>
            </a:r>
            <a:endParaRPr lang="en-US" sz="6600" b="1" dirty="0">
              <a:latin typeface="+mn-lt"/>
            </a:endParaRPr>
          </a:p>
        </p:txBody>
      </p:sp>
      <p:sp>
        <p:nvSpPr>
          <p:cNvPr id="18" name="TextBox 17"/>
          <p:cNvSpPr txBox="1"/>
          <p:nvPr/>
        </p:nvSpPr>
        <p:spPr>
          <a:xfrm>
            <a:off x="419100" y="3417669"/>
            <a:ext cx="3156633" cy="830997"/>
          </a:xfrm>
          <a:prstGeom prst="rect">
            <a:avLst/>
          </a:prstGeom>
          <a:solidFill>
            <a:srgbClr val="D9D9D9">
              <a:alpha val="89804"/>
            </a:srgbClr>
          </a:solidFill>
          <a:effectLst>
            <a:outerShdw blurRad="50800" dist="38100" dir="2700000" algn="tl" rotWithShape="0">
              <a:prstClr val="black">
                <a:alpha val="40000"/>
              </a:prstClr>
            </a:outerShdw>
          </a:effectLst>
        </p:spPr>
        <p:txBody>
          <a:bodyPr wrap="none" rtlCol="0">
            <a:spAutoFit/>
          </a:bodyPr>
          <a:lstStyle/>
          <a:p>
            <a:r>
              <a:rPr lang="en-US" sz="4800" b="1" dirty="0" smtClean="0">
                <a:latin typeface="+mn-lt"/>
              </a:rPr>
              <a:t>Community</a:t>
            </a:r>
            <a:endParaRPr lang="en-US" sz="4800" b="1" dirty="0">
              <a:latin typeface="+mn-lt"/>
            </a:endParaRPr>
          </a:p>
        </p:txBody>
      </p:sp>
      <p:sp>
        <p:nvSpPr>
          <p:cNvPr id="19" name="TextBox 18"/>
          <p:cNvSpPr txBox="1"/>
          <p:nvPr/>
        </p:nvSpPr>
        <p:spPr>
          <a:xfrm>
            <a:off x="3962400" y="2692400"/>
            <a:ext cx="4485267" cy="769441"/>
          </a:xfrm>
          <a:prstGeom prst="rect">
            <a:avLst/>
          </a:prstGeom>
          <a:solidFill>
            <a:srgbClr val="D9D9D9">
              <a:alpha val="89804"/>
            </a:srgbClr>
          </a:solidFill>
          <a:effectLst>
            <a:outerShdw blurRad="50800" dist="38100" dir="2700000" algn="tl" rotWithShape="0">
              <a:prstClr val="black">
                <a:alpha val="40000"/>
              </a:prstClr>
            </a:outerShdw>
          </a:effectLst>
        </p:spPr>
        <p:txBody>
          <a:bodyPr wrap="none" rtlCol="0">
            <a:spAutoFit/>
          </a:bodyPr>
          <a:lstStyle/>
          <a:p>
            <a:r>
              <a:rPr lang="en-US" sz="4400" b="1" dirty="0" smtClean="0">
                <a:latin typeface="+mn-lt"/>
              </a:rPr>
              <a:t>Race and Ethnicity</a:t>
            </a:r>
            <a:endParaRPr lang="en-US" sz="4400" b="1" dirty="0">
              <a:latin typeface="+mn-lt"/>
            </a:endParaRPr>
          </a:p>
        </p:txBody>
      </p:sp>
      <p:sp>
        <p:nvSpPr>
          <p:cNvPr id="20" name="TextBox 19"/>
          <p:cNvSpPr txBox="1"/>
          <p:nvPr/>
        </p:nvSpPr>
        <p:spPr>
          <a:xfrm>
            <a:off x="2120900" y="1574800"/>
            <a:ext cx="5401928" cy="1015663"/>
          </a:xfrm>
          <a:prstGeom prst="rect">
            <a:avLst/>
          </a:prstGeom>
          <a:solidFill>
            <a:srgbClr val="D9D9D9">
              <a:alpha val="89804"/>
            </a:srgbClr>
          </a:solidFill>
          <a:effectLst>
            <a:outerShdw blurRad="50800" dist="38100" dir="2700000" algn="tl" rotWithShape="0">
              <a:prstClr val="black">
                <a:alpha val="40000"/>
              </a:prstClr>
            </a:outerShdw>
          </a:effectLst>
        </p:spPr>
        <p:txBody>
          <a:bodyPr wrap="none" rtlCol="0">
            <a:spAutoFit/>
          </a:bodyPr>
          <a:lstStyle/>
          <a:p>
            <a:r>
              <a:rPr lang="en-US" sz="6000" b="1" dirty="0" smtClean="0">
                <a:latin typeface="+mn-lt"/>
              </a:rPr>
              <a:t>Economic Status</a:t>
            </a:r>
            <a:endParaRPr lang="en-US" sz="6000" b="1" dirty="0">
              <a:latin typeface="+mn-lt"/>
            </a:endParaRPr>
          </a:p>
        </p:txBody>
      </p:sp>
      <p:sp>
        <p:nvSpPr>
          <p:cNvPr id="22" name="TextBox 21"/>
          <p:cNvSpPr txBox="1"/>
          <p:nvPr/>
        </p:nvSpPr>
        <p:spPr>
          <a:xfrm>
            <a:off x="304800" y="2387600"/>
            <a:ext cx="3663695" cy="1107996"/>
          </a:xfrm>
          <a:prstGeom prst="rect">
            <a:avLst/>
          </a:prstGeom>
          <a:solidFill>
            <a:srgbClr val="D9D9D9">
              <a:alpha val="89804"/>
            </a:srgbClr>
          </a:solidFill>
          <a:effectLst>
            <a:outerShdw blurRad="50800" dist="38100" dir="2700000" algn="tl" rotWithShape="0">
              <a:prstClr val="black">
                <a:alpha val="40000"/>
              </a:prstClr>
            </a:outerShdw>
          </a:effectLst>
        </p:spPr>
        <p:txBody>
          <a:bodyPr wrap="none" rtlCol="0">
            <a:spAutoFit/>
          </a:bodyPr>
          <a:lstStyle/>
          <a:p>
            <a:r>
              <a:rPr lang="en-US" sz="6600" b="1" dirty="0" smtClean="0">
                <a:latin typeface="+mn-lt"/>
              </a:rPr>
              <a:t>Education</a:t>
            </a:r>
            <a:endParaRPr lang="en-US" sz="6600" b="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1" presetClass="entr" presetSubtype="0" fill="hold" grpId="0" nodeType="afterEffect">
                                  <p:stCondLst>
                                    <p:cond delay="1500"/>
                                  </p:stCondLst>
                                  <p:childTnLst>
                                    <p:set>
                                      <p:cBhvr>
                                        <p:cTn id="13" dur="1" fill="hold">
                                          <p:stCondLst>
                                            <p:cond delay="0"/>
                                          </p:stCondLst>
                                        </p:cTn>
                                        <p:tgtEl>
                                          <p:spTgt spid="21"/>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150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grpId="0" nodeType="afterEffect">
                                  <p:stCondLst>
                                    <p:cond delay="150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5000"/>
                            </p:stCondLst>
                            <p:childTnLst>
                              <p:par>
                                <p:cTn id="21" presetID="1" presetClass="entr" presetSubtype="0" fill="hold" grpId="0" nodeType="afterEffect">
                                  <p:stCondLst>
                                    <p:cond delay="150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6500"/>
                            </p:stCondLst>
                            <p:childTnLst>
                              <p:par>
                                <p:cTn id="24" presetID="1" presetClass="entr" presetSubtype="0" fill="hold" grpId="0" nodeType="afterEffect">
                                  <p:stCondLst>
                                    <p:cond delay="1500"/>
                                  </p:stCondLst>
                                  <p:childTnLst>
                                    <p:set>
                                      <p:cBhvr>
                                        <p:cTn id="25" dur="1" fill="hold">
                                          <p:stCondLst>
                                            <p:cond delay="0"/>
                                          </p:stCondLst>
                                        </p:cTn>
                                        <p:tgtEl>
                                          <p:spTgt spid="17"/>
                                        </p:tgtEl>
                                        <p:attrNameLst>
                                          <p:attrName>style.visibility</p:attrName>
                                        </p:attrNameLst>
                                      </p:cBhvr>
                                      <p:to>
                                        <p:strVal val="visible"/>
                                      </p:to>
                                    </p:set>
                                  </p:childTnLst>
                                </p:cTn>
                              </p:par>
                            </p:childTnLst>
                          </p:cTn>
                        </p:par>
                        <p:par>
                          <p:cTn id="26" fill="hold">
                            <p:stCondLst>
                              <p:cond delay="8000"/>
                            </p:stCondLst>
                            <p:childTnLst>
                              <p:par>
                                <p:cTn id="27" presetID="1" presetClass="entr" presetSubtype="0" fill="hold" grpId="0" nodeType="afterEffect">
                                  <p:stCondLst>
                                    <p:cond delay="150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9500"/>
                            </p:stCondLst>
                            <p:childTnLst>
                              <p:par>
                                <p:cTn id="30" presetID="1" presetClass="entr" presetSubtype="0" fill="hold" grpId="0" nodeType="afterEffect">
                                  <p:stCondLst>
                                    <p:cond delay="1500"/>
                                  </p:stCondLst>
                                  <p:childTnLst>
                                    <p:set>
                                      <p:cBhvr>
                                        <p:cTn id="31" dur="1" fill="hold">
                                          <p:stCondLst>
                                            <p:cond delay="0"/>
                                          </p:stCondLst>
                                        </p:cTn>
                                        <p:tgtEl>
                                          <p:spTgt spid="19"/>
                                        </p:tgtEl>
                                        <p:attrNameLst>
                                          <p:attrName>style.visibility</p:attrName>
                                        </p:attrNameLst>
                                      </p:cBhvr>
                                      <p:to>
                                        <p:strVal val="visible"/>
                                      </p:to>
                                    </p:set>
                                  </p:childTnLst>
                                </p:cTn>
                              </p:par>
                            </p:childTnLst>
                          </p:cTn>
                        </p:par>
                        <p:par>
                          <p:cTn id="32" fill="hold">
                            <p:stCondLst>
                              <p:cond delay="11000"/>
                            </p:stCondLst>
                            <p:childTnLst>
                              <p:par>
                                <p:cTn id="33" presetID="1" presetClass="entr" presetSubtype="0" fill="hold" grpId="0" nodeType="afterEffect">
                                  <p:stCondLst>
                                    <p:cond delay="150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15" grpId="0" animBg="1"/>
      <p:bldP spid="16" grpId="0" animBg="1"/>
      <p:bldP spid="17" grpId="0" animBg="1"/>
      <p:bldP spid="18" grpId="0" animBg="1"/>
      <p:bldP spid="19" grpId="0" animBg="1"/>
      <p:bldP spid="20"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8201025" y="449263"/>
            <a:ext cx="828675" cy="8286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600" dirty="0">
              <a:latin typeface="+mj-lt"/>
            </a:endParaRPr>
          </a:p>
        </p:txBody>
      </p:sp>
      <p:sp>
        <p:nvSpPr>
          <p:cNvPr id="7" name="Rectangle 6"/>
          <p:cNvSpPr/>
          <p:nvPr/>
        </p:nvSpPr>
        <p:spPr>
          <a:xfrm>
            <a:off x="0" y="228600"/>
            <a:ext cx="9144000" cy="1149811"/>
          </a:xfrm>
          <a:prstGeom prst="rect">
            <a:avLst/>
          </a:prstGeom>
          <a:solidFill>
            <a:srgbClr val="F7964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smtClean="0">
                <a:solidFill>
                  <a:schemeClr val="tx1"/>
                </a:solidFill>
                <a:latin typeface="Tahoma" pitchFamily="34" charset="0"/>
                <a:cs typeface="Tahoma" pitchFamily="34" charset="0"/>
              </a:rPr>
              <a:t>Unequal distribution of supports </a:t>
            </a:r>
          </a:p>
          <a:p>
            <a:pPr algn="ctr">
              <a:defRPr/>
            </a:pPr>
            <a:r>
              <a:rPr lang="en-US" sz="4000" b="1" dirty="0" smtClean="0">
                <a:solidFill>
                  <a:schemeClr val="tx1"/>
                </a:solidFill>
                <a:latin typeface="Tahoma" pitchFamily="34" charset="0"/>
                <a:cs typeface="Tahoma" pitchFamily="34" charset="0"/>
              </a:rPr>
              <a:t>aids disparities in activity</a:t>
            </a:r>
            <a:endParaRPr lang="en-US" sz="4000" b="1" dirty="0">
              <a:solidFill>
                <a:schemeClr val="tx1"/>
              </a:solidFill>
              <a:latin typeface="Tahoma" pitchFamily="34" charset="0"/>
              <a:cs typeface="Tahoma" pitchFamily="34" charset="0"/>
            </a:endParaRPr>
          </a:p>
        </p:txBody>
      </p:sp>
      <p:sp>
        <p:nvSpPr>
          <p:cNvPr id="81923" name="Rectangle 3"/>
          <p:cNvSpPr>
            <a:spLocks noGrp="1" noChangeArrowheads="1"/>
          </p:cNvSpPr>
          <p:nvPr>
            <p:ph type="body" sz="half" idx="1"/>
          </p:nvPr>
        </p:nvSpPr>
        <p:spPr>
          <a:xfrm>
            <a:off x="0" y="1604963"/>
            <a:ext cx="5572125" cy="4876800"/>
          </a:xfrm>
        </p:spPr>
        <p:txBody>
          <a:bodyPr>
            <a:normAutofit/>
          </a:bodyPr>
          <a:lstStyle/>
          <a:p>
            <a:pPr>
              <a:lnSpc>
                <a:spcPct val="80000"/>
              </a:lnSpc>
              <a:buFontTx/>
              <a:buNone/>
            </a:pPr>
            <a:r>
              <a:rPr lang="en-US" sz="2800" dirty="0"/>
              <a:t>   Low-income communities and communities of color report:  </a:t>
            </a:r>
          </a:p>
          <a:p>
            <a:pPr lvl="1">
              <a:lnSpc>
                <a:spcPct val="80000"/>
              </a:lnSpc>
              <a:spcBef>
                <a:spcPct val="50000"/>
              </a:spcBef>
              <a:spcAft>
                <a:spcPct val="30000"/>
              </a:spcAft>
            </a:pPr>
            <a:r>
              <a:rPr lang="en-US" sz="2400" dirty="0"/>
              <a:t>less access to employment, </a:t>
            </a:r>
            <a:r>
              <a:rPr lang="en-US" sz="2400" dirty="0" smtClean="0"/>
              <a:t>grocery stores, </a:t>
            </a:r>
            <a:r>
              <a:rPr lang="en-US" sz="2400" dirty="0"/>
              <a:t>services, green </a:t>
            </a:r>
            <a:br>
              <a:rPr lang="en-US" sz="2400" dirty="0"/>
            </a:br>
            <a:r>
              <a:rPr lang="en-US" sz="2400" dirty="0"/>
              <a:t>space and recreational </a:t>
            </a:r>
            <a:br>
              <a:rPr lang="en-US" sz="2400" dirty="0"/>
            </a:br>
            <a:r>
              <a:rPr lang="en-US" sz="2400" dirty="0"/>
              <a:t>facilities, high performing </a:t>
            </a:r>
            <a:br>
              <a:rPr lang="en-US" sz="2400" dirty="0"/>
            </a:br>
            <a:r>
              <a:rPr lang="en-US" sz="2400" dirty="0"/>
              <a:t>schools </a:t>
            </a:r>
          </a:p>
          <a:p>
            <a:pPr lvl="1">
              <a:lnSpc>
                <a:spcPct val="80000"/>
              </a:lnSpc>
              <a:spcBef>
                <a:spcPct val="50000"/>
              </a:spcBef>
              <a:spcAft>
                <a:spcPct val="30000"/>
              </a:spcAft>
            </a:pPr>
            <a:r>
              <a:rPr lang="en-US" sz="2400" dirty="0"/>
              <a:t>more concerns about crime </a:t>
            </a:r>
            <a:br>
              <a:rPr lang="en-US" sz="2400" dirty="0"/>
            </a:br>
            <a:r>
              <a:rPr lang="en-US" sz="2400" dirty="0"/>
              <a:t>and traffic safety </a:t>
            </a:r>
          </a:p>
          <a:p>
            <a:pPr lvl="1">
              <a:lnSpc>
                <a:spcPct val="80000"/>
              </a:lnSpc>
              <a:spcBef>
                <a:spcPct val="50000"/>
              </a:spcBef>
              <a:spcAft>
                <a:spcPct val="30000"/>
              </a:spcAft>
            </a:pPr>
            <a:r>
              <a:rPr lang="en-US" sz="2400" dirty="0"/>
              <a:t>lower social capital and </a:t>
            </a:r>
            <a:br>
              <a:rPr lang="en-US" sz="2400" dirty="0"/>
            </a:br>
            <a:r>
              <a:rPr lang="en-US" sz="2400" dirty="0"/>
              <a:t>collective efficacy</a:t>
            </a:r>
          </a:p>
          <a:p>
            <a:pPr>
              <a:lnSpc>
                <a:spcPct val="80000"/>
              </a:lnSpc>
            </a:pPr>
            <a:endParaRPr lang="en-US" sz="2400" b="1" dirty="0">
              <a:effectLst>
                <a:outerShdw blurRad="38100" dist="38100" dir="2700000" algn="tl">
                  <a:srgbClr val="000000"/>
                </a:outerShdw>
              </a:effectLst>
            </a:endParaRPr>
          </a:p>
        </p:txBody>
      </p:sp>
      <p:graphicFrame>
        <p:nvGraphicFramePr>
          <p:cNvPr id="9" name="Diagram 8"/>
          <p:cNvGraphicFramePr/>
          <p:nvPr/>
        </p:nvGraphicFramePr>
        <p:xfrm>
          <a:off x="4891088" y="1552575"/>
          <a:ext cx="4140200" cy="4598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Box 12"/>
          <p:cNvSpPr txBox="1">
            <a:spLocks noChangeArrowheads="1"/>
          </p:cNvSpPr>
          <p:nvPr/>
        </p:nvSpPr>
        <p:spPr bwMode="auto">
          <a:xfrm>
            <a:off x="6183754" y="3458703"/>
            <a:ext cx="1553789" cy="70781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6">
                    <a:lumMod val="50000"/>
                  </a:schemeClr>
                </a:solidFill>
                <a:effectLst>
                  <a:outerShdw blurRad="38100" dist="38100" dir="2700000" algn="tl">
                    <a:srgbClr val="C0C0C0"/>
                  </a:outerShdw>
                </a:effectLst>
                <a:latin typeface="+mn-lt"/>
              </a:rPr>
              <a:t>Built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6">
                    <a:lumMod val="50000"/>
                  </a:schemeClr>
                </a:solidFill>
                <a:effectLst>
                  <a:outerShdw blurRad="38100" dist="38100" dir="2700000" algn="tl">
                    <a:srgbClr val="C0C0C0"/>
                  </a:outerShdw>
                </a:effectLst>
                <a:latin typeface="+mn-lt"/>
              </a:rPr>
              <a:t>Environment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type="body" sz="half" idx="4294967295"/>
          </p:nvPr>
        </p:nvSpPr>
        <p:spPr>
          <a:xfrm>
            <a:off x="0" y="1519238"/>
            <a:ext cx="5772150" cy="5338762"/>
          </a:xfrm>
        </p:spPr>
        <p:txBody>
          <a:bodyPr>
            <a:normAutofit fontScale="92500" lnSpcReduction="20000"/>
          </a:bodyPr>
          <a:lstStyle/>
          <a:p>
            <a:pPr eaLnBrk="1" hangingPunct="1">
              <a:lnSpc>
                <a:spcPct val="90000"/>
              </a:lnSpc>
            </a:pPr>
            <a:r>
              <a:rPr lang="en-US" sz="2400" b="1" dirty="0" smtClean="0">
                <a:solidFill>
                  <a:srgbClr val="FF9900"/>
                </a:solidFill>
              </a:rPr>
              <a:t>Living in Communities that Support Healthy Eating and Active Living could…</a:t>
            </a:r>
          </a:p>
          <a:p>
            <a:pPr eaLnBrk="1" hangingPunct="1">
              <a:lnSpc>
                <a:spcPct val="90000"/>
              </a:lnSpc>
              <a:buFontTx/>
              <a:buNone/>
            </a:pPr>
            <a:endParaRPr lang="en-US" sz="2400" dirty="0" smtClean="0">
              <a:solidFill>
                <a:srgbClr val="FF9900"/>
              </a:solidFill>
            </a:endParaRPr>
          </a:p>
          <a:p>
            <a:pPr lvl="1" eaLnBrk="1" hangingPunct="1">
              <a:lnSpc>
                <a:spcPct val="90000"/>
              </a:lnSpc>
            </a:pPr>
            <a:r>
              <a:rPr lang="en-US" sz="2400" u="sng" dirty="0" smtClean="0"/>
              <a:t>Generate</a:t>
            </a:r>
            <a:r>
              <a:rPr lang="en-US" sz="2400" dirty="0" smtClean="0"/>
              <a:t> 2 more walk/bike trips per person per week</a:t>
            </a:r>
          </a:p>
          <a:p>
            <a:pPr lvl="1" eaLnBrk="1" hangingPunct="1">
              <a:lnSpc>
                <a:spcPct val="90000"/>
              </a:lnSpc>
              <a:buFontTx/>
              <a:buNone/>
            </a:pPr>
            <a:endParaRPr lang="en-US" sz="2400" dirty="0" smtClean="0"/>
          </a:p>
          <a:p>
            <a:pPr lvl="1" eaLnBrk="1" hangingPunct="1">
              <a:lnSpc>
                <a:spcPct val="90000"/>
              </a:lnSpc>
            </a:pPr>
            <a:r>
              <a:rPr lang="en-US" sz="2400" u="sng" dirty="0" smtClean="0"/>
              <a:t>Prevent</a:t>
            </a:r>
            <a:r>
              <a:rPr lang="en-US" sz="2400" dirty="0" smtClean="0"/>
              <a:t> up to 1.7 pounds of weight gain per year;  35% lower risk of obesity</a:t>
            </a:r>
          </a:p>
          <a:p>
            <a:pPr lvl="1" eaLnBrk="1" hangingPunct="1">
              <a:lnSpc>
                <a:spcPct val="90000"/>
              </a:lnSpc>
              <a:buFontTx/>
              <a:buNone/>
            </a:pPr>
            <a:endParaRPr lang="en-US" sz="2400" dirty="0" smtClean="0"/>
          </a:p>
          <a:p>
            <a:pPr lvl="1" eaLnBrk="1" hangingPunct="1">
              <a:lnSpc>
                <a:spcPct val="90000"/>
              </a:lnSpc>
            </a:pPr>
            <a:r>
              <a:rPr lang="en-US" sz="2400" u="sng" dirty="0" smtClean="0"/>
              <a:t>Increase</a:t>
            </a:r>
            <a:r>
              <a:rPr lang="en-US" sz="2400" dirty="0" smtClean="0"/>
              <a:t> total minutes of physical activity</a:t>
            </a:r>
            <a:br>
              <a:rPr lang="en-US" sz="2400" dirty="0" smtClean="0"/>
            </a:br>
            <a:r>
              <a:rPr lang="en-US" sz="2400" dirty="0" smtClean="0"/>
              <a:t>(40% more)</a:t>
            </a:r>
          </a:p>
          <a:p>
            <a:pPr lvl="1" eaLnBrk="1" hangingPunct="1">
              <a:lnSpc>
                <a:spcPct val="90000"/>
              </a:lnSpc>
              <a:buFontTx/>
              <a:buNone/>
            </a:pPr>
            <a:endParaRPr lang="en-US" sz="2400" dirty="0" smtClean="0"/>
          </a:p>
          <a:p>
            <a:pPr lvl="1" eaLnBrk="1" hangingPunct="1">
              <a:lnSpc>
                <a:spcPct val="90000"/>
              </a:lnSpc>
            </a:pPr>
            <a:r>
              <a:rPr lang="en-US" sz="2400" u="sng" dirty="0" smtClean="0"/>
              <a:t>Increase </a:t>
            </a:r>
            <a:r>
              <a:rPr lang="en-US" sz="2400" dirty="0" smtClean="0"/>
              <a:t>fruit and vegetable consumption. Black Americans' fruit and vegetable intake increased 32 % for each additional supermarket in their neighborhood</a:t>
            </a:r>
          </a:p>
          <a:p>
            <a:pPr lvl="1" eaLnBrk="1" hangingPunct="1">
              <a:lnSpc>
                <a:spcPct val="90000"/>
              </a:lnSpc>
              <a:buFontTx/>
              <a:buNone/>
            </a:pPr>
            <a:endParaRPr lang="en-US" sz="2400" dirty="0" smtClean="0"/>
          </a:p>
          <a:p>
            <a:pPr lvl="1" eaLnBrk="1" hangingPunct="1">
              <a:lnSpc>
                <a:spcPct val="90000"/>
              </a:lnSpc>
            </a:pPr>
            <a:r>
              <a:rPr lang="en-US" sz="2400" u="sng" dirty="0" smtClean="0"/>
              <a:t>Increase</a:t>
            </a:r>
            <a:r>
              <a:rPr lang="en-US" sz="2400" dirty="0" smtClean="0"/>
              <a:t> life expectancy by 4 years</a:t>
            </a:r>
          </a:p>
        </p:txBody>
      </p:sp>
      <p:sp>
        <p:nvSpPr>
          <p:cNvPr id="67586" name="Rectangle 5"/>
          <p:cNvSpPr>
            <a:spLocks noChangeArrowheads="1"/>
          </p:cNvSpPr>
          <p:nvPr/>
        </p:nvSpPr>
        <p:spPr bwMode="auto">
          <a:xfrm>
            <a:off x="0" y="6477000"/>
            <a:ext cx="9144000" cy="244475"/>
          </a:xfrm>
          <a:prstGeom prst="rect">
            <a:avLst/>
          </a:prstGeom>
          <a:noFill/>
          <a:ln w="12700">
            <a:noFill/>
            <a:miter lim="800000"/>
            <a:headEnd/>
            <a:tailEnd/>
          </a:ln>
        </p:spPr>
        <p:txBody>
          <a:bodyPr>
            <a:spAutoFit/>
          </a:bodyPr>
          <a:lstStyle/>
          <a:p>
            <a:pPr>
              <a:lnSpc>
                <a:spcPct val="90000"/>
              </a:lnSpc>
              <a:spcBef>
                <a:spcPct val="20000"/>
              </a:spcBef>
              <a:buClr>
                <a:schemeClr val="accent2"/>
              </a:buClr>
              <a:buSzPct val="75000"/>
              <a:buFont typeface="Wingdings" pitchFamily="2" charset="2"/>
              <a:buNone/>
            </a:pPr>
            <a:r>
              <a:rPr lang="en-US" sz="1100" dirty="0">
                <a:solidFill>
                  <a:schemeClr val="bg1"/>
                </a:solidFill>
              </a:rPr>
              <a:t>  Ewing et al 2003, Saelens et al 2003, Giles-Corti 2003, Frank et al 2003, Sturm et al 2004, Frank et al 2004, Lopez 2004, Morland et al 2002</a:t>
            </a:r>
          </a:p>
        </p:txBody>
      </p:sp>
      <p:pic>
        <p:nvPicPr>
          <p:cNvPr id="67587" name="Picture 7" descr="Active Living - Charleston 012_sm"/>
          <p:cNvPicPr>
            <a:picLocks noChangeAspect="1" noChangeArrowheads="1"/>
          </p:cNvPicPr>
          <p:nvPr/>
        </p:nvPicPr>
        <p:blipFill>
          <a:blip r:embed="rId3" cstate="print"/>
          <a:srcRect/>
          <a:stretch>
            <a:fillRect/>
          </a:stretch>
        </p:blipFill>
        <p:spPr bwMode="auto">
          <a:xfrm>
            <a:off x="5702300" y="4054475"/>
            <a:ext cx="3235325" cy="2466975"/>
          </a:xfrm>
          <a:prstGeom prst="rect">
            <a:avLst/>
          </a:prstGeom>
          <a:noFill/>
          <a:ln w="9525">
            <a:noFill/>
            <a:miter lim="800000"/>
            <a:headEnd/>
            <a:tailEnd/>
          </a:ln>
        </p:spPr>
      </p:pic>
      <p:pic>
        <p:nvPicPr>
          <p:cNvPr id="67588" name="Picture 8" descr="somerville famersmarket"/>
          <p:cNvPicPr>
            <a:picLocks noChangeAspect="1" noChangeArrowheads="1"/>
          </p:cNvPicPr>
          <p:nvPr/>
        </p:nvPicPr>
        <p:blipFill>
          <a:blip r:embed="rId4" cstate="print"/>
          <a:srcRect/>
          <a:stretch>
            <a:fillRect/>
          </a:stretch>
        </p:blipFill>
        <p:spPr bwMode="auto">
          <a:xfrm>
            <a:off x="5683250" y="1627188"/>
            <a:ext cx="3240088" cy="2098675"/>
          </a:xfrm>
          <a:prstGeom prst="rect">
            <a:avLst/>
          </a:prstGeom>
          <a:noFill/>
          <a:ln w="9525">
            <a:noFill/>
            <a:miter lim="800000"/>
            <a:headEnd/>
            <a:tailEnd/>
          </a:ln>
        </p:spPr>
      </p:pic>
      <p:sp>
        <p:nvSpPr>
          <p:cNvPr id="9" name="Rectangle 8"/>
          <p:cNvSpPr/>
          <p:nvPr/>
        </p:nvSpPr>
        <p:spPr>
          <a:xfrm>
            <a:off x="0" y="396875"/>
            <a:ext cx="9144000" cy="966788"/>
          </a:xfrm>
          <a:prstGeom prst="rect">
            <a:avLst/>
          </a:prstGeom>
          <a:solidFill>
            <a:srgbClr val="F7964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00B0F0"/>
                </a:solidFill>
              </a:rPr>
              <a:t> </a:t>
            </a:r>
            <a:r>
              <a:rPr lang="en-US" sz="4000" b="1" dirty="0">
                <a:solidFill>
                  <a:schemeClr val="tx1"/>
                </a:solidFill>
                <a:latin typeface="Tahoma" pitchFamily="34" charset="0"/>
                <a:cs typeface="Tahoma" pitchFamily="34" charset="0"/>
              </a:rPr>
              <a:t>Key research findings</a:t>
            </a:r>
          </a:p>
        </p:txBody>
      </p:sp>
      <p:sp>
        <p:nvSpPr>
          <p:cNvPr id="10" name="Oval 9"/>
          <p:cNvSpPr/>
          <p:nvPr/>
        </p:nvSpPr>
        <p:spPr>
          <a:xfrm>
            <a:off x="8201025" y="449263"/>
            <a:ext cx="828675" cy="8286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6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654018" y="6006905"/>
            <a:ext cx="2475914" cy="851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5263"/>
            <a:ext cx="8229600" cy="1143000"/>
          </a:xfrm>
        </p:spPr>
        <p:txBody>
          <a:bodyPr>
            <a:normAutofit fontScale="90000"/>
          </a:bodyPr>
          <a:lstStyle/>
          <a:p>
            <a:r>
              <a:rPr lang="en-US" dirty="0" smtClean="0">
                <a:solidFill>
                  <a:schemeClr val="bg1"/>
                </a:solidFill>
                <a:latin typeface="Tahoma" pitchFamily="34" charset="0"/>
                <a:cs typeface="Tahoma" pitchFamily="34" charset="0"/>
              </a:rPr>
              <a:t>Healthy Kids, Healthy Communities</a:t>
            </a:r>
            <a:endParaRPr lang="en-US" dirty="0">
              <a:solidFill>
                <a:schemeClr val="bg1"/>
              </a:solidFill>
              <a:latin typeface="Tahoma" pitchFamily="34" charset="0"/>
              <a:cs typeface="Tahoma" pitchFamily="34" charset="0"/>
            </a:endParaRPr>
          </a:p>
        </p:txBody>
      </p:sp>
      <p:sp>
        <p:nvSpPr>
          <p:cNvPr id="5" name="Rectangle 3"/>
          <p:cNvSpPr>
            <a:spLocks noChangeArrowheads="1"/>
          </p:cNvSpPr>
          <p:nvPr/>
        </p:nvSpPr>
        <p:spPr bwMode="auto">
          <a:xfrm>
            <a:off x="5458264" y="1144419"/>
            <a:ext cx="3685736" cy="5663089"/>
          </a:xfrm>
          <a:prstGeom prst="rect">
            <a:avLst/>
          </a:prstGeom>
          <a:noFill/>
          <a:ln w="9525">
            <a:noFill/>
            <a:miter lim="800000"/>
            <a:headEnd/>
            <a:tailEnd/>
          </a:ln>
        </p:spPr>
        <p:txBody>
          <a:bodyPr wrap="square">
            <a:spAutoFit/>
          </a:bodyPr>
          <a:lstStyle/>
          <a:p>
            <a:r>
              <a:rPr lang="en-US" sz="2200" b="1" dirty="0">
                <a:solidFill>
                  <a:prstClr val="black"/>
                </a:solidFill>
              </a:rPr>
              <a:t>The Program</a:t>
            </a:r>
          </a:p>
          <a:p>
            <a:pPr marL="233363" lvl="1">
              <a:buFont typeface="Arial" pitchFamily="34" charset="0"/>
              <a:buChar char="•"/>
            </a:pPr>
            <a:r>
              <a:rPr lang="en-US" sz="2000" dirty="0">
                <a:solidFill>
                  <a:prstClr val="black"/>
                </a:solidFill>
              </a:rPr>
              <a:t> $33 million over 5 years</a:t>
            </a:r>
          </a:p>
          <a:p>
            <a:pPr marL="233363" lvl="1">
              <a:buFont typeface="Arial" pitchFamily="34" charset="0"/>
              <a:buChar char="•"/>
            </a:pPr>
            <a:r>
              <a:rPr lang="en-US" sz="2000" dirty="0">
                <a:solidFill>
                  <a:prstClr val="black"/>
                </a:solidFill>
              </a:rPr>
              <a:t> 50 sites across the nation</a:t>
            </a:r>
          </a:p>
          <a:p>
            <a:pPr marL="233363" lvl="1">
              <a:buFont typeface="Arial" pitchFamily="34" charset="0"/>
              <a:buChar char="•"/>
            </a:pPr>
            <a:r>
              <a:rPr lang="en-US" sz="2000" dirty="0">
                <a:solidFill>
                  <a:prstClr val="black"/>
                </a:solidFill>
              </a:rPr>
              <a:t> Active living and healthy eating</a:t>
            </a:r>
          </a:p>
          <a:p>
            <a:pPr marL="233363" lvl="1">
              <a:buFont typeface="Arial" pitchFamily="34" charset="0"/>
              <a:buChar char="•"/>
            </a:pPr>
            <a:r>
              <a:rPr lang="en-US" sz="2000" dirty="0">
                <a:solidFill>
                  <a:prstClr val="black"/>
                </a:solidFill>
              </a:rPr>
              <a:t> Policy and environmental change</a:t>
            </a:r>
          </a:p>
          <a:p>
            <a:pPr marL="233363" lvl="1">
              <a:buFont typeface="Arial" pitchFamily="34" charset="0"/>
              <a:buChar char="•"/>
            </a:pPr>
            <a:r>
              <a:rPr lang="en-US" sz="2000" dirty="0">
                <a:solidFill>
                  <a:prstClr val="black"/>
                </a:solidFill>
              </a:rPr>
              <a:t> Children and families </a:t>
            </a:r>
          </a:p>
          <a:p>
            <a:pPr marL="233363" lvl="1">
              <a:buFont typeface="Arial" pitchFamily="34" charset="0"/>
              <a:buChar char="•"/>
            </a:pPr>
            <a:r>
              <a:rPr lang="en-US" sz="2000" dirty="0">
                <a:solidFill>
                  <a:prstClr val="black"/>
                </a:solidFill>
              </a:rPr>
              <a:t> Low-income, vulnerable populations</a:t>
            </a:r>
          </a:p>
          <a:p>
            <a:endParaRPr lang="en-US" dirty="0">
              <a:solidFill>
                <a:prstClr val="black"/>
              </a:solidFill>
            </a:endParaRPr>
          </a:p>
          <a:p>
            <a:r>
              <a:rPr lang="en-US" sz="2200" b="1" dirty="0">
                <a:solidFill>
                  <a:prstClr val="black"/>
                </a:solidFill>
              </a:rPr>
              <a:t>The Partnership</a:t>
            </a:r>
          </a:p>
          <a:p>
            <a:pPr marL="233363" lvl="1">
              <a:buFont typeface="Arial" pitchFamily="34" charset="0"/>
              <a:buChar char="•"/>
            </a:pPr>
            <a:r>
              <a:rPr lang="en-US" sz="2000" dirty="0">
                <a:solidFill>
                  <a:prstClr val="black"/>
                </a:solidFill>
              </a:rPr>
              <a:t> HKHC NPO and RWJF</a:t>
            </a:r>
          </a:p>
          <a:p>
            <a:pPr marL="233363" lvl="1">
              <a:buFont typeface="Arial" pitchFamily="34" charset="0"/>
              <a:buChar char="•"/>
            </a:pPr>
            <a:r>
              <a:rPr lang="en-US" sz="2000" dirty="0">
                <a:solidFill>
                  <a:prstClr val="black"/>
                </a:solidFill>
              </a:rPr>
              <a:t> Local funders</a:t>
            </a:r>
          </a:p>
          <a:p>
            <a:pPr marL="233363" lvl="1">
              <a:buFont typeface="Arial" pitchFamily="34" charset="0"/>
              <a:buChar char="•"/>
            </a:pPr>
            <a:r>
              <a:rPr lang="en-US" sz="2000" dirty="0">
                <a:solidFill>
                  <a:prstClr val="black"/>
                </a:solidFill>
              </a:rPr>
              <a:t> HKHC Leading Sites</a:t>
            </a:r>
          </a:p>
          <a:p>
            <a:pPr marL="233363" lvl="1">
              <a:buFont typeface="Arial" pitchFamily="34" charset="0"/>
              <a:buChar char="•"/>
            </a:pPr>
            <a:r>
              <a:rPr lang="en-US" sz="2000" dirty="0">
                <a:solidFill>
                  <a:prstClr val="black"/>
                </a:solidFill>
              </a:rPr>
              <a:t> RWJF Center to Prevent Childhood Obesity and other partners</a:t>
            </a:r>
          </a:p>
        </p:txBody>
      </p:sp>
      <p:pic>
        <p:nvPicPr>
          <p:cNvPr id="4" name="Picture 1" descr="C:\Users\dessauer\AppData\Local\Microsoft\Windows\Temporary Internet Files\Content.Outlook\21KFVDM1\HKHC_national (3).jpg"/>
          <p:cNvPicPr>
            <a:picLocks noChangeAspect="1" noChangeArrowheads="1"/>
          </p:cNvPicPr>
          <p:nvPr/>
        </p:nvPicPr>
        <p:blipFill>
          <a:blip r:embed="rId3" cstate="print"/>
          <a:srcRect/>
          <a:stretch>
            <a:fillRect/>
          </a:stretch>
        </p:blipFill>
        <p:spPr bwMode="auto">
          <a:xfrm>
            <a:off x="14056" y="1659988"/>
            <a:ext cx="5493859" cy="4206240"/>
          </a:xfrm>
          <a:prstGeom prst="rect">
            <a:avLst/>
          </a:prstGeom>
          <a:noFill/>
        </p:spPr>
      </p:pic>
    </p:spTree>
    <p:extLst>
      <p:ext uri="{BB962C8B-B14F-4D97-AF65-F5344CB8AC3E}">
        <p14:creationId xmlns:p14="http://schemas.microsoft.com/office/powerpoint/2010/main" xmlns="" val="347387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4642</TotalTime>
  <Words>1629</Words>
  <Application>Microsoft Office PowerPoint</Application>
  <PresentationFormat>On-screen Show (4:3)</PresentationFormat>
  <Paragraphs>212</Paragraphs>
  <Slides>10</Slides>
  <Notes>10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1_Office Theme</vt:lpstr>
      <vt:lpstr>2_Office Theme</vt:lpstr>
      <vt:lpstr>Active Living By Design: Engaging Community to Improve Health</vt:lpstr>
      <vt:lpstr>ALBD’s mission:</vt:lpstr>
      <vt:lpstr>What do we do?</vt:lpstr>
      <vt:lpstr>What is “Active Living and Healthy Eating by Design?”</vt:lpstr>
      <vt:lpstr>What is “by design?”</vt:lpstr>
      <vt:lpstr>Slide 6</vt:lpstr>
      <vt:lpstr>Slide 7</vt:lpstr>
      <vt:lpstr>Slide 8</vt:lpstr>
      <vt:lpstr>Healthy Kids, Healthy Communities</vt:lpstr>
      <vt:lpstr>Slide 10</vt:lpstr>
    </vt:vector>
  </TitlesOfParts>
  <Company>The University of North Carolina at Chapel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Living By Design: Engaging Community to Improve Health from 2001 to 2010</dc:title>
  <dc:creator>Lenovo User</dc:creator>
  <cp:lastModifiedBy>K1MPS02</cp:lastModifiedBy>
  <cp:revision>7</cp:revision>
  <dcterms:created xsi:type="dcterms:W3CDTF">2011-08-01T18:49:08Z</dcterms:created>
  <dcterms:modified xsi:type="dcterms:W3CDTF">2011-09-20T15:55:07Z</dcterms:modified>
</cp:coreProperties>
</file>