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23"/>
  </p:notesMasterIdLst>
  <p:sldIdLst>
    <p:sldId id="256" r:id="rId3"/>
    <p:sldId id="260" r:id="rId4"/>
    <p:sldId id="261" r:id="rId5"/>
    <p:sldId id="266" r:id="rId6"/>
    <p:sldId id="267" r:id="rId7"/>
    <p:sldId id="26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2" r:id="rId18"/>
    <p:sldId id="291" r:id="rId19"/>
    <p:sldId id="304" r:id="rId20"/>
    <p:sldId id="280" r:id="rId21"/>
    <p:sldId id="30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280</c:v>
                </c:pt>
                <c:pt idx="6">
                  <c:v>176</c:v>
                </c:pt>
                <c:pt idx="7">
                  <c:v>165</c:v>
                </c:pt>
                <c:pt idx="8">
                  <c:v>172</c:v>
                </c:pt>
                <c:pt idx="9">
                  <c:v>157</c:v>
                </c:pt>
                <c:pt idx="10">
                  <c:v>133</c:v>
                </c:pt>
                <c:pt idx="11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77</c:v>
                </c:pt>
                <c:pt idx="1">
                  <c:v>62</c:v>
                </c:pt>
                <c:pt idx="2">
                  <c:v>86</c:v>
                </c:pt>
                <c:pt idx="3">
                  <c:v>74</c:v>
                </c:pt>
                <c:pt idx="4">
                  <c:v>139</c:v>
                </c:pt>
                <c:pt idx="5">
                  <c:v>212</c:v>
                </c:pt>
                <c:pt idx="6">
                  <c:v>198</c:v>
                </c:pt>
                <c:pt idx="7">
                  <c:v>182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176379776"/>
        <c:axId val="176381312"/>
        <c:axId val="0"/>
      </c:bar3DChart>
      <c:catAx>
        <c:axId val="176379776"/>
        <c:scaling>
          <c:orientation val="minMax"/>
        </c:scaling>
        <c:axPos val="b"/>
        <c:tickLblPos val="nextTo"/>
        <c:crossAx val="176381312"/>
        <c:crosses val="autoZero"/>
        <c:auto val="1"/>
        <c:lblAlgn val="ctr"/>
        <c:lblOffset val="100"/>
      </c:catAx>
      <c:valAx>
        <c:axId val="176381312"/>
        <c:scaling>
          <c:orientation val="minMax"/>
        </c:scaling>
        <c:axPos val="l"/>
        <c:majorGridlines/>
        <c:numFmt formatCode="General" sourceLinked="1"/>
        <c:tickLblPos val="nextTo"/>
        <c:crossAx val="176379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420</c:v>
                </c:pt>
                <c:pt idx="6">
                  <c:v>501</c:v>
                </c:pt>
                <c:pt idx="7">
                  <c:v>533</c:v>
                </c:pt>
                <c:pt idx="8">
                  <c:v>543</c:v>
                </c:pt>
                <c:pt idx="9">
                  <c:v>765</c:v>
                </c:pt>
                <c:pt idx="10">
                  <c:v>721</c:v>
                </c:pt>
                <c:pt idx="11">
                  <c:v>580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638</c:v>
                </c:pt>
                <c:pt idx="1">
                  <c:v>420</c:v>
                </c:pt>
                <c:pt idx="2">
                  <c:v>778</c:v>
                </c:pt>
                <c:pt idx="3">
                  <c:v>645</c:v>
                </c:pt>
                <c:pt idx="4">
                  <c:v>856</c:v>
                </c:pt>
                <c:pt idx="5">
                  <c:v>928</c:v>
                </c:pt>
                <c:pt idx="6">
                  <c:v>866</c:v>
                </c:pt>
                <c:pt idx="7">
                  <c:v>935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184329344"/>
        <c:axId val="184330880"/>
        <c:axId val="0"/>
      </c:bar3DChart>
      <c:catAx>
        <c:axId val="184329344"/>
        <c:scaling>
          <c:orientation val="minMax"/>
        </c:scaling>
        <c:axPos val="b"/>
        <c:tickLblPos val="nextTo"/>
        <c:crossAx val="184330880"/>
        <c:crosses val="autoZero"/>
        <c:auto val="1"/>
        <c:lblAlgn val="ctr"/>
        <c:lblOffset val="100"/>
      </c:catAx>
      <c:valAx>
        <c:axId val="184330880"/>
        <c:scaling>
          <c:orientation val="minMax"/>
        </c:scaling>
        <c:axPos val="l"/>
        <c:majorGridlines/>
        <c:numFmt formatCode="General" sourceLinked="1"/>
        <c:tickLblPos val="nextTo"/>
        <c:crossAx val="18432934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Client Satisfaction Percentiles</a:t>
            </a:r>
            <a:endParaRPr lang="en-US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Satisfaction Percentile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Quality of Service</c:v>
                </c:pt>
                <c:pt idx="1">
                  <c:v>Kind of service wanted</c:v>
                </c:pt>
                <c:pt idx="2">
                  <c:v>Program met needs</c:v>
                </c:pt>
                <c:pt idx="3">
                  <c:v>Recommend program </c:v>
                </c:pt>
                <c:pt idx="4">
                  <c:v>Amount of help</c:v>
                </c:pt>
                <c:pt idx="5">
                  <c:v>Deal effectively with problems</c:v>
                </c:pt>
                <c:pt idx="6">
                  <c:v>Overall satisfaction</c:v>
                </c:pt>
                <c:pt idx="7">
                  <c:v>Would come back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0.94000000000000061</c:v>
                </c:pt>
                <c:pt idx="1">
                  <c:v>0.91</c:v>
                </c:pt>
                <c:pt idx="2">
                  <c:v>0.87000000000000066</c:v>
                </c:pt>
                <c:pt idx="3">
                  <c:v>0.96000000000000063</c:v>
                </c:pt>
                <c:pt idx="4">
                  <c:v>0.93</c:v>
                </c:pt>
                <c:pt idx="5">
                  <c:v>0.86000000000000065</c:v>
                </c:pt>
                <c:pt idx="6">
                  <c:v>0.91</c:v>
                </c:pt>
                <c:pt idx="7">
                  <c:v>0.92</c:v>
                </c:pt>
              </c:numCache>
            </c:numRef>
          </c:val>
        </c:ser>
        <c:shape val="box"/>
        <c:axId val="185455744"/>
        <c:axId val="185457280"/>
        <c:axId val="0"/>
      </c:bar3DChart>
      <c:catAx>
        <c:axId val="185455744"/>
        <c:scaling>
          <c:orientation val="minMax"/>
        </c:scaling>
        <c:axPos val="b"/>
        <c:tickLblPos val="nextTo"/>
        <c:crossAx val="185457280"/>
        <c:crosses val="autoZero"/>
        <c:auto val="1"/>
        <c:lblAlgn val="ctr"/>
        <c:lblOffset val="100"/>
      </c:catAx>
      <c:valAx>
        <c:axId val="185457280"/>
        <c:scaling>
          <c:orientation val="minMax"/>
        </c:scaling>
        <c:axPos val="l"/>
        <c:majorGridlines/>
        <c:numFmt formatCode="0.0%" sourceLinked="1"/>
        <c:tickLblPos val="nextTo"/>
        <c:crossAx val="18545574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12877-9044-448E-B2C1-146878394C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92FC1-50CD-4B7D-8AE3-0A170ACDC809}" type="slidenum">
              <a:rPr lang="en-US"/>
              <a:pPr/>
              <a:t>7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5EFC-0A18-4997-BF2C-5048B9901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06B31-2B73-471E-A27B-A4788A033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29FE-7F93-42BD-BF2D-FB4E5F10F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697163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2697163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70C8F-DB15-4052-A90F-961FE5B4C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88F3E-907D-4D0B-9BFC-3C9773B83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9FE40-DC7F-4A5C-AAA8-9A113DE37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E36E4-2F36-4209-84CB-00DD0825A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737A4-10FC-4D4F-9DE8-760280088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7253-B2A5-4217-928E-89A9D9DBC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455AA-1C23-43F9-BC1A-54C60EE8A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1371600"/>
            <a:ext cx="22098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371600"/>
            <a:ext cx="64770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D1A0-1B5F-422D-8DF0-9A5BD4EC2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56BBED-C079-4FF3-860E-744C38F06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80029-7F09-44C9-8136-BA938F572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JJC ppt main cover fla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5410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JJC ppt pg 1 fla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697163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3600F-ABBD-49F3-943F-A074931FA0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76400" y="4648200"/>
            <a:ext cx="64008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/>
              <a:t>Donna Rice, MBA, RN, CDE, FAADE</a:t>
            </a:r>
          </a:p>
          <a:p>
            <a:r>
              <a:rPr lang="en-US" sz="1800" dirty="0" smtClean="0"/>
              <a:t>Healthy Communities: </a:t>
            </a:r>
            <a:br>
              <a:rPr lang="en-US" sz="1800" dirty="0" smtClean="0"/>
            </a:br>
            <a:r>
              <a:rPr lang="en-US" sz="1800" dirty="0" smtClean="0"/>
              <a:t>The Intersection of Community Development and Health </a:t>
            </a:r>
            <a:br>
              <a:rPr lang="en-US" sz="1800" dirty="0" smtClean="0"/>
            </a:br>
            <a:r>
              <a:rPr lang="en-US" sz="1800" dirty="0" smtClean="0"/>
              <a:t>Federal Reserve Bank of Dallas, Houston Branch </a:t>
            </a:r>
            <a:br>
              <a:rPr lang="en-US" sz="1800" dirty="0" smtClean="0"/>
            </a:br>
            <a:r>
              <a:rPr lang="en-US" sz="1800" dirty="0" smtClean="0"/>
              <a:t>Houston, Texas</a:t>
            </a:r>
          </a:p>
          <a:p>
            <a:r>
              <a:rPr lang="en-US" sz="1800" dirty="0" smtClean="0"/>
              <a:t>September 28,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9199"/>
            <a:ext cx="8229600" cy="930275"/>
          </a:xfrm>
        </p:spPr>
        <p:txBody>
          <a:bodyPr/>
          <a:lstStyle/>
          <a:p>
            <a:r>
              <a:rPr lang="en-US" sz="3600" b="1" dirty="0" smtClean="0"/>
              <a:t>Enrollment by Month</a:t>
            </a:r>
            <a:endParaRPr lang="en-US" sz="36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271303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l-GR" baseline="-25000" dirty="0" smtClean="0"/>
              <a:t>2010</a:t>
            </a:r>
            <a:r>
              <a:rPr lang="en-US" baseline="30000" dirty="0" smtClean="0"/>
              <a:t> </a:t>
            </a:r>
            <a:r>
              <a:rPr lang="en-US" dirty="0" smtClean="0"/>
              <a:t>= 162 per month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18190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l-GR" baseline="-25000" dirty="0" smtClean="0"/>
              <a:t>201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= 135 per month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2999"/>
            <a:ext cx="8229600" cy="930275"/>
          </a:xfrm>
        </p:spPr>
        <p:txBody>
          <a:bodyPr/>
          <a:lstStyle/>
          <a:p>
            <a:r>
              <a:rPr lang="en-US" sz="3600" b="1" dirty="0" smtClean="0"/>
              <a:t>Program Visits by Month</a:t>
            </a:r>
            <a:endParaRPr lang="en-US" sz="36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22558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210343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l-GR" baseline="-25000" dirty="0" smtClean="0"/>
              <a:t>2010</a:t>
            </a:r>
            <a:r>
              <a:rPr lang="en-US" baseline="30000" dirty="0" smtClean="0"/>
              <a:t> </a:t>
            </a:r>
            <a:r>
              <a:rPr lang="en-US" dirty="0" smtClean="0"/>
              <a:t>= 677 per month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72470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l-GR" baseline="-25000" dirty="0" smtClean="0"/>
              <a:t>201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= 758 per month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84238"/>
          </a:xfrm>
        </p:spPr>
        <p:txBody>
          <a:bodyPr/>
          <a:lstStyle/>
          <a:p>
            <a:r>
              <a:rPr lang="en-US" sz="3600" b="1" dirty="0" smtClean="0"/>
              <a:t>Quality of Life</a:t>
            </a:r>
            <a:endParaRPr lang="en-US" sz="3600" b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57200" y="2133600"/>
          <a:ext cx="8229601" cy="2595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98357"/>
                <a:gridCol w="1968843"/>
                <a:gridCol w="2057400"/>
                <a:gridCol w="1905001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EQ-5D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Many Problems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Usual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Pain/Discomfort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Anxiety/Depression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4724400"/>
          <a:ext cx="8229601" cy="1752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82562"/>
                <a:gridCol w="1456038"/>
                <a:gridCol w="1295400"/>
                <a:gridCol w="1371600"/>
                <a:gridCol w="1524001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Visual Analog Scale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On a scale from 0 (worst imaginable health state) to 100 (best imaginable</a:t>
                      </a:r>
                      <a:r>
                        <a:rPr lang="en-US" baseline="0" dirty="0" smtClean="0"/>
                        <a:t> health state)</a:t>
                      </a:r>
                      <a:r>
                        <a:rPr lang="en-US" dirty="0" smtClean="0"/>
                        <a:t> , indicate</a:t>
                      </a:r>
                      <a:r>
                        <a:rPr lang="en-US" baseline="0" dirty="0" smtClean="0"/>
                        <a:t> how good or bad your health is today.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459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Standards of Medical Care in DM</a:t>
            </a:r>
            <a:endParaRPr lang="en-US" sz="36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152650" y="2286000"/>
          <a:ext cx="491490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3744"/>
                <a:gridCol w="1576477"/>
                <a:gridCol w="185467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A1c &lt;7.0%</a:t>
                      </a:r>
                      <a:r>
                        <a:rPr lang="en-US" sz="1800" baseline="0" dirty="0" smtClean="0"/>
                        <a:t>                                                    </a:t>
                      </a:r>
                      <a:r>
                        <a:rPr lang="en-US" sz="1800" dirty="0" smtClean="0"/>
                        <a:t>n=199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Does Not Meet</a:t>
                      </a:r>
                      <a:endParaRPr lang="en-US" sz="18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Baseline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52.8%</a:t>
                      </a:r>
                      <a:endParaRPr lang="en-US" sz="18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Follow-Up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36.7%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133600" y="4663440"/>
          <a:ext cx="4953000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5244"/>
                <a:gridCol w="1588700"/>
                <a:gridCol w="186905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Blood Pressure &lt;130/80</a:t>
                      </a:r>
                      <a:r>
                        <a:rPr lang="en-US" sz="1800" baseline="0" dirty="0" smtClean="0"/>
                        <a:t> mmHg                   </a:t>
                      </a:r>
                      <a:r>
                        <a:rPr lang="en-US" sz="1800" dirty="0" smtClean="0"/>
                        <a:t> n= 307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Does Not Meet</a:t>
                      </a:r>
                      <a:endParaRPr lang="en-US" sz="18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Baseline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67.4%</a:t>
                      </a:r>
                      <a:endParaRPr lang="en-US" sz="18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Follow-Up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39.4%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60.6%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r>
              <a:rPr lang="en-US" sz="3600" b="1" dirty="0" smtClean="0"/>
              <a:t>Standards of Medical Care in DM</a:t>
            </a:r>
            <a:endParaRPr lang="en-US" sz="36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2194560"/>
          <a:ext cx="43434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1215"/>
                <a:gridCol w="1393166"/>
                <a:gridCol w="163901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Total Cholesterol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&lt;200</a:t>
                      </a:r>
                      <a:r>
                        <a:rPr lang="en-US" sz="1800" baseline="0" dirty="0" smtClean="0"/>
                        <a:t> mg/</a:t>
                      </a:r>
                      <a:r>
                        <a:rPr lang="en-US" sz="1800" baseline="0" dirty="0" err="1" smtClean="0"/>
                        <a:t>dL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dirty="0" smtClean="0"/>
                        <a:t>n=1421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at baseline; n=184 at F/U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Does Not Meet</a:t>
                      </a:r>
                      <a:endParaRPr lang="en-US" sz="18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Baseline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30.0%</a:t>
                      </a:r>
                      <a:endParaRPr lang="en-US" sz="18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Follow-Up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39.1%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48200" y="2194560"/>
          <a:ext cx="43434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1215"/>
                <a:gridCol w="1393166"/>
                <a:gridCol w="163901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Triglycerides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&lt;150 mg/</a:t>
                      </a:r>
                      <a:r>
                        <a:rPr lang="en-US" sz="1800" dirty="0" err="1" smtClean="0"/>
                        <a:t>dL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n</a:t>
                      </a:r>
                      <a:r>
                        <a:rPr lang="en-US" sz="1800" dirty="0" smtClean="0"/>
                        <a:t>=1400 at baseline; n=181 at F/U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Does Not Meet</a:t>
                      </a:r>
                      <a:endParaRPr lang="en-US" sz="18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Baseline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49.9%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50.1%</a:t>
                      </a:r>
                      <a:endParaRPr lang="en-US" sz="18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Follow-Up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44.2%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55.8%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52400" y="4389120"/>
          <a:ext cx="43434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1215"/>
                <a:gridCol w="1393166"/>
                <a:gridCol w="163901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HDL-C &gt;40</a:t>
                      </a:r>
                      <a:r>
                        <a:rPr lang="en-US" sz="1800" baseline="0" dirty="0" smtClean="0"/>
                        <a:t> mg/</a:t>
                      </a:r>
                      <a:r>
                        <a:rPr lang="en-US" sz="1800" baseline="0" dirty="0" err="1" smtClean="0"/>
                        <a:t>dL</a:t>
                      </a:r>
                      <a:endParaRPr lang="en-US" sz="1800" baseline="0" dirty="0" smtClean="0"/>
                    </a:p>
                    <a:p>
                      <a:r>
                        <a:rPr lang="en-US" sz="1800" dirty="0" smtClean="0"/>
                        <a:t>n= 1384 at baseline; n=182 at F/U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Does Not Meet</a:t>
                      </a:r>
                      <a:endParaRPr lang="en-US" sz="18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Baseline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37.6%</a:t>
                      </a:r>
                      <a:endParaRPr lang="en-US" sz="18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Follow-Up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39.6%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648200" y="4373880"/>
          <a:ext cx="43434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1215"/>
                <a:gridCol w="1393166"/>
                <a:gridCol w="163901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LDL-C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&lt;100 mg/</a:t>
                      </a:r>
                      <a:r>
                        <a:rPr lang="en-US" sz="1800" dirty="0" err="1" smtClean="0"/>
                        <a:t>dL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n=1275 at baseline; n=163 at F/U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2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Does Not Meet</a:t>
                      </a:r>
                      <a:endParaRPr lang="en-US" sz="1800" dirty="0"/>
                    </a:p>
                  </a:txBody>
                  <a:tcPr/>
                </a:tc>
              </a:tr>
              <a:tr h="24877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Baseline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50.6%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49.4%</a:t>
                      </a:r>
                      <a:endParaRPr lang="en-US" sz="1800" dirty="0"/>
                    </a:p>
                  </a:txBody>
                  <a:tcPr/>
                </a:tc>
              </a:tr>
              <a:tr h="29449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Follow-Up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46.0%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54.0%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31484"/>
            <a:ext cx="8229600" cy="86836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/>
              <a:t>Participant Attendance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228600" y="2287806"/>
          <a:ext cx="8686799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7"/>
                <a:gridCol w="1528233"/>
                <a:gridCol w="1286934"/>
                <a:gridCol w="808566"/>
                <a:gridCol w="800100"/>
                <a:gridCol w="1608667"/>
                <a:gridCol w="1172633"/>
                <a:gridCol w="838199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No-show</a:t>
                      </a:r>
                      <a:r>
                        <a:rPr lang="en-US" sz="2000" b="1" baseline="0" dirty="0" smtClean="0"/>
                        <a:t> rates for biometric screenings and health partner visits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and cumulative totals of participants by fiscal quarter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238760">
                <a:tc gridSpan="8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FY11</a:t>
                      </a:r>
                      <a:r>
                        <a:rPr lang="en-US" sz="2000" baseline="0" dirty="0" smtClean="0"/>
                        <a:t> (July 2010 – June 2011)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</a:t>
                      </a:r>
                      <a:r>
                        <a:rPr lang="en-US" sz="2000" baseline="0" dirty="0" smtClean="0"/>
                        <a:t>12 (July 2011 – June 2012)†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Biometric</a:t>
                      </a:r>
                    </a:p>
                    <a:p>
                      <a:r>
                        <a:rPr lang="en-US" sz="2000" b="1" dirty="0" smtClean="0"/>
                        <a:t>Screening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Health Partner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Biometric</a:t>
                      </a:r>
                    </a:p>
                    <a:p>
                      <a:r>
                        <a:rPr lang="en-US" sz="2000" b="1" dirty="0" smtClean="0"/>
                        <a:t>Screening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Health Partner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Q1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/>
                        <a:t>Q1</a:t>
                      </a:r>
                      <a:endParaRPr lang="en-US" sz="2000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1696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Q2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Q2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Q3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1094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mtClean="0"/>
                        <a:t>Q3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Q4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1499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Q4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1722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†FY12 only contains data through July and not the entire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quarter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4478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8015287" cy="914400"/>
          </a:xfrm>
        </p:spPr>
        <p:txBody>
          <a:bodyPr/>
          <a:lstStyle/>
          <a:p>
            <a:r>
              <a:rPr lang="en-US" sz="2800" b="1" dirty="0"/>
              <a:t>Diabetes Health &amp; Wellness Institute at the     </a:t>
            </a:r>
            <a:br>
              <a:rPr lang="en-US" sz="2800" b="1" dirty="0"/>
            </a:br>
            <a:r>
              <a:rPr lang="en-US" sz="2800" b="1" dirty="0"/>
              <a:t>      Juanita J. Craft Center</a:t>
            </a:r>
          </a:p>
        </p:txBody>
      </p:sp>
      <p:sp>
        <p:nvSpPr>
          <p:cNvPr id="45978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2889250"/>
            <a:ext cx="2635250" cy="5873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400" dirty="0"/>
              <a:t>Parks &amp; Recreation</a:t>
            </a:r>
          </a:p>
          <a:p>
            <a:pPr algn="ctr">
              <a:buFont typeface="Wingdings" pitchFamily="2" charset="2"/>
              <a:buNone/>
            </a:pPr>
            <a:r>
              <a:rPr lang="en-US" sz="1200" dirty="0"/>
              <a:t>Primary Prevention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228600" y="2403475"/>
            <a:ext cx="8712200" cy="4454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790" name="Rectangle 14"/>
          <p:cNvSpPr>
            <a:spLocks noChangeArrowheads="1"/>
          </p:cNvSpPr>
          <p:nvPr/>
        </p:nvSpPr>
        <p:spPr bwMode="auto">
          <a:xfrm>
            <a:off x="412750" y="2838450"/>
            <a:ext cx="26924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793" name="Rectangle 17"/>
          <p:cNvSpPr>
            <a:spLocks noChangeArrowheads="1"/>
          </p:cNvSpPr>
          <p:nvPr/>
        </p:nvSpPr>
        <p:spPr bwMode="auto">
          <a:xfrm>
            <a:off x="6032500" y="2847975"/>
            <a:ext cx="26924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794" name="Rectangle 18"/>
          <p:cNvSpPr>
            <a:spLocks noChangeArrowheads="1"/>
          </p:cNvSpPr>
          <p:nvPr/>
        </p:nvSpPr>
        <p:spPr bwMode="auto">
          <a:xfrm>
            <a:off x="3228975" y="2838450"/>
            <a:ext cx="26924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795" name="Rectangle 19"/>
          <p:cNvSpPr>
            <a:spLocks noChangeArrowheads="1"/>
          </p:cNvSpPr>
          <p:nvPr/>
        </p:nvSpPr>
        <p:spPr bwMode="auto">
          <a:xfrm>
            <a:off x="6121400" y="2860675"/>
            <a:ext cx="25019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400" b="1" dirty="0"/>
              <a:t>Clinic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 dirty="0"/>
              <a:t>Secondary &amp; Tertiary Prevention</a:t>
            </a:r>
          </a:p>
        </p:txBody>
      </p:sp>
      <p:sp>
        <p:nvSpPr>
          <p:cNvPr id="459797" name="Rectangle 21"/>
          <p:cNvSpPr>
            <a:spLocks noChangeArrowheads="1"/>
          </p:cNvSpPr>
          <p:nvPr/>
        </p:nvSpPr>
        <p:spPr bwMode="auto">
          <a:xfrm>
            <a:off x="3317875" y="2746375"/>
            <a:ext cx="25019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/>
              <a:t>Wellness Center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/>
              <a:t>Primary &amp; Secondary  Tertiary Prevention</a:t>
            </a:r>
          </a:p>
        </p:txBody>
      </p:sp>
      <p:sp>
        <p:nvSpPr>
          <p:cNvPr id="459798" name="Rectangle 22"/>
          <p:cNvSpPr>
            <a:spLocks noChangeArrowheads="1"/>
          </p:cNvSpPr>
          <p:nvPr/>
        </p:nvSpPr>
        <p:spPr bwMode="auto">
          <a:xfrm>
            <a:off x="520700" y="4267200"/>
            <a:ext cx="250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Health Risk Appraisals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400">
              <a:latin typeface="Arial Narrow" pitchFamily="34" charset="0"/>
            </a:endParaRPr>
          </a:p>
        </p:txBody>
      </p:sp>
      <p:sp>
        <p:nvSpPr>
          <p:cNvPr id="459808" name="Rectangle 32"/>
          <p:cNvSpPr>
            <a:spLocks noChangeArrowheads="1"/>
          </p:cNvSpPr>
          <p:nvPr/>
        </p:nvSpPr>
        <p:spPr bwMode="auto">
          <a:xfrm>
            <a:off x="419100" y="4235450"/>
            <a:ext cx="269240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01" name="Rectangle 25"/>
          <p:cNvSpPr>
            <a:spLocks noChangeArrowheads="1"/>
          </p:cNvSpPr>
          <p:nvPr/>
        </p:nvSpPr>
        <p:spPr bwMode="auto">
          <a:xfrm>
            <a:off x="666750" y="4660900"/>
            <a:ext cx="2209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Health &amp; Wellness Programs –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Nutrition, Exercise, Stress Management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Behavior Modification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Health Screenings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Health coaches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459809" name="Rectangle 33"/>
          <p:cNvSpPr>
            <a:spLocks noChangeArrowheads="1"/>
          </p:cNvSpPr>
          <p:nvPr/>
        </p:nvSpPr>
        <p:spPr bwMode="auto">
          <a:xfrm>
            <a:off x="419100" y="4648200"/>
            <a:ext cx="2692400" cy="99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05" name="Rectangle 29"/>
          <p:cNvSpPr>
            <a:spLocks noChangeArrowheads="1"/>
          </p:cNvSpPr>
          <p:nvPr/>
        </p:nvSpPr>
        <p:spPr bwMode="auto">
          <a:xfrm>
            <a:off x="533400" y="5740400"/>
            <a:ext cx="2501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Individual Enrichment Classes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Adult/Youth Education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Tutoring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459810" name="Rectangle 34"/>
          <p:cNvSpPr>
            <a:spLocks noChangeArrowheads="1"/>
          </p:cNvSpPr>
          <p:nvPr/>
        </p:nvSpPr>
        <p:spPr bwMode="auto">
          <a:xfrm>
            <a:off x="419100" y="5708650"/>
            <a:ext cx="26924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15" name="Rectangle 39"/>
          <p:cNvSpPr>
            <a:spLocks noChangeArrowheads="1"/>
          </p:cNvSpPr>
          <p:nvPr/>
        </p:nvSpPr>
        <p:spPr bwMode="auto">
          <a:xfrm>
            <a:off x="6292850" y="4667250"/>
            <a:ext cx="23431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Comprehensive Education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AADE Education recognized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Diabetes Self-Management Training (DSMT)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Medical Nutrition Therapy (MNT)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400">
              <a:latin typeface="Arial Narrow" pitchFamily="34" charset="0"/>
            </a:endParaRPr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6045200" y="4683125"/>
            <a:ext cx="2692400" cy="99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18" name="Rectangle 42"/>
          <p:cNvSpPr>
            <a:spLocks noChangeArrowheads="1"/>
          </p:cNvSpPr>
          <p:nvPr/>
        </p:nvSpPr>
        <p:spPr bwMode="auto">
          <a:xfrm>
            <a:off x="6153150" y="5775325"/>
            <a:ext cx="2501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Care Coordination: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Referrals to education or social </a:t>
            </a:r>
            <a:r>
              <a:rPr lang="en-US" sz="1000" dirty="0" smtClean="0">
                <a:latin typeface="Arial Narrow" pitchFamily="34" charset="0"/>
              </a:rPr>
              <a:t>services and other services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459819" name="Rectangle 43"/>
          <p:cNvSpPr>
            <a:spLocks noChangeArrowheads="1"/>
          </p:cNvSpPr>
          <p:nvPr/>
        </p:nvSpPr>
        <p:spPr bwMode="auto">
          <a:xfrm>
            <a:off x="6038850" y="5743575"/>
            <a:ext cx="26924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13" name="Rectangle 37"/>
          <p:cNvSpPr>
            <a:spLocks noChangeArrowheads="1"/>
          </p:cNvSpPr>
          <p:nvPr/>
        </p:nvSpPr>
        <p:spPr bwMode="auto">
          <a:xfrm>
            <a:off x="6038850" y="4264025"/>
            <a:ext cx="269240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20" name="Rectangle 44"/>
          <p:cNvSpPr>
            <a:spLocks noChangeArrowheads="1"/>
          </p:cNvSpPr>
          <p:nvPr/>
        </p:nvSpPr>
        <p:spPr bwMode="auto">
          <a:xfrm>
            <a:off x="6134100" y="4244975"/>
            <a:ext cx="2501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dirty="0">
                <a:latin typeface="Arial Narrow" pitchFamily="34" charset="0"/>
              </a:rPr>
              <a:t>Disease State Management/ NCQA </a:t>
            </a:r>
            <a:r>
              <a:rPr lang="en-US" sz="1000" dirty="0" smtClean="0">
                <a:latin typeface="Arial Narrow" pitchFamily="34" charset="0"/>
              </a:rPr>
              <a:t>Recognized/employee health</a:t>
            </a:r>
            <a:endParaRPr lang="en-US" sz="1000" dirty="0">
              <a:latin typeface="Arial Narrow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459824" name="Rectangle 48"/>
          <p:cNvSpPr>
            <a:spLocks noChangeArrowheads="1"/>
          </p:cNvSpPr>
          <p:nvPr/>
        </p:nvSpPr>
        <p:spPr bwMode="auto">
          <a:xfrm>
            <a:off x="3235325" y="4248150"/>
            <a:ext cx="269240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25" name="Rectangle 49"/>
          <p:cNvSpPr>
            <a:spLocks noChangeArrowheads="1"/>
          </p:cNvSpPr>
          <p:nvPr/>
        </p:nvSpPr>
        <p:spPr bwMode="auto">
          <a:xfrm>
            <a:off x="3330575" y="4219575"/>
            <a:ext cx="2501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Train the Trainer Programs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Disease state management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400">
              <a:latin typeface="Arial Narrow" pitchFamily="34" charset="0"/>
            </a:endParaRPr>
          </a:p>
        </p:txBody>
      </p:sp>
      <p:sp>
        <p:nvSpPr>
          <p:cNvPr id="459827" name="Rectangle 51"/>
          <p:cNvSpPr>
            <a:spLocks noChangeArrowheads="1"/>
          </p:cNvSpPr>
          <p:nvPr/>
        </p:nvSpPr>
        <p:spPr bwMode="auto">
          <a:xfrm>
            <a:off x="3413125" y="6019800"/>
            <a:ext cx="2343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Speakers’ Bureau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459828" name="Rectangle 52"/>
          <p:cNvSpPr>
            <a:spLocks noChangeArrowheads="1"/>
          </p:cNvSpPr>
          <p:nvPr/>
        </p:nvSpPr>
        <p:spPr bwMode="auto">
          <a:xfrm>
            <a:off x="3241675" y="5981700"/>
            <a:ext cx="2692400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30" name="Rectangle 54"/>
          <p:cNvSpPr>
            <a:spLocks noChangeArrowheads="1"/>
          </p:cNvSpPr>
          <p:nvPr/>
        </p:nvSpPr>
        <p:spPr bwMode="auto">
          <a:xfrm>
            <a:off x="3349625" y="5435600"/>
            <a:ext cx="2501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Health Screenings – Prevention/Fairs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(Identifying People at Risk)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459831" name="Rectangle 55"/>
          <p:cNvSpPr>
            <a:spLocks noChangeArrowheads="1"/>
          </p:cNvSpPr>
          <p:nvPr/>
        </p:nvSpPr>
        <p:spPr bwMode="auto">
          <a:xfrm>
            <a:off x="3235325" y="5359400"/>
            <a:ext cx="2692400" cy="55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34" name="Rectangle 58"/>
          <p:cNvSpPr>
            <a:spLocks noChangeArrowheads="1"/>
          </p:cNvSpPr>
          <p:nvPr/>
        </p:nvSpPr>
        <p:spPr bwMode="auto">
          <a:xfrm>
            <a:off x="3349625" y="4762500"/>
            <a:ext cx="2501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Peer Led Self-Management Support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>
                <a:latin typeface="Arial Narrow" pitchFamily="34" charset="0"/>
              </a:rPr>
              <a:t>For People With Diabetes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459835" name="Rectangle 59"/>
          <p:cNvSpPr>
            <a:spLocks noChangeArrowheads="1"/>
          </p:cNvSpPr>
          <p:nvPr/>
        </p:nvSpPr>
        <p:spPr bwMode="auto">
          <a:xfrm>
            <a:off x="3235325" y="4679950"/>
            <a:ext cx="26924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38" name="Rectangle 62"/>
          <p:cNvSpPr>
            <a:spLocks noChangeArrowheads="1"/>
          </p:cNvSpPr>
          <p:nvPr/>
        </p:nvSpPr>
        <p:spPr bwMode="auto">
          <a:xfrm>
            <a:off x="6042025" y="3562350"/>
            <a:ext cx="26924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39" name="Rectangle 63"/>
          <p:cNvSpPr>
            <a:spLocks noChangeArrowheads="1"/>
          </p:cNvSpPr>
          <p:nvPr/>
        </p:nvSpPr>
        <p:spPr bwMode="auto">
          <a:xfrm>
            <a:off x="3219450" y="3562350"/>
            <a:ext cx="26924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40" name="Rectangle 64"/>
          <p:cNvSpPr>
            <a:spLocks noChangeArrowheads="1"/>
          </p:cNvSpPr>
          <p:nvPr/>
        </p:nvSpPr>
        <p:spPr bwMode="auto">
          <a:xfrm>
            <a:off x="412750" y="3524250"/>
            <a:ext cx="26924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841" name="Rectangle 65"/>
          <p:cNvSpPr>
            <a:spLocks noChangeArrowheads="1"/>
          </p:cNvSpPr>
          <p:nvPr/>
        </p:nvSpPr>
        <p:spPr bwMode="auto">
          <a:xfrm>
            <a:off x="438150" y="3556000"/>
            <a:ext cx="2635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 b="1" dirty="0"/>
              <a:t>Recreation/Lifestyle Programs w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 b="1" dirty="0"/>
              <a:t> Health Messaging</a:t>
            </a:r>
          </a:p>
        </p:txBody>
      </p:sp>
      <p:sp>
        <p:nvSpPr>
          <p:cNvPr id="459842" name="Rectangle 66"/>
          <p:cNvSpPr>
            <a:spLocks noChangeArrowheads="1"/>
          </p:cNvSpPr>
          <p:nvPr/>
        </p:nvSpPr>
        <p:spPr bwMode="auto">
          <a:xfrm>
            <a:off x="6067425" y="3594100"/>
            <a:ext cx="2635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500" dirty="0"/>
              <a:t>Physician directed, team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500" dirty="0"/>
              <a:t>led, empowerment model</a:t>
            </a:r>
          </a:p>
        </p:txBody>
      </p:sp>
      <p:sp>
        <p:nvSpPr>
          <p:cNvPr id="459843" name="Rectangle 67"/>
          <p:cNvSpPr>
            <a:spLocks noChangeArrowheads="1"/>
          </p:cNvSpPr>
          <p:nvPr/>
        </p:nvSpPr>
        <p:spPr bwMode="auto">
          <a:xfrm>
            <a:off x="3238500" y="3594100"/>
            <a:ext cx="2635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500"/>
              <a:t>Community Based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500"/>
              <a:t>Research 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dirty="0" smtClean="0"/>
              <a:t>Weekly Farm Stand</a:t>
            </a:r>
            <a:endParaRPr lang="en-US" dirty="0"/>
          </a:p>
        </p:txBody>
      </p:sp>
      <p:pic>
        <p:nvPicPr>
          <p:cNvPr id="6" name="Picture 5" descr="Pi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95500"/>
            <a:ext cx="60452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0"/>
          <a:ext cx="9144000" cy="6530975"/>
        </p:xfrm>
        <a:graphic>
          <a:graphicData uri="http://schemas.openxmlformats.org/presentationml/2006/ole">
            <p:oleObj spid="_x0000_s51202" name="Acrobat Document" r:id="rId3" imgW="31893480" imgH="2278116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sz="2800" b="1" dirty="0"/>
              <a:t>Mission Statement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229600" cy="3657600"/>
          </a:xfrm>
        </p:spPr>
        <p:txBody>
          <a:bodyPr/>
          <a:lstStyle/>
          <a:p>
            <a:pPr marL="457200" lvl="1" indent="0">
              <a:lnSpc>
                <a:spcPct val="125000"/>
              </a:lnSpc>
              <a:buFontTx/>
              <a:buNone/>
            </a:pPr>
            <a:r>
              <a:rPr lang="en-US" sz="2400"/>
              <a:t>To improve the care and save lives of people with diabetes by creating a new care model focused on health care, education, and research in </a:t>
            </a:r>
          </a:p>
          <a:p>
            <a:pPr marL="457200" lvl="1" indent="0">
              <a:lnSpc>
                <a:spcPct val="125000"/>
              </a:lnSpc>
              <a:buFontTx/>
              <a:buNone/>
            </a:pPr>
            <a:r>
              <a:rPr lang="en-US" sz="2400"/>
              <a:t>South Dallas. 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143000"/>
          </a:xfrm>
        </p:spPr>
        <p:txBody>
          <a:bodyPr/>
          <a:lstStyle/>
          <a:p>
            <a:r>
              <a:rPr lang="en-US" sz="7200" dirty="0" smtClean="0"/>
              <a:t>Questions</a:t>
            </a:r>
            <a:br>
              <a:rPr lang="en-US" sz="7200" dirty="0" smtClean="0"/>
            </a:br>
            <a:r>
              <a:rPr lang="en-US" sz="8800" dirty="0" smtClean="0"/>
              <a:t>?</a:t>
            </a:r>
            <a:endParaRPr lang="en-US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Key Factors:</a:t>
            </a:r>
            <a:endParaRPr lang="en-US" sz="2400" b="1"/>
          </a:p>
          <a:p>
            <a:pPr lvl="1">
              <a:lnSpc>
                <a:spcPct val="80000"/>
              </a:lnSpc>
            </a:pPr>
            <a:r>
              <a:rPr lang="en-US" sz="2400"/>
              <a:t>Public and private partnership between the City of Dallas and Baylor Health Care System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Integration of social, cultural, medical, and economic initiatives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400"/>
              <a:t>Innovative approaches to care of diabetes and other related conditions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 lvl="1"/>
            <a:r>
              <a:rPr lang="en-US" sz="2400"/>
              <a:t>Incorporation of community-based, multi-disciplinary research to understand the needs of the community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ln/>
        </p:spPr>
        <p:txBody>
          <a:bodyPr/>
          <a:lstStyle/>
          <a:p>
            <a:r>
              <a:rPr lang="en-US" sz="2800" b="1"/>
              <a:t>Fundamental Principles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458200" cy="838200"/>
          </a:xfrm>
        </p:spPr>
        <p:txBody>
          <a:bodyPr/>
          <a:lstStyle/>
          <a:p>
            <a:r>
              <a:rPr lang="en-US" sz="2800" b="1" dirty="0"/>
              <a:t>Health </a:t>
            </a:r>
            <a:r>
              <a:rPr lang="en-US" sz="2800" b="1" dirty="0" smtClean="0"/>
              <a:t>Equity Improvement Model</a:t>
            </a:r>
            <a:endParaRPr lang="en-US" sz="2800" b="1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ph idx="1"/>
          </p:nvPr>
        </p:nvGraphicFramePr>
        <p:xfrm>
          <a:off x="1028089" y="2362200"/>
          <a:ext cx="7164023" cy="3992563"/>
        </p:xfrm>
        <a:graphic>
          <a:graphicData uri="http://schemas.openxmlformats.org/presentationml/2006/ole">
            <p:oleObj spid="_x0000_s33796" name="Visio" r:id="rId3" imgW="6343498" imgH="3534766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7086600" cy="685800"/>
          </a:xfrm>
        </p:spPr>
        <p:txBody>
          <a:bodyPr/>
          <a:lstStyle/>
          <a:p>
            <a:r>
              <a:rPr lang="en-US" sz="2800" b="1" dirty="0"/>
              <a:t>SSHI Market: Demographics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0800"/>
            <a:ext cx="7010400" cy="3505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Frazier Community Demographics (2005)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Population – </a:t>
            </a:r>
            <a:r>
              <a:rPr lang="en-US" sz="2400" dirty="0" smtClean="0"/>
              <a:t>33,607 </a:t>
            </a:r>
            <a:r>
              <a:rPr lang="en-US" sz="2400" dirty="0"/>
              <a:t>(46% M; 54% F)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Race – 84% AA; 14% H; 1% W; 1% O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Avg. Per Capita Income - $9,000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(Dallas Avg. - $24,444)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Efforts will target South Dallas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onic_care_model80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258" y="1371599"/>
            <a:ext cx="6607342" cy="5335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543800" cy="1431925"/>
          </a:xfrm>
        </p:spPr>
        <p:txBody>
          <a:bodyPr/>
          <a:lstStyle/>
          <a:p>
            <a:r>
              <a:rPr lang="en-US" sz="2800" b="1" dirty="0"/>
              <a:t>Measuring Outcomes</a:t>
            </a:r>
          </a:p>
        </p:txBody>
      </p:sp>
      <p:graphicFrame>
        <p:nvGraphicFramePr>
          <p:cNvPr id="477242" name="Group 58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5265825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440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Glycemic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Hemoglobin A1C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Indicators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Pressure</a:t>
                      </a:r>
                    </a:p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Body Mass Index (BMI)</a:t>
                      </a:r>
                    </a:p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Urine Microalbumin</a:t>
                      </a:r>
                    </a:p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Lipid Levels</a:t>
                      </a:r>
                    </a:p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Verdana" pitchFamily="34" charset="0"/>
                        <a:buChar char="−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Flu/pneumonia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Achievement of ADA/Medicare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Standards of 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AADE 7 Self care Behaviors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Clinical, process measures, Eye and foot exam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 change -Interventions/barriers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of Life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Satisfaction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Diabetes QOL Survey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 Centeredness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 Participation 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Enrolled, % participation, drop-outs /no show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care 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BHCS/BUMC inpatient/ED direct cost analysis/health outcomes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Demographics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2316162"/>
          <a:ext cx="841584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6034"/>
                <a:gridCol w="1622612"/>
                <a:gridCol w="304800"/>
                <a:gridCol w="1783976"/>
                <a:gridCol w="217842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Race/Ethnicity (n=2081)</a:t>
                      </a:r>
                      <a:endParaRPr lang="en-US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Gender</a:t>
                      </a:r>
                      <a:r>
                        <a:rPr lang="en-US" b="1" baseline="0" dirty="0" smtClean="0"/>
                        <a:t> (n=2099)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1424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Non-white</a:t>
                      </a:r>
                      <a:r>
                        <a:rPr lang="en-US" baseline="0" dirty="0" smtClean="0"/>
                        <a:t> Hispanic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1521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White/Hispanic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(std)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(14.7) yr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Black/Hispanic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yr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 yr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0427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Demographics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2301240"/>
          <a:ext cx="841584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329246"/>
                <a:gridCol w="118554"/>
                <a:gridCol w="762000"/>
                <a:gridCol w="381000"/>
                <a:gridCol w="838200"/>
                <a:gridCol w="533400"/>
                <a:gridCol w="990600"/>
                <a:gridCol w="1405446"/>
                <a:gridCol w="1143000"/>
              </a:tblGrid>
              <a:tr h="370840">
                <a:tc gridSpan="10">
                  <a:txBody>
                    <a:bodyPr/>
                    <a:lstStyle/>
                    <a:p>
                      <a:r>
                        <a:rPr lang="en-US" b="1" dirty="0" smtClean="0"/>
                        <a:t>Insurance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Uninsured</a:t>
                      </a:r>
                      <a:endParaRPr lang="en-US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54.4%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Medicare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Medicaid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Insured</a:t>
                      </a:r>
                      <a:endParaRPr lang="en-US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29.3%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Refused</a:t>
                      </a:r>
                      <a:endParaRPr lang="en-US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10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en-US" b="1" dirty="0" smtClean="0"/>
                        <a:t>Diabetes</a:t>
                      </a:r>
                      <a:r>
                        <a:rPr lang="en-US" b="1" baseline="0" dirty="0" smtClean="0"/>
                        <a:t>  Type (for those who reported having diabetes n=1002)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Type 1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Type 2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95.2%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Pre-diabetes or gestational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834</Words>
  <Application>Microsoft Office PowerPoint</Application>
  <PresentationFormat>On-screen Show (4:3)</PresentationFormat>
  <Paragraphs>279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1_Default Design</vt:lpstr>
      <vt:lpstr>Custom Design</vt:lpstr>
      <vt:lpstr>Visio</vt:lpstr>
      <vt:lpstr>Acrobat Document</vt:lpstr>
      <vt:lpstr>Slide 1</vt:lpstr>
      <vt:lpstr>Mission Statement</vt:lpstr>
      <vt:lpstr>Fundamental Principles</vt:lpstr>
      <vt:lpstr>Health Equity Improvement Model</vt:lpstr>
      <vt:lpstr>SSHI Market: Demographics</vt:lpstr>
      <vt:lpstr>Slide 6</vt:lpstr>
      <vt:lpstr>Measuring Outcomes</vt:lpstr>
      <vt:lpstr>Demographics</vt:lpstr>
      <vt:lpstr>Demographics</vt:lpstr>
      <vt:lpstr>Enrollment by Month</vt:lpstr>
      <vt:lpstr>Program Visits by Month</vt:lpstr>
      <vt:lpstr>Quality of Life</vt:lpstr>
      <vt:lpstr>Standards of Medical Care in DM</vt:lpstr>
      <vt:lpstr>Standards of Medical Care in DM</vt:lpstr>
      <vt:lpstr>Participant Attendance</vt:lpstr>
      <vt:lpstr>Slide 16</vt:lpstr>
      <vt:lpstr>Diabetes Health &amp; Wellness Institute at the            Juanita J. Craft Center</vt:lpstr>
      <vt:lpstr>Weekly Farm Stand</vt:lpstr>
      <vt:lpstr>Slide 19</vt:lpstr>
      <vt:lpstr>Questions ?</vt:lpstr>
    </vt:vector>
  </TitlesOfParts>
  <Company>Baylor Health Care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tedmc</dc:creator>
  <cp:lastModifiedBy>K1MPS02</cp:lastModifiedBy>
  <cp:revision>63</cp:revision>
  <dcterms:created xsi:type="dcterms:W3CDTF">2009-05-04T18:20:44Z</dcterms:created>
  <dcterms:modified xsi:type="dcterms:W3CDTF">2011-09-22T14:29:34Z</dcterms:modified>
</cp:coreProperties>
</file>