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07" r:id="rId2"/>
  </p:sldMasterIdLst>
  <p:notesMasterIdLst>
    <p:notesMasterId r:id="rId20"/>
  </p:notesMasterIdLst>
  <p:sldIdLst>
    <p:sldId id="268" r:id="rId3"/>
    <p:sldId id="303" r:id="rId4"/>
    <p:sldId id="304" r:id="rId5"/>
    <p:sldId id="308" r:id="rId6"/>
    <p:sldId id="306" r:id="rId7"/>
    <p:sldId id="317" r:id="rId8"/>
    <p:sldId id="316" r:id="rId9"/>
    <p:sldId id="307" r:id="rId10"/>
    <p:sldId id="309" r:id="rId11"/>
    <p:sldId id="312" r:id="rId12"/>
    <p:sldId id="310" r:id="rId13"/>
    <p:sldId id="311" r:id="rId14"/>
    <p:sldId id="301" r:id="rId15"/>
    <p:sldId id="302" r:id="rId16"/>
    <p:sldId id="315" r:id="rId17"/>
    <p:sldId id="313" r:id="rId18"/>
    <p:sldId id="31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DE7"/>
    <a:srgbClr val="ED8733"/>
    <a:srgbClr val="1BE925"/>
    <a:srgbClr val="DF6317"/>
    <a:srgbClr val="64B4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4296" autoAdjust="0"/>
  </p:normalViewPr>
  <p:slideViewPr>
    <p:cSldViewPr>
      <p:cViewPr varScale="1">
        <p:scale>
          <a:sx n="92" d="100"/>
          <a:sy n="92" d="100"/>
        </p:scale>
        <p:origin x="-4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7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9178368328959016E-2"/>
          <c:y val="2.2798409527167326E-2"/>
          <c:w val="0.78480041557305402"/>
          <c:h val="0.855450236966824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1900</c:v>
                </c:pt>
              </c:strCache>
            </c:strRef>
          </c:tx>
          <c:spPr>
            <a:solidFill>
              <a:schemeClr val="accent1"/>
            </a:solidFill>
            <a:ln w="12680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68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8055555555555571E-2"/>
                  <c:y val="2.4875621890547272E-3"/>
                </c:manualLayout>
              </c:layout>
              <c:showVal val="1"/>
            </c:dLbl>
            <c:numFmt formatCode="0%" sourceLinked="0"/>
            <c:spPr>
              <a:noFill/>
              <a:ln w="2536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Californian FB"/>
                    <a:ea typeface="Californian FB"/>
                    <a:cs typeface="Californian FB"/>
                  </a:defRPr>
                </a:pPr>
                <a:endParaRPr lang="en-US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% of GDP</c:v>
                </c:pt>
              </c:strCache>
            </c:strRef>
          </c:cat>
          <c:val>
            <c:numRef>
              <c:f>Sheet1!$B$2:$B$2</c:f>
              <c:numCache>
                <c:formatCode>0%</c:formatCode>
                <c:ptCount val="1"/>
                <c:pt idx="0">
                  <c:v>3.000000000000002E-2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1964</c:v>
                </c:pt>
              </c:strCache>
            </c:strRef>
          </c:tx>
          <c:spPr>
            <a:solidFill>
              <a:srgbClr val="FFFF99"/>
            </a:solidFill>
            <a:ln w="12680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-5.0925337632080144E-17"/>
                  <c:y val="7.7114427860696624E-2"/>
                </c:manualLayout>
              </c:layout>
              <c:showVal val="1"/>
            </c:dLbl>
            <c:spPr>
              <a:noFill/>
              <a:ln w="2536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Californian FB"/>
                    <a:ea typeface="Californian FB"/>
                    <a:cs typeface="Californian FB"/>
                  </a:defRPr>
                </a:pPr>
                <a:endParaRPr lang="en-US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% of GDP</c:v>
                </c:pt>
              </c:strCache>
            </c:strRef>
          </c:cat>
          <c:val>
            <c:numRef>
              <c:f>Sheet1!$B$3:$B$3</c:f>
              <c:numCache>
                <c:formatCode>0%</c:formatCode>
                <c:ptCount val="1"/>
                <c:pt idx="0">
                  <c:v>6.0000000000000046E-2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1994</c:v>
                </c:pt>
              </c:strCache>
            </c:strRef>
          </c:tx>
          <c:spPr>
            <a:solidFill>
              <a:srgbClr val="CCCCFF"/>
            </a:solidFill>
            <a:ln w="12680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4.1666666666666709E-3"/>
                  <c:y val="7.9601990049751353E-2"/>
                </c:manualLayout>
              </c:layout>
              <c:showVal val="1"/>
            </c:dLbl>
            <c:spPr>
              <a:noFill/>
              <a:ln w="2536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Californian FB"/>
                    <a:ea typeface="Californian FB"/>
                    <a:cs typeface="Californian FB"/>
                  </a:defRPr>
                </a:pPr>
                <a:endParaRPr lang="en-US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% of GDP</c:v>
                </c:pt>
              </c:strCache>
            </c:strRef>
          </c:cat>
          <c:val>
            <c:numRef>
              <c:f>Sheet1!$B$4:$B$4</c:f>
              <c:numCache>
                <c:formatCode>0%</c:formatCode>
                <c:ptCount val="1"/>
                <c:pt idx="0">
                  <c:v>0.15000000000000013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FF00"/>
            </a:solidFill>
            <a:ln w="12680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0"/>
                  <c:y val="0.11442786069651742"/>
                </c:manualLayout>
              </c:layout>
              <c:showVal val="1"/>
            </c:dLbl>
            <c:spPr>
              <a:noFill/>
              <a:ln w="2536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Californian FB"/>
                    <a:ea typeface="Californian FB"/>
                    <a:cs typeface="Californian FB"/>
                  </a:defRPr>
                </a:pPr>
                <a:endParaRPr lang="en-US"/>
              </a:p>
            </c:txPr>
            <c:showVal val="1"/>
          </c:dLbls>
          <c:cat>
            <c:strRef>
              <c:f>Sheet1!$B$1:$B$1</c:f>
              <c:strCache>
                <c:ptCount val="1"/>
                <c:pt idx="0">
                  <c:v>% of GDP</c:v>
                </c:pt>
              </c:strCache>
            </c:strRef>
          </c:cat>
          <c:val>
            <c:numRef>
              <c:f>Sheet1!$B$5:$B$5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dLbls>
          <c:showVal val="1"/>
        </c:dLbls>
        <c:gapDepth val="0"/>
        <c:shape val="box"/>
        <c:axId val="158860800"/>
        <c:axId val="159265152"/>
        <c:axId val="0"/>
      </c:bar3DChart>
      <c:catAx>
        <c:axId val="158860800"/>
        <c:scaling>
          <c:orientation val="minMax"/>
        </c:scaling>
        <c:axPos val="b"/>
        <c:numFmt formatCode="General" sourceLinked="1"/>
        <c:tickLblPos val="low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1" i="0" u="none" strike="noStrike" baseline="0">
                <a:solidFill>
                  <a:schemeClr val="tx1"/>
                </a:solidFill>
                <a:latin typeface="Californian FB"/>
                <a:ea typeface="Californian FB"/>
                <a:cs typeface="Californian FB"/>
              </a:defRPr>
            </a:pPr>
            <a:endParaRPr lang="en-US"/>
          </a:p>
        </c:txPr>
        <c:crossAx val="159265152"/>
        <c:crosses val="autoZero"/>
        <c:auto val="1"/>
        <c:lblAlgn val="ctr"/>
        <c:lblOffset val="100"/>
        <c:tickLblSkip val="1"/>
        <c:tickMarkSkip val="1"/>
      </c:catAx>
      <c:valAx>
        <c:axId val="159265152"/>
        <c:scaling>
          <c:orientation val="minMax"/>
        </c:scaling>
        <c:axPos val="l"/>
        <c:majorGridlines>
          <c:spPr>
            <a:ln w="3170">
              <a:solidFill>
                <a:schemeClr val="tx1"/>
              </a:solidFill>
              <a:prstDash val="solid"/>
            </a:ln>
          </c:spPr>
        </c:majorGridlines>
        <c:numFmt formatCode="0.00%" sourceLinked="0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98" b="1" i="0" u="none" strike="noStrike" baseline="0">
                <a:solidFill>
                  <a:srgbClr val="FFFFFF"/>
                </a:solidFill>
                <a:latin typeface="Californian FB"/>
                <a:ea typeface="Californian FB"/>
                <a:cs typeface="Californian FB"/>
              </a:defRPr>
            </a:pPr>
            <a:endParaRPr lang="en-US"/>
          </a:p>
        </c:txPr>
        <c:crossAx val="158860800"/>
        <c:crosses val="autoZero"/>
        <c:crossBetween val="between"/>
      </c:valAx>
      <c:spPr>
        <a:noFill/>
        <a:ln w="2536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373" b="1" i="0" u="none" strike="noStrike" baseline="0">
          <a:solidFill>
            <a:schemeClr val="tx1"/>
          </a:solidFill>
          <a:latin typeface="Californian FB"/>
          <a:ea typeface="Californian FB"/>
          <a:cs typeface="Californian FB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6"/>
  <c:chart>
    <c:autoTitleDeleted val="1"/>
    <c:plotArea>
      <c:layout>
        <c:manualLayout>
          <c:layoutTarget val="inner"/>
          <c:xMode val="edge"/>
          <c:yMode val="edge"/>
          <c:x val="2.0900321543408359E-2"/>
          <c:y val="2.8436018957346012E-2"/>
          <c:w val="0.98070739549839225"/>
          <c:h val="0.94786729857820062"/>
        </c:manualLayout>
      </c:layout>
      <c:areaChart>
        <c:grouping val="stacked"/>
        <c:ser>
          <c:idx val="2"/>
          <c:order val="0"/>
          <c:tx>
            <c:strRef>
              <c:f>Sheet1!$A$4</c:f>
              <c:strCache>
                <c:ptCount val="1"/>
                <c:pt idx="0">
                  <c:v>Medicaid</c:v>
                </c:pt>
              </c:strCache>
            </c:strRef>
          </c:tx>
          <c:cat>
            <c:numRef>
              <c:f>Sheet1!$B$1:$J$1</c:f>
              <c:numCache>
                <c:formatCode>General</c:formatCode>
                <c:ptCount val="9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  <c:pt idx="4">
                  <c:v>2030</c:v>
                </c:pt>
                <c:pt idx="5">
                  <c:v>2040</c:v>
                </c:pt>
                <c:pt idx="6">
                  <c:v>2050</c:v>
                </c:pt>
                <c:pt idx="7">
                  <c:v>2060</c:v>
                </c:pt>
                <c:pt idx="8">
                  <c:v>2070</c:v>
                </c:pt>
              </c:numCache>
            </c:numRef>
          </c:cat>
          <c:val>
            <c:numRef>
              <c:f>Sheet1!$B$4:$J$4</c:f>
              <c:numCache>
                <c:formatCode>General</c:formatCode>
                <c:ptCount val="9"/>
                <c:pt idx="0">
                  <c:v>6.8</c:v>
                </c:pt>
                <c:pt idx="1">
                  <c:v>7.5</c:v>
                </c:pt>
                <c:pt idx="2">
                  <c:v>9.8000000000000007</c:v>
                </c:pt>
                <c:pt idx="3">
                  <c:v>12.2</c:v>
                </c:pt>
                <c:pt idx="4">
                  <c:v>15.1</c:v>
                </c:pt>
                <c:pt idx="5">
                  <c:v>15.8</c:v>
                </c:pt>
                <c:pt idx="6">
                  <c:v>16.8</c:v>
                </c:pt>
                <c:pt idx="7">
                  <c:v>17.8</c:v>
                </c:pt>
                <c:pt idx="8">
                  <c:v>20</c:v>
                </c:pt>
              </c:numCache>
            </c:numRef>
          </c:val>
        </c:ser>
        <c:axId val="176781184"/>
        <c:axId val="176782720"/>
      </c:areaChart>
      <c:catAx>
        <c:axId val="176781184"/>
        <c:scaling>
          <c:orientation val="minMax"/>
        </c:scaling>
        <c:axPos val="b"/>
        <c:numFmt formatCode="General" sourceLinked="1"/>
        <c:majorTickMark val="none"/>
        <c:tickLblPos val="none"/>
        <c:crossAx val="176782720"/>
        <c:crosses val="autoZero"/>
        <c:auto val="1"/>
        <c:lblAlgn val="ctr"/>
        <c:lblOffset val="100"/>
        <c:tickMarkSkip val="1"/>
      </c:catAx>
      <c:valAx>
        <c:axId val="176782720"/>
        <c:scaling>
          <c:orientation val="minMax"/>
          <c:max val="24"/>
        </c:scaling>
        <c:axPos val="l"/>
        <c:numFmt formatCode="General" sourceLinked="1"/>
        <c:majorTickMark val="none"/>
        <c:tickLblPos val="none"/>
        <c:crossAx val="176781184"/>
        <c:crosses val="autoZero"/>
        <c:crossBetween val="midCat"/>
        <c:majorUnit val="2"/>
      </c:valAx>
    </c:plotArea>
    <c:legend>
      <c:legendPos val="r"/>
      <c:layout>
        <c:manualLayout>
          <c:xMode val="edge"/>
          <c:yMode val="edge"/>
          <c:x val="4.0192926045016585E-2"/>
          <c:y val="0.23222748815165939"/>
          <c:w val="0.39346711301805987"/>
          <c:h val="7.6828612506191843E-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5"/>
  <c:chart>
    <c:autoTitleDeleted val="1"/>
    <c:plotArea>
      <c:layout>
        <c:manualLayout>
          <c:layoutTarget val="inner"/>
          <c:xMode val="edge"/>
          <c:yMode val="edge"/>
          <c:x val="1.450214531566796E-2"/>
          <c:y val="2.3329163293840577E-2"/>
          <c:w val="0.98070739549839225"/>
          <c:h val="0.94312796208530802"/>
        </c:manualLayout>
      </c:layout>
      <c:areaChart>
        <c:grouping val="stacked"/>
        <c:ser>
          <c:idx val="1"/>
          <c:order val="0"/>
          <c:tx>
            <c:strRef>
              <c:f>Sheet1!$A$3</c:f>
              <c:strCache>
                <c:ptCount val="1"/>
                <c:pt idx="0">
                  <c:v>Medicare</c:v>
                </c:pt>
              </c:strCache>
            </c:strRef>
          </c:tx>
          <c:cat>
            <c:numRef>
              <c:f>Sheet1!$B$1:$J$1</c:f>
              <c:numCache>
                <c:formatCode>General</c:formatCode>
                <c:ptCount val="9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  <c:pt idx="4">
                  <c:v>2030</c:v>
                </c:pt>
                <c:pt idx="5">
                  <c:v>2040</c:v>
                </c:pt>
                <c:pt idx="6">
                  <c:v>2050</c:v>
                </c:pt>
                <c:pt idx="7">
                  <c:v>2060</c:v>
                </c:pt>
                <c:pt idx="8">
                  <c:v>2070</c:v>
                </c:pt>
              </c:numCache>
            </c:numRef>
          </c:cat>
          <c:val>
            <c:numRef>
              <c:f>Sheet1!$B$3:$J$3</c:f>
              <c:numCache>
                <c:formatCode>General</c:formatCode>
                <c:ptCount val="9"/>
                <c:pt idx="0">
                  <c:v>5.9</c:v>
                </c:pt>
                <c:pt idx="1">
                  <c:v>6</c:v>
                </c:pt>
                <c:pt idx="2">
                  <c:v>8</c:v>
                </c:pt>
                <c:pt idx="3">
                  <c:v>8.9</c:v>
                </c:pt>
                <c:pt idx="4">
                  <c:v>11.3</c:v>
                </c:pt>
                <c:pt idx="5">
                  <c:v>12.3</c:v>
                </c:pt>
                <c:pt idx="6">
                  <c:v>12.8</c:v>
                </c:pt>
                <c:pt idx="7">
                  <c:v>13.7</c:v>
                </c:pt>
                <c:pt idx="8">
                  <c:v>15.2</c:v>
                </c:pt>
              </c:numCache>
            </c:numRef>
          </c:val>
        </c:ser>
        <c:axId val="177703936"/>
        <c:axId val="178012928"/>
      </c:areaChart>
      <c:catAx>
        <c:axId val="177703936"/>
        <c:scaling>
          <c:orientation val="minMax"/>
        </c:scaling>
        <c:axPos val="b"/>
        <c:numFmt formatCode="General" sourceLinked="1"/>
        <c:tickLblPos val="none"/>
        <c:crossAx val="178012928"/>
        <c:crosses val="autoZero"/>
        <c:auto val="1"/>
        <c:lblAlgn val="ctr"/>
        <c:lblOffset val="100"/>
        <c:tickMarkSkip val="1"/>
      </c:catAx>
      <c:valAx>
        <c:axId val="178012928"/>
        <c:scaling>
          <c:orientation val="minMax"/>
          <c:max val="24"/>
        </c:scaling>
        <c:axPos val="l"/>
        <c:numFmt formatCode="General" sourceLinked="1"/>
        <c:majorTickMark val="none"/>
        <c:tickLblPos val="none"/>
        <c:crossAx val="177703936"/>
        <c:crosses val="autoZero"/>
        <c:crossBetween val="midCat"/>
        <c:majorUnit val="2"/>
      </c:valAx>
    </c:plotArea>
    <c:legend>
      <c:legendPos val="r"/>
      <c:layout>
        <c:manualLayout>
          <c:xMode val="edge"/>
          <c:yMode val="edge"/>
          <c:x val="6.8115234098731992E-2"/>
          <c:y val="0.13770638016042547"/>
          <c:w val="0.33440709132915508"/>
          <c:h val="9.1783648539259743E-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6551542748180194E-2"/>
          <c:y val="7.2042721211039024E-2"/>
          <c:w val="0.8633440514469457"/>
          <c:h val="0.75829383886255963"/>
        </c:manualLayout>
      </c:layout>
      <c:areaChart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Social Security</c:v>
                </c:pt>
              </c:strCache>
            </c:strRef>
          </c:tx>
          <c:cat>
            <c:numRef>
              <c:f>Sheet1!$B$1:$J$1</c:f>
              <c:numCache>
                <c:formatCode>General</c:formatCode>
                <c:ptCount val="9"/>
                <c:pt idx="0">
                  <c:v>1990</c:v>
                </c:pt>
                <c:pt idx="1">
                  <c:v>2000</c:v>
                </c:pt>
                <c:pt idx="2">
                  <c:v>2010</c:v>
                </c:pt>
                <c:pt idx="3">
                  <c:v>2020</c:v>
                </c:pt>
                <c:pt idx="4">
                  <c:v>2030</c:v>
                </c:pt>
                <c:pt idx="5">
                  <c:v>2040</c:v>
                </c:pt>
                <c:pt idx="6">
                  <c:v>2050</c:v>
                </c:pt>
                <c:pt idx="7">
                  <c:v>2060</c:v>
                </c:pt>
                <c:pt idx="8">
                  <c:v>2070</c:v>
                </c:pt>
              </c:numCache>
            </c:numRef>
          </c:cat>
          <c:val>
            <c:numRef>
              <c:f>Sheet1!$B$2:$J$2</c:f>
              <c:numCache>
                <c:formatCode>General</c:formatCode>
                <c:ptCount val="9"/>
                <c:pt idx="0">
                  <c:v>4.2</c:v>
                </c:pt>
                <c:pt idx="1">
                  <c:v>4.1499999999999995</c:v>
                </c:pt>
                <c:pt idx="2">
                  <c:v>4.2</c:v>
                </c:pt>
                <c:pt idx="3">
                  <c:v>5.2</c:v>
                </c:pt>
                <c:pt idx="4">
                  <c:v>6</c:v>
                </c:pt>
                <c:pt idx="5">
                  <c:v>6</c:v>
                </c:pt>
                <c:pt idx="6">
                  <c:v>5.7</c:v>
                </c:pt>
                <c:pt idx="7">
                  <c:v>5.8</c:v>
                </c:pt>
                <c:pt idx="8">
                  <c:v>6</c:v>
                </c:pt>
              </c:numCache>
            </c:numRef>
          </c:val>
        </c:ser>
        <c:axId val="178132096"/>
        <c:axId val="178133632"/>
      </c:areaChart>
      <c:catAx>
        <c:axId val="17813209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78133632"/>
        <c:crosses val="autoZero"/>
        <c:auto val="1"/>
        <c:lblAlgn val="ctr"/>
        <c:lblOffset val="100"/>
        <c:tickLblSkip val="1"/>
        <c:tickMarkSkip val="1"/>
      </c:catAx>
      <c:valAx>
        <c:axId val="178133632"/>
        <c:scaling>
          <c:orientation val="minMax"/>
          <c:max val="24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78132096"/>
        <c:crosses val="autoZero"/>
        <c:crossBetween val="midCat"/>
        <c:majorUnit val="2"/>
      </c:valAx>
    </c:plotArea>
    <c:legend>
      <c:legendPos val="r"/>
      <c:layout>
        <c:manualLayout>
          <c:xMode val="edge"/>
          <c:yMode val="edge"/>
          <c:x val="9.9678463991584212E-2"/>
          <c:y val="5.5479841673830695E-2"/>
          <c:w val="0.44932503739746704"/>
          <c:h val="9.3125570025350102E-2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7"/>
  <c:chart>
    <c:autoTitleDeleted val="1"/>
    <c:plotArea>
      <c:layout>
        <c:manualLayout>
          <c:layoutTarget val="inner"/>
          <c:xMode val="edge"/>
          <c:yMode val="edge"/>
          <c:x val="4.9932523616734441E-2"/>
          <c:y val="6.6508313539192399E-2"/>
          <c:w val="0.92172739541160598"/>
          <c:h val="0.82422802850356613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Baseline SS, Medicare, and Medicaid</c:v>
                </c:pt>
              </c:strCache>
            </c:strRef>
          </c:tx>
          <c:spPr>
            <a:ln w="44450">
              <a:solidFill>
                <a:srgbClr val="1BE925"/>
              </a:solidFill>
            </a:ln>
          </c:spPr>
          <c:marker>
            <c:symbol val="none"/>
          </c:marker>
          <c:cat>
            <c:numRef>
              <c:f>Sheet1!$B$1:$BT$1</c:f>
              <c:numCache>
                <c:formatCode>General</c:formatCode>
                <c:ptCount val="71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  <c:pt idx="57">
                  <c:v>2027</c:v>
                </c:pt>
                <c:pt idx="58">
                  <c:v>2028</c:v>
                </c:pt>
                <c:pt idx="59">
                  <c:v>2029</c:v>
                </c:pt>
                <c:pt idx="60">
                  <c:v>2030</c:v>
                </c:pt>
                <c:pt idx="61">
                  <c:v>2031</c:v>
                </c:pt>
                <c:pt idx="62">
                  <c:v>2032</c:v>
                </c:pt>
                <c:pt idx="63">
                  <c:v>2033</c:v>
                </c:pt>
                <c:pt idx="64">
                  <c:v>12034</c:v>
                </c:pt>
                <c:pt idx="65">
                  <c:v>2035</c:v>
                </c:pt>
                <c:pt idx="66">
                  <c:v>2036</c:v>
                </c:pt>
                <c:pt idx="67">
                  <c:v>2037</c:v>
                </c:pt>
                <c:pt idx="68">
                  <c:v>2038</c:v>
                </c:pt>
                <c:pt idx="69">
                  <c:v>2038</c:v>
                </c:pt>
                <c:pt idx="70">
                  <c:v>2040</c:v>
                </c:pt>
              </c:numCache>
            </c:numRef>
          </c:cat>
          <c:val>
            <c:numRef>
              <c:f>Sheet1!$B$2:$BT$2</c:f>
              <c:numCache>
                <c:formatCode>General</c:formatCode>
                <c:ptCount val="71"/>
                <c:pt idx="0">
                  <c:v>4</c:v>
                </c:pt>
                <c:pt idx="1">
                  <c:v>4.5</c:v>
                </c:pt>
                <c:pt idx="2">
                  <c:v>4.6499999999999995</c:v>
                </c:pt>
                <c:pt idx="3">
                  <c:v>4.95</c:v>
                </c:pt>
                <c:pt idx="4">
                  <c:v>5.05</c:v>
                </c:pt>
                <c:pt idx="5">
                  <c:v>5.5</c:v>
                </c:pt>
                <c:pt idx="6">
                  <c:v>5.8</c:v>
                </c:pt>
                <c:pt idx="7">
                  <c:v>5.95</c:v>
                </c:pt>
                <c:pt idx="8">
                  <c:v>5.8</c:v>
                </c:pt>
                <c:pt idx="9">
                  <c:v>5.8</c:v>
                </c:pt>
                <c:pt idx="10">
                  <c:v>6.4</c:v>
                </c:pt>
                <c:pt idx="11">
                  <c:v>6.5</c:v>
                </c:pt>
                <c:pt idx="12">
                  <c:v>6.7</c:v>
                </c:pt>
                <c:pt idx="13">
                  <c:v>7</c:v>
                </c:pt>
                <c:pt idx="14">
                  <c:v>6.6</c:v>
                </c:pt>
                <c:pt idx="15">
                  <c:v>6.6499999999999995</c:v>
                </c:pt>
                <c:pt idx="16">
                  <c:v>6.6</c:v>
                </c:pt>
                <c:pt idx="17">
                  <c:v>6.6</c:v>
                </c:pt>
                <c:pt idx="18">
                  <c:v>6.5</c:v>
                </c:pt>
                <c:pt idx="19">
                  <c:v>6.6</c:v>
                </c:pt>
                <c:pt idx="20">
                  <c:v>7</c:v>
                </c:pt>
                <c:pt idx="21">
                  <c:v>7.2</c:v>
                </c:pt>
                <c:pt idx="22">
                  <c:v>7.5</c:v>
                </c:pt>
                <c:pt idx="23">
                  <c:v>7.7</c:v>
                </c:pt>
                <c:pt idx="24">
                  <c:v>7.8</c:v>
                </c:pt>
                <c:pt idx="25">
                  <c:v>8</c:v>
                </c:pt>
                <c:pt idx="26">
                  <c:v>7.9</c:v>
                </c:pt>
                <c:pt idx="27">
                  <c:v>7.8</c:v>
                </c:pt>
                <c:pt idx="28">
                  <c:v>7.7</c:v>
                </c:pt>
                <c:pt idx="29">
                  <c:v>7.5</c:v>
                </c:pt>
                <c:pt idx="30">
                  <c:v>7.6</c:v>
                </c:pt>
                <c:pt idx="31">
                  <c:v>7.7</c:v>
                </c:pt>
                <c:pt idx="32">
                  <c:v>7.9</c:v>
                </c:pt>
                <c:pt idx="33">
                  <c:v>8</c:v>
                </c:pt>
                <c:pt idx="34">
                  <c:v>8</c:v>
                </c:pt>
                <c:pt idx="35">
                  <c:v>8.0500000000000007</c:v>
                </c:pt>
                <c:pt idx="36">
                  <c:v>8.1</c:v>
                </c:pt>
                <c:pt idx="37">
                  <c:v>8.2000000000000011</c:v>
                </c:pt>
                <c:pt idx="38">
                  <c:v>8.5</c:v>
                </c:pt>
                <c:pt idx="39">
                  <c:v>9</c:v>
                </c:pt>
                <c:pt idx="40">
                  <c:v>9.3000000000000007</c:v>
                </c:pt>
                <c:pt idx="41">
                  <c:v>9.6</c:v>
                </c:pt>
                <c:pt idx="42">
                  <c:v>9.75</c:v>
                </c:pt>
                <c:pt idx="43">
                  <c:v>9.9</c:v>
                </c:pt>
                <c:pt idx="44">
                  <c:v>11</c:v>
                </c:pt>
                <c:pt idx="45">
                  <c:v>12</c:v>
                </c:pt>
                <c:pt idx="46">
                  <c:v>12</c:v>
                </c:pt>
                <c:pt idx="47">
                  <c:v>12.5</c:v>
                </c:pt>
                <c:pt idx="48">
                  <c:v>12.5</c:v>
                </c:pt>
                <c:pt idx="49">
                  <c:v>12.75</c:v>
                </c:pt>
                <c:pt idx="50">
                  <c:v>13</c:v>
                </c:pt>
                <c:pt idx="51">
                  <c:v>13</c:v>
                </c:pt>
                <c:pt idx="52">
                  <c:v>13.2</c:v>
                </c:pt>
                <c:pt idx="53">
                  <c:v>13.3</c:v>
                </c:pt>
                <c:pt idx="54">
                  <c:v>13.6</c:v>
                </c:pt>
                <c:pt idx="55">
                  <c:v>14</c:v>
                </c:pt>
                <c:pt idx="56">
                  <c:v>14.4</c:v>
                </c:pt>
                <c:pt idx="57">
                  <c:v>14.7</c:v>
                </c:pt>
                <c:pt idx="58">
                  <c:v>15.2</c:v>
                </c:pt>
                <c:pt idx="59">
                  <c:v>15.6</c:v>
                </c:pt>
                <c:pt idx="60">
                  <c:v>16</c:v>
                </c:pt>
                <c:pt idx="61">
                  <c:v>16</c:v>
                </c:pt>
                <c:pt idx="62">
                  <c:v>16</c:v>
                </c:pt>
                <c:pt idx="63">
                  <c:v>16.100000000000001</c:v>
                </c:pt>
                <c:pt idx="64">
                  <c:v>16.2</c:v>
                </c:pt>
                <c:pt idx="65">
                  <c:v>16.2</c:v>
                </c:pt>
                <c:pt idx="66">
                  <c:v>16.3</c:v>
                </c:pt>
                <c:pt idx="67">
                  <c:v>16.3</c:v>
                </c:pt>
                <c:pt idx="68">
                  <c:v>16.399999999999999</c:v>
                </c:pt>
                <c:pt idx="69">
                  <c:v>16.399999999999999</c:v>
                </c:pt>
                <c:pt idx="70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Baseline receipts (includes JGTRRA)</c:v>
                </c:pt>
              </c:strCache>
            </c:strRef>
          </c:tx>
          <c:spPr>
            <a:ln w="44450">
              <a:solidFill>
                <a:srgbClr val="ED8733"/>
              </a:solidFill>
            </a:ln>
          </c:spPr>
          <c:marker>
            <c:symbol val="none"/>
          </c:marker>
          <c:cat>
            <c:numRef>
              <c:f>Sheet1!$B$1:$BT$1</c:f>
              <c:numCache>
                <c:formatCode>General</c:formatCode>
                <c:ptCount val="71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  <c:pt idx="57">
                  <c:v>2027</c:v>
                </c:pt>
                <c:pt idx="58">
                  <c:v>2028</c:v>
                </c:pt>
                <c:pt idx="59">
                  <c:v>2029</c:v>
                </c:pt>
                <c:pt idx="60">
                  <c:v>2030</c:v>
                </c:pt>
                <c:pt idx="61">
                  <c:v>2031</c:v>
                </c:pt>
                <c:pt idx="62">
                  <c:v>2032</c:v>
                </c:pt>
                <c:pt idx="63">
                  <c:v>2033</c:v>
                </c:pt>
                <c:pt idx="64">
                  <c:v>12034</c:v>
                </c:pt>
                <c:pt idx="65">
                  <c:v>2035</c:v>
                </c:pt>
                <c:pt idx="66">
                  <c:v>2036</c:v>
                </c:pt>
                <c:pt idx="67">
                  <c:v>2037</c:v>
                </c:pt>
                <c:pt idx="68">
                  <c:v>2038</c:v>
                </c:pt>
                <c:pt idx="69">
                  <c:v>2038</c:v>
                </c:pt>
                <c:pt idx="70">
                  <c:v>2040</c:v>
                </c:pt>
              </c:numCache>
            </c:numRef>
          </c:cat>
          <c:val>
            <c:numRef>
              <c:f>Sheet1!$B$3:$BT$3</c:f>
              <c:numCache>
                <c:formatCode>General</c:formatCode>
                <c:ptCount val="71"/>
                <c:pt idx="0">
                  <c:v>19</c:v>
                </c:pt>
                <c:pt idx="1">
                  <c:v>17.600000000000001</c:v>
                </c:pt>
                <c:pt idx="2">
                  <c:v>17.399999999999999</c:v>
                </c:pt>
                <c:pt idx="3">
                  <c:v>17.75</c:v>
                </c:pt>
                <c:pt idx="4">
                  <c:v>18.25</c:v>
                </c:pt>
                <c:pt idx="5">
                  <c:v>17.5</c:v>
                </c:pt>
                <c:pt idx="6">
                  <c:v>17</c:v>
                </c:pt>
                <c:pt idx="7">
                  <c:v>18</c:v>
                </c:pt>
                <c:pt idx="8">
                  <c:v>18.25</c:v>
                </c:pt>
                <c:pt idx="9">
                  <c:v>18.5</c:v>
                </c:pt>
                <c:pt idx="10">
                  <c:v>19.25</c:v>
                </c:pt>
                <c:pt idx="11">
                  <c:v>19.8</c:v>
                </c:pt>
                <c:pt idx="12">
                  <c:v>19.100000000000001</c:v>
                </c:pt>
                <c:pt idx="13">
                  <c:v>17.75</c:v>
                </c:pt>
                <c:pt idx="14">
                  <c:v>17.899999999999999</c:v>
                </c:pt>
                <c:pt idx="15">
                  <c:v>17.7</c:v>
                </c:pt>
                <c:pt idx="16">
                  <c:v>18</c:v>
                </c:pt>
                <c:pt idx="17">
                  <c:v>18.7</c:v>
                </c:pt>
                <c:pt idx="18">
                  <c:v>18.100000000000001</c:v>
                </c:pt>
                <c:pt idx="19">
                  <c:v>18.649999999999999</c:v>
                </c:pt>
                <c:pt idx="20">
                  <c:v>18</c:v>
                </c:pt>
                <c:pt idx="21">
                  <c:v>17.8</c:v>
                </c:pt>
                <c:pt idx="22">
                  <c:v>17.7</c:v>
                </c:pt>
                <c:pt idx="23">
                  <c:v>17.899999999999999</c:v>
                </c:pt>
                <c:pt idx="24">
                  <c:v>18.2</c:v>
                </c:pt>
                <c:pt idx="25">
                  <c:v>18.8</c:v>
                </c:pt>
                <c:pt idx="26">
                  <c:v>19</c:v>
                </c:pt>
                <c:pt idx="27">
                  <c:v>19.5</c:v>
                </c:pt>
                <c:pt idx="28">
                  <c:v>20</c:v>
                </c:pt>
                <c:pt idx="29">
                  <c:v>21</c:v>
                </c:pt>
                <c:pt idx="30">
                  <c:v>20.8</c:v>
                </c:pt>
                <c:pt idx="31">
                  <c:v>18.850000000000001</c:v>
                </c:pt>
                <c:pt idx="32">
                  <c:v>17.899999999999999</c:v>
                </c:pt>
                <c:pt idx="33">
                  <c:v>16.600000000000001</c:v>
                </c:pt>
                <c:pt idx="34">
                  <c:v>17.2</c:v>
                </c:pt>
                <c:pt idx="35">
                  <c:v>18</c:v>
                </c:pt>
                <c:pt idx="36">
                  <c:v>18.7</c:v>
                </c:pt>
                <c:pt idx="37">
                  <c:v>18.899999999999999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Return to 2002</c:v>
                </c:pt>
              </c:strCache>
            </c:strRef>
          </c:tx>
          <c:spPr>
            <a:ln w="44450">
              <a:solidFill>
                <a:srgbClr val="1D4DE7"/>
              </a:solidFill>
            </a:ln>
          </c:spPr>
          <c:marker>
            <c:symbol val="none"/>
          </c:marker>
          <c:cat>
            <c:numRef>
              <c:f>Sheet1!$B$1:$BT$1</c:f>
              <c:numCache>
                <c:formatCode>General</c:formatCode>
                <c:ptCount val="71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  <c:pt idx="57">
                  <c:v>2027</c:v>
                </c:pt>
                <c:pt idx="58">
                  <c:v>2028</c:v>
                </c:pt>
                <c:pt idx="59">
                  <c:v>2029</c:v>
                </c:pt>
                <c:pt idx="60">
                  <c:v>2030</c:v>
                </c:pt>
                <c:pt idx="61">
                  <c:v>2031</c:v>
                </c:pt>
                <c:pt idx="62">
                  <c:v>2032</c:v>
                </c:pt>
                <c:pt idx="63">
                  <c:v>2033</c:v>
                </c:pt>
                <c:pt idx="64">
                  <c:v>12034</c:v>
                </c:pt>
                <c:pt idx="65">
                  <c:v>2035</c:v>
                </c:pt>
                <c:pt idx="66">
                  <c:v>2036</c:v>
                </c:pt>
                <c:pt idx="67">
                  <c:v>2037</c:v>
                </c:pt>
                <c:pt idx="68">
                  <c:v>2038</c:v>
                </c:pt>
                <c:pt idx="69">
                  <c:v>2038</c:v>
                </c:pt>
                <c:pt idx="70">
                  <c:v>2040</c:v>
                </c:pt>
              </c:numCache>
            </c:numRef>
          </c:cat>
          <c:val>
            <c:numRef>
              <c:f>Sheet1!$B$4:$BT$4</c:f>
              <c:numCache>
                <c:formatCode>General</c:formatCode>
                <c:ptCount val="71"/>
                <c:pt idx="30">
                  <c:v>20.8</c:v>
                </c:pt>
                <c:pt idx="31">
                  <c:v>20.8</c:v>
                </c:pt>
                <c:pt idx="32">
                  <c:v>20.8</c:v>
                </c:pt>
                <c:pt idx="33">
                  <c:v>20.8</c:v>
                </c:pt>
                <c:pt idx="34">
                  <c:v>20.8</c:v>
                </c:pt>
                <c:pt idx="35">
                  <c:v>20.8</c:v>
                </c:pt>
                <c:pt idx="36">
                  <c:v>20.8</c:v>
                </c:pt>
                <c:pt idx="37">
                  <c:v>20.8</c:v>
                </c:pt>
                <c:pt idx="38">
                  <c:v>20.8</c:v>
                </c:pt>
                <c:pt idx="39">
                  <c:v>20.8</c:v>
                </c:pt>
                <c:pt idx="40">
                  <c:v>20.8</c:v>
                </c:pt>
                <c:pt idx="41">
                  <c:v>20.8</c:v>
                </c:pt>
                <c:pt idx="42">
                  <c:v>20.8</c:v>
                </c:pt>
                <c:pt idx="43">
                  <c:v>20.8</c:v>
                </c:pt>
                <c:pt idx="44">
                  <c:v>20.8</c:v>
                </c:pt>
                <c:pt idx="45">
                  <c:v>20.8</c:v>
                </c:pt>
                <c:pt idx="46">
                  <c:v>20.8</c:v>
                </c:pt>
                <c:pt idx="47">
                  <c:v>20.8</c:v>
                </c:pt>
                <c:pt idx="48">
                  <c:v>20.8</c:v>
                </c:pt>
                <c:pt idx="49">
                  <c:v>20.8</c:v>
                </c:pt>
                <c:pt idx="50">
                  <c:v>20.8</c:v>
                </c:pt>
                <c:pt idx="51">
                  <c:v>20.8</c:v>
                </c:pt>
                <c:pt idx="52">
                  <c:v>20.8</c:v>
                </c:pt>
                <c:pt idx="53">
                  <c:v>20.8</c:v>
                </c:pt>
                <c:pt idx="54">
                  <c:v>20.8</c:v>
                </c:pt>
                <c:pt idx="55">
                  <c:v>20.8</c:v>
                </c:pt>
                <c:pt idx="56">
                  <c:v>20.8</c:v>
                </c:pt>
                <c:pt idx="57">
                  <c:v>20.8</c:v>
                </c:pt>
                <c:pt idx="58">
                  <c:v>20.8</c:v>
                </c:pt>
                <c:pt idx="59">
                  <c:v>20.8</c:v>
                </c:pt>
                <c:pt idx="60">
                  <c:v>20.8</c:v>
                </c:pt>
                <c:pt idx="61">
                  <c:v>20.8</c:v>
                </c:pt>
                <c:pt idx="62">
                  <c:v>20.8</c:v>
                </c:pt>
                <c:pt idx="63">
                  <c:v>20.8</c:v>
                </c:pt>
                <c:pt idx="64">
                  <c:v>20.8</c:v>
                </c:pt>
                <c:pt idx="65">
                  <c:v>20.8</c:v>
                </c:pt>
                <c:pt idx="66">
                  <c:v>20.8</c:v>
                </c:pt>
                <c:pt idx="67">
                  <c:v>20.8</c:v>
                </c:pt>
                <c:pt idx="68">
                  <c:v>20.8</c:v>
                </c:pt>
                <c:pt idx="69">
                  <c:v>20.8</c:v>
                </c:pt>
                <c:pt idx="70">
                  <c:v>20.8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Continue at same rate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Sheet1!$B$1:$BT$1</c:f>
              <c:numCache>
                <c:formatCode>General</c:formatCode>
                <c:ptCount val="71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  <c:pt idx="51">
                  <c:v>2021</c:v>
                </c:pt>
                <c:pt idx="52">
                  <c:v>2022</c:v>
                </c:pt>
                <c:pt idx="53">
                  <c:v>2023</c:v>
                </c:pt>
                <c:pt idx="54">
                  <c:v>2024</c:v>
                </c:pt>
                <c:pt idx="55">
                  <c:v>2025</c:v>
                </c:pt>
                <c:pt idx="56">
                  <c:v>2026</c:v>
                </c:pt>
                <c:pt idx="57">
                  <c:v>2027</c:v>
                </c:pt>
                <c:pt idx="58">
                  <c:v>2028</c:v>
                </c:pt>
                <c:pt idx="59">
                  <c:v>2029</c:v>
                </c:pt>
                <c:pt idx="60">
                  <c:v>2030</c:v>
                </c:pt>
                <c:pt idx="61">
                  <c:v>2031</c:v>
                </c:pt>
                <c:pt idx="62">
                  <c:v>2032</c:v>
                </c:pt>
                <c:pt idx="63">
                  <c:v>2033</c:v>
                </c:pt>
                <c:pt idx="64">
                  <c:v>12034</c:v>
                </c:pt>
                <c:pt idx="65">
                  <c:v>2035</c:v>
                </c:pt>
                <c:pt idx="66">
                  <c:v>2036</c:v>
                </c:pt>
                <c:pt idx="67">
                  <c:v>2037</c:v>
                </c:pt>
                <c:pt idx="68">
                  <c:v>2038</c:v>
                </c:pt>
                <c:pt idx="69">
                  <c:v>2038</c:v>
                </c:pt>
                <c:pt idx="70">
                  <c:v>2040</c:v>
                </c:pt>
              </c:numCache>
            </c:numRef>
          </c:cat>
          <c:val>
            <c:numRef>
              <c:f>Sheet1!$B$5:$BT$5</c:f>
              <c:numCache>
                <c:formatCode>General</c:formatCode>
                <c:ptCount val="71"/>
                <c:pt idx="38">
                  <c:v>19</c:v>
                </c:pt>
                <c:pt idx="39">
                  <c:v>19</c:v>
                </c:pt>
                <c:pt idx="40">
                  <c:v>19</c:v>
                </c:pt>
                <c:pt idx="41">
                  <c:v>19</c:v>
                </c:pt>
                <c:pt idx="42">
                  <c:v>19</c:v>
                </c:pt>
                <c:pt idx="43">
                  <c:v>19</c:v>
                </c:pt>
                <c:pt idx="44">
                  <c:v>19</c:v>
                </c:pt>
                <c:pt idx="45">
                  <c:v>19</c:v>
                </c:pt>
                <c:pt idx="46">
                  <c:v>19</c:v>
                </c:pt>
                <c:pt idx="47">
                  <c:v>19</c:v>
                </c:pt>
                <c:pt idx="48">
                  <c:v>19</c:v>
                </c:pt>
                <c:pt idx="49">
                  <c:v>19</c:v>
                </c:pt>
                <c:pt idx="50">
                  <c:v>19</c:v>
                </c:pt>
                <c:pt idx="51">
                  <c:v>19</c:v>
                </c:pt>
                <c:pt idx="52">
                  <c:v>19</c:v>
                </c:pt>
                <c:pt idx="53">
                  <c:v>19</c:v>
                </c:pt>
                <c:pt idx="54">
                  <c:v>19</c:v>
                </c:pt>
                <c:pt idx="55">
                  <c:v>19</c:v>
                </c:pt>
                <c:pt idx="56">
                  <c:v>19</c:v>
                </c:pt>
                <c:pt idx="57">
                  <c:v>19</c:v>
                </c:pt>
                <c:pt idx="58">
                  <c:v>19</c:v>
                </c:pt>
                <c:pt idx="59">
                  <c:v>19</c:v>
                </c:pt>
                <c:pt idx="60">
                  <c:v>19</c:v>
                </c:pt>
                <c:pt idx="61">
                  <c:v>19</c:v>
                </c:pt>
                <c:pt idx="62">
                  <c:v>19</c:v>
                </c:pt>
                <c:pt idx="63">
                  <c:v>19</c:v>
                </c:pt>
                <c:pt idx="64">
                  <c:v>19</c:v>
                </c:pt>
                <c:pt idx="65">
                  <c:v>19</c:v>
                </c:pt>
                <c:pt idx="66">
                  <c:v>19</c:v>
                </c:pt>
                <c:pt idx="67">
                  <c:v>19</c:v>
                </c:pt>
                <c:pt idx="68">
                  <c:v>19</c:v>
                </c:pt>
                <c:pt idx="69">
                  <c:v>19</c:v>
                </c:pt>
                <c:pt idx="70">
                  <c:v>19</c:v>
                </c:pt>
              </c:numCache>
            </c:numRef>
          </c:val>
        </c:ser>
        <c:marker val="1"/>
        <c:axId val="183501184"/>
        <c:axId val="183502720"/>
      </c:lineChart>
      <c:catAx>
        <c:axId val="18350118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3502720"/>
        <c:crosses val="autoZero"/>
        <c:auto val="1"/>
        <c:lblAlgn val="ctr"/>
        <c:lblOffset val="100"/>
        <c:tickLblSkip val="5"/>
        <c:tickMarkSkip val="1"/>
      </c:catAx>
      <c:valAx>
        <c:axId val="183502720"/>
        <c:scaling>
          <c:orientation val="minMax"/>
          <c:max val="22"/>
          <c:min val="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3501184"/>
        <c:crosses val="autoZero"/>
        <c:crossBetween val="midCat"/>
        <c:majorUnit val="2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49341158289793352"/>
          <c:y val="0.60927634616961501"/>
          <c:w val="0.50148821350602202"/>
          <c:h val="0.24593182083007914"/>
        </c:manualLayout>
      </c:layout>
      <c:spPr>
        <a:noFill/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0.31667</cdr:x>
      <cdr:y>0.8209</cdr:y>
    </cdr:from>
    <cdr:to>
      <cdr:x>0.41667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95600" y="4191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0.275</cdr:x>
      <cdr:y>0.79104</cdr:y>
    </cdr:from>
    <cdr:to>
      <cdr:x>0.375</cdr:x>
      <cdr:y>0.97015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4600" y="4038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1900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0.38333</cdr:x>
      <cdr:y>0.77612</cdr:y>
    </cdr:from>
    <cdr:to>
      <cdr:x>0.48333</cdr:x>
      <cdr:y>0.95522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05200" y="3962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1964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0.48333</cdr:x>
      <cdr:y>0.77612</cdr:y>
    </cdr:from>
    <cdr:to>
      <cdr:x>0.58333</cdr:x>
      <cdr:y>0.95522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419600" y="3962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1994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0.60833</cdr:x>
      <cdr:y>0.77612</cdr:y>
    </cdr:from>
    <cdr:to>
      <cdr:x>0.70833</cdr:x>
      <cdr:y>0.95522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62600" y="3962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2020</a:t>
          </a:r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15FCA2D-5651-458D-B01D-119374D40C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A2D-5651-458D-B01D-119374D40C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44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1E0D66-E7F5-4CEC-A893-429CAA0568D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78B8B-D5AC-43B3-91B8-71254390F679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0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0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10468-E6AB-4250-9BC0-AE7BF2DDF465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CA4F9D-D5E7-44BF-AA4D-63617380D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9144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43000" y="1752600"/>
            <a:ext cx="7010400" cy="45259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A66DDC7-8BB7-4068-8733-4D44A885E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38175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r>
              <a:rPr lang="en-US"/>
              <a:t>© HealthChange, LLC 2004-2005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909F-7D89-43B2-B15F-45AA2032A6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43000" y="914400"/>
            <a:ext cx="7620000" cy="5364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66DDC7-8BB7-4068-8733-4D44A885E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3657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Rectangle 9"/>
          <p:cNvSpPr/>
          <p:nvPr/>
        </p:nvSpPr>
        <p:spPr>
          <a:xfrm flipV="1">
            <a:off x="0" y="0"/>
            <a:ext cx="91440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257800"/>
            <a:ext cx="9144000" cy="1600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5168900"/>
            <a:ext cx="9144000" cy="165100"/>
          </a:xfrm>
          <a:prstGeom prst="rect">
            <a:avLst/>
          </a:prstGeom>
          <a:solidFill>
            <a:srgbClr val="64B4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365125" cy="6858000"/>
          </a:xfrm>
          <a:prstGeom prst="rect">
            <a:avLst/>
          </a:prstGeom>
          <a:solidFill>
            <a:schemeClr val="bg1">
              <a:alpha val="38039"/>
            </a:scheme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3" name="Picture 12" descr="cl logo transparent whit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533400"/>
            <a:ext cx="34290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</p:sldLayoutIdLst>
  <p:transition>
    <p:dissolve/>
  </p:transition>
  <p:txStyles>
    <p:titleStyle>
      <a:lvl1pPr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 kern="1200">
          <a:solidFill>
            <a:srgbClr val="0C5F88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2pPr>
      <a:lvl3pPr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3pPr>
      <a:lvl4pPr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4pPr>
      <a:lvl5pPr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5pPr>
      <a:lvl6pPr marL="457200"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6pPr>
      <a:lvl7pPr marL="914400"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7pPr>
      <a:lvl8pPr marL="1371600"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8pPr>
      <a:lvl9pPr marL="1828800" algn="l" defTabSz="457200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400">
          <a:solidFill>
            <a:srgbClr val="0C5F88"/>
          </a:solidFill>
          <a:latin typeface="Lucida Sans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r" defTabSz="457200" rtl="0" eaLnBrk="1" fontAlgn="base" hangingPunct="1">
        <a:lnSpc>
          <a:spcPts val="2800"/>
        </a:lnSpc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defRPr sz="2400" kern="1200">
          <a:solidFill>
            <a:schemeClr val="tx1"/>
          </a:solidFill>
          <a:latin typeface="Arial"/>
          <a:ea typeface="ヒラギノ角ゴ Pro W3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968375" indent="-227013" algn="l" defTabSz="457200" rtl="0" eaLnBrk="1" fontAlgn="base" hangingPunct="1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196975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1368425" indent="-171450" algn="l" defTabSz="457200" rtl="0" eaLnBrk="1" fontAlgn="base" hangingPunct="1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70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101E451-3FE2-41B0-AE9A-52AB0284FF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0" y="0"/>
            <a:ext cx="91440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0" y="1371600"/>
            <a:ext cx="9144000" cy="63500"/>
          </a:xfrm>
          <a:prstGeom prst="rect">
            <a:avLst/>
          </a:prstGeom>
          <a:solidFill>
            <a:srgbClr val="64B4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365125" cy="1435100"/>
          </a:xfrm>
          <a:prstGeom prst="rect">
            <a:avLst/>
          </a:prstGeom>
          <a:solidFill>
            <a:schemeClr val="bg1">
              <a:alpha val="21176"/>
            </a:scheme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3" name="Picture 12" descr="cl logo transparent white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6600" y="381000"/>
            <a:ext cx="19050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7" r:id="rId3"/>
    <p:sldLayoutId id="2147483728" r:id="rId4"/>
    <p:sldLayoutId id="2147483729" r:id="rId5"/>
  </p:sldLayoutIdLst>
  <p:transition>
    <p:dissolve/>
  </p:transition>
  <p:txStyles>
    <p:titleStyle>
      <a:lvl1pPr algn="l" defTabSz="457200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2pPr>
      <a:lvl3pPr algn="l" defTabSz="457200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3pPr>
      <a:lvl4pPr algn="l" defTabSz="457200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4pPr>
      <a:lvl5pPr algn="l" defTabSz="457200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5pPr>
      <a:lvl6pPr marL="457200" algn="l" defTabSz="457200" rtl="0" fontAlgn="base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6pPr>
      <a:lvl7pPr marL="914400" algn="l" defTabSz="457200" rtl="0" fontAlgn="base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7pPr>
      <a:lvl8pPr marL="1371600" algn="l" defTabSz="457200" rtl="0" fontAlgn="base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8pPr>
      <a:lvl9pPr marL="1828800" algn="l" defTabSz="457200" rtl="0" fontAlgn="base">
        <a:lnSpc>
          <a:spcPts val="4000"/>
        </a:lnSpc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Lucida Sans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968375" indent="-227013" algn="l" defTabSz="457200" rtl="0" eaLnBrk="0" fontAlgn="base" hangingPunct="0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196975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1368425" indent="-171450" algn="l" defTabSz="457200" rtl="0" eaLnBrk="0" fontAlgn="base" hangingPunct="0">
        <a:spcBef>
          <a:spcPct val="20000"/>
        </a:spcBef>
        <a:spcAft>
          <a:spcPct val="0"/>
        </a:spcAft>
        <a:buClr>
          <a:srgbClr val="008DA8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tglasscock@caplink.or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609600" y="3657600"/>
            <a:ext cx="8153400" cy="1524000"/>
          </a:xfrm>
        </p:spPr>
        <p:txBody>
          <a:bodyPr/>
          <a:lstStyle/>
          <a:p>
            <a:pPr algn="ctr"/>
            <a:r>
              <a:rPr lang="en-US" sz="3200" b="1" dirty="0" smtClean="0"/>
              <a:t>Community Health Centers:</a:t>
            </a:r>
            <a:br>
              <a:rPr lang="en-US" sz="3200" b="1" dirty="0" smtClean="0"/>
            </a:br>
            <a:r>
              <a:rPr lang="en-US" sz="2400" b="1" dirty="0" smtClean="0"/>
              <a:t>The Foundation of Community Economic Health</a:t>
            </a:r>
            <a:endParaRPr lang="en-US" sz="1600" dirty="0" smtClean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37160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Healthy Communities: The Intersection of Community Development and Health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1200" dirty="0" smtClean="0">
                <a:solidFill>
                  <a:schemeClr val="bg1"/>
                </a:solidFill>
              </a:rPr>
              <a:t>Sept. 28, 2011 </a:t>
            </a:r>
            <a:br>
              <a:rPr lang="en-US" sz="1200" dirty="0" smtClean="0">
                <a:solidFill>
                  <a:schemeClr val="bg1"/>
                </a:solidFill>
              </a:rPr>
            </a:br>
            <a:r>
              <a:rPr lang="en-US" sz="1200" dirty="0" smtClean="0">
                <a:solidFill>
                  <a:schemeClr val="bg1"/>
                </a:solidFill>
              </a:rPr>
              <a:t>Federal Reserve Bank of Dallas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Texas Association of </a:t>
            </a:r>
            <a:br>
              <a:rPr lang="en-US" dirty="0" smtClean="0"/>
            </a:br>
            <a:r>
              <a:rPr lang="en-US" dirty="0" smtClean="0"/>
              <a:t>Community Health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Worked with many CHCs individually in Texas on capital projects – two currently</a:t>
            </a:r>
          </a:p>
          <a:p>
            <a:r>
              <a:rPr lang="en-US" dirty="0" smtClean="0">
                <a:solidFill>
                  <a:srgbClr val="1D4DE7"/>
                </a:solidFill>
              </a:rPr>
              <a:t>TACHC </a:t>
            </a:r>
            <a:r>
              <a:rPr lang="en-US" dirty="0" smtClean="0"/>
              <a:t> (Daniel Diaz) have provided educational </a:t>
            </a:r>
            <a:r>
              <a:rPr lang="en-US" dirty="0" smtClean="0">
                <a:solidFill>
                  <a:srgbClr val="1D4DE7"/>
                </a:solidFill>
              </a:rPr>
              <a:t>seminars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1D4DE7"/>
                </a:solidFill>
              </a:rPr>
              <a:t>business planning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1D4DE7"/>
                </a:solidFill>
              </a:rPr>
              <a:t>grant applications</a:t>
            </a:r>
          </a:p>
          <a:p>
            <a:r>
              <a:rPr lang="en-US" dirty="0" smtClean="0"/>
              <a:t>Did a </a:t>
            </a:r>
            <a:r>
              <a:rPr lang="en-US" dirty="0" smtClean="0">
                <a:solidFill>
                  <a:srgbClr val="1D4DE7"/>
                </a:solidFill>
              </a:rPr>
              <a:t>financial trends analysis </a:t>
            </a:r>
            <a:r>
              <a:rPr lang="en-US" dirty="0" smtClean="0"/>
              <a:t>for TACHC and 50 CHCs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Banks and CHC’s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rgbClr val="1D4DE7"/>
                </a:solidFill>
              </a:rPr>
              <a:t>Community Reinvestment Act </a:t>
            </a:r>
            <a:r>
              <a:rPr lang="en-US" dirty="0" smtClean="0"/>
              <a:t>– perfect</a:t>
            </a:r>
          </a:p>
          <a:p>
            <a:r>
              <a:rPr lang="en-US" dirty="0" smtClean="0"/>
              <a:t>Use of </a:t>
            </a:r>
            <a:r>
              <a:rPr lang="en-US" dirty="0" smtClean="0">
                <a:solidFill>
                  <a:srgbClr val="1D4DE7"/>
                </a:solidFill>
              </a:rPr>
              <a:t>New Market Tax Credits </a:t>
            </a:r>
            <a:r>
              <a:rPr lang="en-US" dirty="0" smtClean="0"/>
              <a:t>– perfect</a:t>
            </a:r>
          </a:p>
          <a:p>
            <a:r>
              <a:rPr lang="en-US" dirty="0" smtClean="0"/>
              <a:t>Market analysis</a:t>
            </a:r>
          </a:p>
          <a:p>
            <a:r>
              <a:rPr lang="en-US" dirty="0" smtClean="0"/>
              <a:t>Economic impact analysis</a:t>
            </a:r>
          </a:p>
          <a:p>
            <a:r>
              <a:rPr lang="en-US" dirty="0" smtClean="0"/>
              <a:t>Financial trends analysis  </a:t>
            </a:r>
          </a:p>
          <a:p>
            <a:r>
              <a:rPr lang="en-US" dirty="0" smtClean="0">
                <a:solidFill>
                  <a:srgbClr val="1D4DE7"/>
                </a:solidFill>
              </a:rPr>
              <a:t>Loans typically only 30% of total project costs!</a:t>
            </a:r>
          </a:p>
          <a:p>
            <a:r>
              <a:rPr lang="en-US" dirty="0" smtClean="0"/>
              <a:t>Typical </a:t>
            </a:r>
            <a:r>
              <a:rPr lang="en-US" dirty="0" smtClean="0">
                <a:solidFill>
                  <a:srgbClr val="1D4DE7"/>
                </a:solidFill>
              </a:rPr>
              <a:t>debt service coverage ratio: above 2.0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 in the U.S.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D4DE7"/>
                </a:solidFill>
              </a:rPr>
              <a:t>CHCs are on the front line </a:t>
            </a:r>
            <a:r>
              <a:rPr lang="en-US" dirty="0" smtClean="0"/>
              <a:t>of health care</a:t>
            </a:r>
          </a:p>
          <a:p>
            <a:r>
              <a:rPr lang="en-US" dirty="0" smtClean="0">
                <a:solidFill>
                  <a:srgbClr val="1D4DE7"/>
                </a:solidFill>
              </a:rPr>
              <a:t>49.9 million </a:t>
            </a:r>
            <a:r>
              <a:rPr lang="en-US" dirty="0" smtClean="0"/>
              <a:t>American’s are uninsured</a:t>
            </a:r>
          </a:p>
          <a:p>
            <a:r>
              <a:rPr lang="en-US" dirty="0" smtClean="0">
                <a:solidFill>
                  <a:srgbClr val="1D4DE7"/>
                </a:solidFill>
              </a:rPr>
              <a:t>44% of all Americans are under-insured </a:t>
            </a:r>
            <a:r>
              <a:rPr lang="en-US" dirty="0" smtClean="0"/>
              <a:t>(still can’t pay for health care)</a:t>
            </a:r>
          </a:p>
          <a:p>
            <a:r>
              <a:rPr lang="en-US" b="1" u="sng" dirty="0" smtClean="0"/>
              <a:t>What’s to come?</a:t>
            </a:r>
            <a:endParaRPr lang="en-US" b="1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1024"/>
          <p:cNvGraphicFramePr>
            <a:graphicFrameLocks noChangeAspect="1"/>
          </p:cNvGraphicFramePr>
          <p:nvPr/>
        </p:nvGraphicFramePr>
        <p:xfrm>
          <a:off x="1752600" y="1676400"/>
          <a:ext cx="5302250" cy="339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Object 1025"/>
          <p:cNvGraphicFramePr>
            <a:graphicFrameLocks noChangeAspect="1"/>
          </p:cNvGraphicFramePr>
          <p:nvPr/>
        </p:nvGraphicFramePr>
        <p:xfrm>
          <a:off x="1752600" y="1676400"/>
          <a:ext cx="5302250" cy="339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086600" cy="114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Social Security, Medicare &amp; Medicaid</a:t>
            </a:r>
            <a:br>
              <a:rPr lang="en-US" sz="2800" dirty="0" smtClean="0"/>
            </a:br>
            <a:r>
              <a:rPr lang="en-US" sz="2800" dirty="0" smtClean="0"/>
              <a:t>Outlays as a Percentage of GDP 1990-2075</a:t>
            </a:r>
          </a:p>
        </p:txBody>
      </p:sp>
      <p:graphicFrame>
        <p:nvGraphicFramePr>
          <p:cNvPr id="8" name="Object 102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295400" y="1600200"/>
          <a:ext cx="6096000" cy="412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295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9C9089-E6A1-4132-BF24-CE10C28ADE2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6096000"/>
            <a:ext cx="76200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/>
              <a:t>Source:  C. Eugene </a:t>
            </a:r>
            <a:r>
              <a:rPr lang="en-US" sz="1100" dirty="0" err="1"/>
              <a:t>Steurle</a:t>
            </a:r>
            <a:r>
              <a:rPr lang="en-US" sz="1100" dirty="0"/>
              <a:t> and Adam </a:t>
            </a:r>
            <a:r>
              <a:rPr lang="en-US" sz="1100" dirty="0" err="1"/>
              <a:t>Carasso</a:t>
            </a:r>
            <a:r>
              <a:rPr lang="en-US" sz="1100" dirty="0"/>
              <a:t>, (</a:t>
            </a:r>
            <a:r>
              <a:rPr lang="en-US" sz="1100" i="1" dirty="0"/>
              <a:t>Budget Crisis at the Door</a:t>
            </a:r>
            <a:r>
              <a:rPr lang="en-US" sz="1100" dirty="0"/>
              <a:t>), The Urban Institute, 2003.  Based on data from the Congressional Budget Office, “A 125-Year Picture of the Federal Government’s Share of the Economy, 1950-2075,” July 3, 2002, table 2.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924800" cy="99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Federal Receipts vs. Entitlement Spending</a:t>
            </a:r>
          </a:p>
        </p:txBody>
      </p:sp>
      <p:graphicFrame>
        <p:nvGraphicFramePr>
          <p:cNvPr id="8" name="Object 102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85800" y="1447800"/>
          <a:ext cx="8153400" cy="4634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8C1F7A-1C36-489D-BDAC-AE15873EFA3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6324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/>
              <a:t>Source:  C. Eugene </a:t>
            </a:r>
            <a:r>
              <a:rPr lang="en-US" sz="1000" dirty="0" err="1"/>
              <a:t>Steurle</a:t>
            </a:r>
            <a:r>
              <a:rPr lang="en-US" sz="1000" dirty="0"/>
              <a:t> and Adam </a:t>
            </a:r>
            <a:r>
              <a:rPr lang="en-US" sz="1000" dirty="0" err="1"/>
              <a:t>Carasso</a:t>
            </a:r>
            <a:r>
              <a:rPr lang="en-US" sz="1000" dirty="0"/>
              <a:t>, (</a:t>
            </a:r>
            <a:r>
              <a:rPr lang="en-US" sz="1000" i="1" dirty="0"/>
              <a:t>Budget Crisis at the Door</a:t>
            </a:r>
            <a:r>
              <a:rPr lang="en-US" sz="1000" dirty="0"/>
              <a:t>),  The Urban Institute, 2003 Based on data from  </a:t>
            </a:r>
            <a:r>
              <a:rPr lang="en-US" sz="1000" i="1" dirty="0"/>
              <a:t>Budget of the U.S. Government, FY 2004</a:t>
            </a:r>
            <a:r>
              <a:rPr lang="en-US" sz="1000" dirty="0"/>
              <a:t> and CBO’s “Analysis of  the President’s Budget, FY 2004.”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5410200" y="18288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038600" y="5943600"/>
            <a:ext cx="178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(As percent of GDP)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6800" y="1981200"/>
            <a:ext cx="6519734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International Monetary Fund </a:t>
            </a:r>
          </a:p>
          <a:p>
            <a:pPr algn="ctr"/>
            <a:r>
              <a:rPr lang="en-US" sz="3200" dirty="0" smtClean="0"/>
              <a:t>Determined that the U.S. </a:t>
            </a:r>
          </a:p>
          <a:p>
            <a:pPr algn="ctr"/>
            <a:r>
              <a:rPr lang="en-US" sz="3200" dirty="0" smtClean="0"/>
              <a:t>must increase taxes by 60% </a:t>
            </a:r>
          </a:p>
          <a:p>
            <a:pPr algn="ctr"/>
            <a:r>
              <a:rPr lang="en-US" sz="3200" dirty="0" smtClean="0"/>
              <a:t>or </a:t>
            </a:r>
          </a:p>
          <a:p>
            <a:pPr algn="ctr"/>
            <a:r>
              <a:rPr lang="en-US" sz="3200" dirty="0" smtClean="0"/>
              <a:t>Reduce Medicare, Medicaid and </a:t>
            </a:r>
          </a:p>
          <a:p>
            <a:pPr algn="ctr"/>
            <a:r>
              <a:rPr lang="en-US" sz="3200" dirty="0" smtClean="0"/>
              <a:t>Social Security </a:t>
            </a:r>
          </a:p>
          <a:p>
            <a:pPr algn="ctr"/>
            <a:r>
              <a:rPr lang="en-US" sz="3200" dirty="0" smtClean="0"/>
              <a:t>Benefits by 50%</a:t>
            </a:r>
            <a:endParaRPr lang="en-US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CHCs on The Front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5410200"/>
          </a:xfrm>
        </p:spPr>
        <p:txBody>
          <a:bodyPr/>
          <a:lstStyle/>
          <a:p>
            <a:r>
              <a:rPr lang="en-US" sz="2800" dirty="0" smtClean="0"/>
              <a:t>The most </a:t>
            </a:r>
            <a:r>
              <a:rPr lang="en-US" sz="2800" dirty="0" smtClean="0">
                <a:solidFill>
                  <a:srgbClr val="1D4DE7"/>
                </a:solidFill>
              </a:rPr>
              <a:t>cost effective</a:t>
            </a:r>
            <a:r>
              <a:rPr lang="en-US" sz="2800" dirty="0" smtClean="0"/>
              <a:t> source of health care in the U.S.</a:t>
            </a:r>
          </a:p>
          <a:p>
            <a:r>
              <a:rPr lang="en-US" sz="2800" dirty="0" smtClean="0"/>
              <a:t>The most </a:t>
            </a:r>
            <a:r>
              <a:rPr lang="en-US" sz="2800" dirty="0" smtClean="0">
                <a:solidFill>
                  <a:srgbClr val="1D4DE7"/>
                </a:solidFill>
              </a:rPr>
              <a:t>“health effective”</a:t>
            </a:r>
          </a:p>
          <a:p>
            <a:r>
              <a:rPr lang="en-US" sz="2800" dirty="0" smtClean="0"/>
              <a:t>The most effective source of </a:t>
            </a:r>
            <a:r>
              <a:rPr lang="en-US" sz="2800" dirty="0" smtClean="0">
                <a:solidFill>
                  <a:srgbClr val="1D4DE7"/>
                </a:solidFill>
              </a:rPr>
              <a:t>preventative care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And yet, they are </a:t>
            </a:r>
            <a:r>
              <a:rPr lang="en-US" sz="2800" u="sng" dirty="0" smtClean="0">
                <a:solidFill>
                  <a:srgbClr val="1D4DE7"/>
                </a:solidFill>
              </a:rPr>
              <a:t>on the front line against highest risk and lowest economic cohort of Americans.  </a:t>
            </a:r>
          </a:p>
          <a:p>
            <a:r>
              <a:rPr lang="en-US" sz="2800" dirty="0" smtClean="0"/>
              <a:t>The </a:t>
            </a:r>
            <a:r>
              <a:rPr lang="en-US" sz="2800" u="sng" dirty="0" smtClean="0">
                <a:solidFill>
                  <a:srgbClr val="1D4DE7"/>
                </a:solidFill>
              </a:rPr>
              <a:t>future capability of America’s health care system</a:t>
            </a:r>
            <a:r>
              <a:rPr lang="en-US" sz="2800" dirty="0" smtClean="0"/>
              <a:t> may largely depend on its CHCs</a:t>
            </a:r>
          </a:p>
          <a:p>
            <a:r>
              <a:rPr lang="en-US" sz="2800" dirty="0" smtClean="0"/>
              <a:t>As well may the economic sustainability of thousands of urban and rural communities.</a:t>
            </a: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1981200"/>
            <a:ext cx="8153400" cy="259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Terry Glasscock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Capital Link, Inc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  <a:hlinkClick r:id="rId2"/>
              </a:rPr>
              <a:t>tglasscock@caplink.org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781-789-6847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Community Health Centers?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D4DE7"/>
                </a:solidFill>
              </a:rPr>
              <a:t>Primary care medical clinic</a:t>
            </a:r>
          </a:p>
          <a:p>
            <a:r>
              <a:rPr lang="en-US" dirty="0" smtClean="0"/>
              <a:t>Located in </a:t>
            </a:r>
            <a:r>
              <a:rPr lang="en-US" dirty="0" smtClean="0">
                <a:solidFill>
                  <a:srgbClr val="1D4DE7"/>
                </a:solidFill>
              </a:rPr>
              <a:t>low income areas</a:t>
            </a:r>
            <a:r>
              <a:rPr lang="en-US" dirty="0" smtClean="0"/>
              <a:t> – urban and rural</a:t>
            </a:r>
          </a:p>
          <a:p>
            <a:r>
              <a:rPr lang="en-US" dirty="0" smtClean="0"/>
              <a:t>Small federal </a:t>
            </a:r>
            <a:r>
              <a:rPr lang="en-US" dirty="0" smtClean="0">
                <a:solidFill>
                  <a:srgbClr val="1D4DE7"/>
                </a:solidFill>
              </a:rPr>
              <a:t>operating grant</a:t>
            </a:r>
          </a:p>
          <a:p>
            <a:r>
              <a:rPr lang="en-US" dirty="0" smtClean="0"/>
              <a:t>Delivers care </a:t>
            </a:r>
            <a:r>
              <a:rPr lang="en-US" dirty="0" smtClean="0">
                <a:solidFill>
                  <a:srgbClr val="1D4DE7"/>
                </a:solidFill>
              </a:rPr>
              <a:t>regardless of patient’s ability to pay.</a:t>
            </a:r>
          </a:p>
          <a:p>
            <a:r>
              <a:rPr lang="en-US" dirty="0" smtClean="0"/>
              <a:t>High number of uninsured and Medicaid.</a:t>
            </a:r>
          </a:p>
          <a:p>
            <a:r>
              <a:rPr lang="en-US" dirty="0" smtClean="0"/>
              <a:t>It’s a </a:t>
            </a:r>
            <a:r>
              <a:rPr lang="en-US" dirty="0" smtClean="0">
                <a:solidFill>
                  <a:srgbClr val="1D4DE7"/>
                </a:solidFill>
              </a:rPr>
              <a:t>doctor’s office</a:t>
            </a:r>
            <a:r>
              <a:rPr lang="en-US" dirty="0" smtClean="0"/>
              <a:t>! But more.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Provided by CHCs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 smtClean="0"/>
              <a:t> Individual and family medical care</a:t>
            </a:r>
          </a:p>
          <a:p>
            <a:r>
              <a:rPr lang="en-US" dirty="0" smtClean="0"/>
              <a:t>OB/GYN services</a:t>
            </a:r>
          </a:p>
          <a:p>
            <a:r>
              <a:rPr lang="en-US" dirty="0" smtClean="0"/>
              <a:t>Pre-natal care </a:t>
            </a:r>
          </a:p>
          <a:p>
            <a:r>
              <a:rPr lang="en-US" dirty="0" smtClean="0"/>
              <a:t>Dental Services</a:t>
            </a:r>
          </a:p>
          <a:p>
            <a:r>
              <a:rPr lang="en-US" dirty="0" smtClean="0"/>
              <a:t> Behavioral Health</a:t>
            </a:r>
          </a:p>
          <a:p>
            <a:r>
              <a:rPr lang="en-US" dirty="0" smtClean="0"/>
              <a:t>Optometry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and Costs?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US" dirty="0" smtClean="0"/>
              <a:t> Patient mix much higher for </a:t>
            </a:r>
            <a:r>
              <a:rPr lang="en-US" dirty="0" smtClean="0">
                <a:solidFill>
                  <a:srgbClr val="1D4DE7"/>
                </a:solidFill>
              </a:rPr>
              <a:t>at-risk individuals</a:t>
            </a:r>
          </a:p>
          <a:p>
            <a:r>
              <a:rPr lang="en-US" dirty="0" smtClean="0"/>
              <a:t>Yet, health </a:t>
            </a:r>
            <a:r>
              <a:rPr lang="en-US" u="sng" dirty="0" smtClean="0">
                <a:solidFill>
                  <a:srgbClr val="1D4DE7"/>
                </a:solidFill>
              </a:rPr>
              <a:t>outcomes are significantly better</a:t>
            </a:r>
            <a:r>
              <a:rPr lang="en-US" dirty="0" smtClean="0"/>
              <a:t> than private providers.</a:t>
            </a:r>
          </a:p>
          <a:p>
            <a:r>
              <a:rPr lang="en-US" dirty="0" smtClean="0"/>
              <a:t>And, </a:t>
            </a:r>
            <a:r>
              <a:rPr lang="en-US" u="sng" dirty="0" smtClean="0">
                <a:solidFill>
                  <a:srgbClr val="1D4DE7"/>
                </a:solidFill>
              </a:rPr>
              <a:t>cost of services significantly lower</a:t>
            </a:r>
            <a:r>
              <a:rPr lang="en-US" u="sng" dirty="0" smtClean="0"/>
              <a:t> </a:t>
            </a:r>
            <a:r>
              <a:rPr lang="en-US" dirty="0" smtClean="0"/>
              <a:t>than private providers. </a:t>
            </a:r>
          </a:p>
          <a:p>
            <a:r>
              <a:rPr lang="en-US" u="sng" dirty="0" smtClean="0">
                <a:solidFill>
                  <a:srgbClr val="1D4DE7"/>
                </a:solidFill>
              </a:rPr>
              <a:t>ER diversion </a:t>
            </a:r>
            <a:r>
              <a:rPr lang="en-US" u="sng" dirty="0" smtClean="0"/>
              <a:t>is critical in some communities. </a:t>
            </a:r>
          </a:p>
          <a:p>
            <a:r>
              <a:rPr lang="en-US" dirty="0" smtClean="0"/>
              <a:t>Moreover…a whopping </a:t>
            </a:r>
            <a:r>
              <a:rPr lang="en-US" u="sng" dirty="0" smtClean="0">
                <a:solidFill>
                  <a:srgbClr val="1D4DE7"/>
                </a:solidFill>
              </a:rPr>
              <a:t>22% better outcomes on prevention!</a:t>
            </a:r>
          </a:p>
          <a:p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HealthChange, LLC 2004-2005</a:t>
            </a:r>
          </a:p>
          <a:p>
            <a:endParaRPr lang="en-US" sz="1400"/>
          </a:p>
        </p:txBody>
      </p:sp>
      <p:graphicFrame>
        <p:nvGraphicFramePr>
          <p:cNvPr id="749568" name="Object 512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33474" name="Worksheet" r:id="rId3" imgW="7277100" imgH="5962650" progId="Excel.Sheet.8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2971800"/>
            <a:ext cx="46714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Economic Impact </a:t>
            </a:r>
            <a:endParaRPr lang="en-US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1524000"/>
          <a:ext cx="9144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609600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Californian FB" pitchFamily="18" charset="0"/>
              </a:rPr>
              <a:t>National Impact of Healthcare </a:t>
            </a:r>
            <a:endParaRPr lang="en-US" sz="3600" dirty="0">
              <a:solidFill>
                <a:schemeClr val="bg1"/>
              </a:solidFill>
              <a:latin typeface="Californian FB" pitchFamily="18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28D582-02BF-4BB1-B648-2CAFF7933AD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Tend to be the </a:t>
            </a:r>
            <a:r>
              <a:rPr lang="en-US" dirty="0" smtClean="0">
                <a:solidFill>
                  <a:srgbClr val="1D4DE7"/>
                </a:solidFill>
              </a:rPr>
              <a:t>largest employer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rgbClr val="1D4DE7"/>
                </a:solidFill>
              </a:rPr>
              <a:t>urban community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 the foundation for a </a:t>
            </a:r>
            <a:r>
              <a:rPr lang="en-US" dirty="0" smtClean="0">
                <a:solidFill>
                  <a:srgbClr val="1D4DE7"/>
                </a:solidFill>
              </a:rPr>
              <a:t>healthy workforce</a:t>
            </a:r>
          </a:p>
          <a:p>
            <a:r>
              <a:rPr lang="en-US" dirty="0" smtClean="0"/>
              <a:t>Are </a:t>
            </a:r>
            <a:r>
              <a:rPr lang="en-US" dirty="0" smtClean="0">
                <a:solidFill>
                  <a:srgbClr val="1D4DE7"/>
                </a:solidFill>
              </a:rPr>
              <a:t>community activists </a:t>
            </a:r>
            <a:r>
              <a:rPr lang="en-US" dirty="0" smtClean="0"/>
              <a:t>for safe environment (traffic and general safety)</a:t>
            </a:r>
          </a:p>
          <a:p>
            <a:r>
              <a:rPr lang="en-US" dirty="0" smtClean="0"/>
              <a:t>Often, especially in urban areas,  their building projects provide the </a:t>
            </a:r>
            <a:r>
              <a:rPr lang="en-US" dirty="0" smtClean="0">
                <a:solidFill>
                  <a:srgbClr val="1D4DE7"/>
                </a:solidFill>
              </a:rPr>
              <a:t>largest economic impact in the community’s history.</a:t>
            </a:r>
            <a:endParaRPr lang="en-US" dirty="0">
              <a:solidFill>
                <a:srgbClr val="1D4DE7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Massachusetts	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r>
              <a:rPr lang="en-US" sz="3600" dirty="0" smtClean="0"/>
              <a:t>Lowell CHC - </a:t>
            </a:r>
            <a:r>
              <a:rPr lang="en-US" sz="3600" dirty="0" smtClean="0">
                <a:solidFill>
                  <a:srgbClr val="1D4DE7"/>
                </a:solidFill>
              </a:rPr>
              <a:t>$40 million</a:t>
            </a:r>
            <a:r>
              <a:rPr lang="en-US" sz="3600" dirty="0" smtClean="0"/>
              <a:t> expansion</a:t>
            </a:r>
          </a:p>
          <a:p>
            <a:r>
              <a:rPr lang="en-US" sz="3600" dirty="0" smtClean="0"/>
              <a:t>Fenway CHC - </a:t>
            </a:r>
            <a:r>
              <a:rPr lang="en-US" sz="3600" dirty="0" smtClean="0">
                <a:solidFill>
                  <a:srgbClr val="1D4DE7"/>
                </a:solidFill>
              </a:rPr>
              <a:t>$65 million</a:t>
            </a:r>
            <a:r>
              <a:rPr lang="en-US" sz="3600" dirty="0" smtClean="0"/>
              <a:t> new facility</a:t>
            </a:r>
          </a:p>
          <a:p>
            <a:r>
              <a:rPr lang="en-US" sz="3600" dirty="0" smtClean="0"/>
              <a:t>Mattapan CHC- </a:t>
            </a:r>
            <a:r>
              <a:rPr lang="en-US" sz="3600" dirty="0" smtClean="0">
                <a:solidFill>
                  <a:srgbClr val="1D4DE7"/>
                </a:solidFill>
              </a:rPr>
              <a:t>$32 million</a:t>
            </a:r>
            <a:r>
              <a:rPr lang="en-US" sz="3600" dirty="0" smtClean="0"/>
              <a:t> new facility</a:t>
            </a:r>
          </a:p>
          <a:p>
            <a:r>
              <a:rPr lang="en-US" sz="3600" dirty="0" smtClean="0"/>
              <a:t>Whittier Street CHC - </a:t>
            </a:r>
            <a:r>
              <a:rPr lang="en-US" sz="3600" dirty="0" smtClean="0">
                <a:solidFill>
                  <a:srgbClr val="1D4DE7"/>
                </a:solidFill>
              </a:rPr>
              <a:t>$37 million </a:t>
            </a:r>
            <a:r>
              <a:rPr lang="en-US" sz="3600" dirty="0" smtClean="0"/>
              <a:t>new facility</a:t>
            </a:r>
          </a:p>
          <a:p>
            <a:r>
              <a:rPr lang="en-US" sz="3600" dirty="0" smtClean="0"/>
              <a:t>350 – 450 staff members</a:t>
            </a:r>
            <a:endParaRPr lang="en-US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 Generic Presentation Template">
  <a:themeElements>
    <a:clrScheme name="Custom 42">
      <a:dk1>
        <a:sysClr val="windowText" lastClr="000000"/>
      </a:dk1>
      <a:lt1>
        <a:sysClr val="window" lastClr="FFFFFF"/>
      </a:lt1>
      <a:dk2>
        <a:srgbClr val="107EB6"/>
      </a:dk2>
      <a:lt2>
        <a:srgbClr val="9D9FA2"/>
      </a:lt2>
      <a:accent1>
        <a:srgbClr val="4577A3"/>
      </a:accent1>
      <a:accent2>
        <a:srgbClr val="A76D0E"/>
      </a:accent2>
      <a:accent3>
        <a:srgbClr val="8CC4D3"/>
      </a:accent3>
      <a:accent4>
        <a:srgbClr val="808285"/>
      </a:accent4>
      <a:accent5>
        <a:srgbClr val="008DA8"/>
      </a:accent5>
      <a:accent6>
        <a:srgbClr val="0C9074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l theme">
  <a:themeElements>
    <a:clrScheme name="Custom 42">
      <a:dk1>
        <a:sysClr val="windowText" lastClr="000000"/>
      </a:dk1>
      <a:lt1>
        <a:sysClr val="window" lastClr="FFFFFF"/>
      </a:lt1>
      <a:dk2>
        <a:srgbClr val="107EB6"/>
      </a:dk2>
      <a:lt2>
        <a:srgbClr val="9D9FA2"/>
      </a:lt2>
      <a:accent1>
        <a:srgbClr val="4577A3"/>
      </a:accent1>
      <a:accent2>
        <a:srgbClr val="A76D0E"/>
      </a:accent2>
      <a:accent3>
        <a:srgbClr val="8CC4D3"/>
      </a:accent3>
      <a:accent4>
        <a:srgbClr val="808285"/>
      </a:accent4>
      <a:accent5>
        <a:srgbClr val="008DA8"/>
      </a:accent5>
      <a:accent6>
        <a:srgbClr val="0C9074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 Generic Presentation Template</Template>
  <TotalTime>1704</TotalTime>
  <Words>601</Words>
  <Application>Microsoft Office PowerPoint</Application>
  <PresentationFormat>On-screen Show (4:3)</PresentationFormat>
  <Paragraphs>91</Paragraphs>
  <Slides>17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CL Generic Presentation Template</vt:lpstr>
      <vt:lpstr>cl theme</vt:lpstr>
      <vt:lpstr>Worksheet</vt:lpstr>
      <vt:lpstr>Community Health Centers: The Foundation of Community Economic Health</vt:lpstr>
      <vt:lpstr>What Are Community Health Centers?</vt:lpstr>
      <vt:lpstr>Services Provided by CHCs </vt:lpstr>
      <vt:lpstr>Outcomes and Costs?  </vt:lpstr>
      <vt:lpstr>Slide 5</vt:lpstr>
      <vt:lpstr>Slide 6</vt:lpstr>
      <vt:lpstr>Slide 7</vt:lpstr>
      <vt:lpstr>Community Impact</vt:lpstr>
      <vt:lpstr>Examples from Massachusetts  </vt:lpstr>
      <vt:lpstr>Texas Association of  Community Health Centers</vt:lpstr>
      <vt:lpstr>Banks and CHC’s</vt:lpstr>
      <vt:lpstr>Health Care in the U.S.</vt:lpstr>
      <vt:lpstr>Social Security, Medicare &amp; Medicaid Outlays as a Percentage of GDP 1990-2075</vt:lpstr>
      <vt:lpstr>Federal Receipts vs. Entitlement Spending</vt:lpstr>
      <vt:lpstr>Slide 15</vt:lpstr>
      <vt:lpstr>CHCs on The Front Line</vt:lpstr>
      <vt:lpstr>Terry Glasscock Capital Link, Inc tglasscock@caplink.org 781-789-6847</vt:lpstr>
    </vt:vector>
  </TitlesOfParts>
  <Company>Capital Link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Our Financial Landscape</dc:title>
  <dc:creator>Peg Underhill</dc:creator>
  <cp:lastModifiedBy>K1MPS02</cp:lastModifiedBy>
  <cp:revision>199</cp:revision>
  <dcterms:created xsi:type="dcterms:W3CDTF">2011-05-31T14:43:32Z</dcterms:created>
  <dcterms:modified xsi:type="dcterms:W3CDTF">2011-10-06T19:03:29Z</dcterms:modified>
</cp:coreProperties>
</file>