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0"/>
  </p:notesMasterIdLst>
  <p:handoutMasterIdLst>
    <p:handoutMasterId r:id="rId21"/>
  </p:handoutMasterIdLst>
  <p:sldIdLst>
    <p:sldId id="316" r:id="rId2"/>
    <p:sldId id="257" r:id="rId3"/>
    <p:sldId id="323" r:id="rId4"/>
    <p:sldId id="328" r:id="rId5"/>
    <p:sldId id="330" r:id="rId6"/>
    <p:sldId id="331" r:id="rId7"/>
    <p:sldId id="332" r:id="rId8"/>
    <p:sldId id="327" r:id="rId9"/>
    <p:sldId id="333" r:id="rId10"/>
    <p:sldId id="277" r:id="rId11"/>
    <p:sldId id="322" r:id="rId12"/>
    <p:sldId id="290" r:id="rId13"/>
    <p:sldId id="288" r:id="rId14"/>
    <p:sldId id="289" r:id="rId15"/>
    <p:sldId id="283" r:id="rId16"/>
    <p:sldId id="324" r:id="rId17"/>
    <p:sldId id="291" r:id="rId18"/>
    <p:sldId id="286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87" d="100"/>
          <a:sy n="87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216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EFCBB5-435E-4446-A27B-39DC1342E3A4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8918A1-5F44-4973-B0CB-77D79A65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7D1F33-1832-4548-A447-A2C252E9BCDD}" type="datetimeFigureOut">
              <a:rPr lang="en-US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3B23ED-0F10-4C16-8E02-7334FA5F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F0D0FE5A-42E9-4FE3-B149-FFD6A0AE63BB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A1E1E3-B899-41EE-9959-BDFE65E25A2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703263"/>
            <a:ext cx="4630738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14838"/>
            <a:ext cx="5032375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646F4-CD3D-483B-9844-6D753C7B3CCC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B9147-D027-4235-A761-022815F91E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DFA21-0222-4125-8A71-0BFFD879F8FC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6B6DE-ABCE-4AA9-808C-4A73EE008A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36AAF-9AD6-4731-8005-8047691E80E1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3C8A8-2FAA-4EC8-A5D9-D28014E49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42888"/>
            <a:ext cx="8053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962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10000"/>
            <a:ext cx="39624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41794-94D0-40DD-BDA7-D48C5EA45B77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E372C-76B2-4129-B9D0-6A55D6C9EC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E4A5A-E571-4924-AF2A-C8AF759EC497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E375B-B966-4641-A043-D20B035F36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3BEB1-D4BE-4D7B-8119-C8E2A7E80741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8D46-EF6D-4FAB-91F8-B316073EFE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D0A18-4939-47FE-A15E-18EA2F69A57F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63C45-41C9-488A-9679-200101D1B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B4291-0880-47B6-90A4-01A081B818C1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8273C-B7BC-428C-B509-3C127D275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92E8C-A7A3-4F00-8238-5626AF06D130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22B92-6DC0-4D73-AE7A-6F467EE14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EC292-8B4E-46B3-AF9D-799BD22BFAB2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5169A-1E92-48D1-A3CF-080236E7B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90D81-31A5-4FC1-BD7D-D067D4009665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DD5F0-3EBA-48C3-AD0C-404F268C8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798134-5F15-43DB-AAC7-81ABEAA3851A}" type="datetimeFigureOut">
              <a:rPr lang="en-US" smtClean="0"/>
              <a:pPr>
                <a:defRPr/>
              </a:pPr>
              <a:t>9/24/2011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8DD7CC-2143-4D67-98E5-CC7E28D778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barrera@acciontexa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barrera@acciontexas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57200" y="892175"/>
            <a:ext cx="7772400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9100" y="2473325"/>
            <a:ext cx="8686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04800" y="4267200"/>
            <a:ext cx="2514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Janie Barrera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President &amp; CEO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ACCION Texas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2014 S. Hackberry 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San Antonio, TX 78210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210.507.4283 Direct Line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1600" kern="0" dirty="0">
                <a:solidFill>
                  <a:srgbClr val="618FFD">
                    <a:lumMod val="75000"/>
                  </a:srgbClr>
                </a:solidFill>
                <a:latin typeface="Arial"/>
                <a:hlinkClick r:id="rId2"/>
              </a:rPr>
              <a:t>jbarrera@acciontexas.org</a:t>
            </a:r>
            <a:endParaRPr lang="en-US" sz="1600" kern="0" dirty="0">
              <a:solidFill>
                <a:srgbClr val="618FFD">
                  <a:lumMod val="75000"/>
                </a:srgbClr>
              </a:solidFill>
              <a:latin typeface="Arial"/>
            </a:endParaRP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www.acciontexas.org</a:t>
            </a:r>
          </a:p>
        </p:txBody>
      </p:sp>
      <p:pic>
        <p:nvPicPr>
          <p:cNvPr id="2050" name="Picture 2" descr="C:\Users\vpaniagua\AppData\Local\Microsoft\Windows\Temporary Internet Files\Content.Outlook\33XJP21K\ACCIONTXincCORPrg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14400"/>
            <a:ext cx="5897880" cy="268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7163"/>
            <a:ext cx="319088" cy="1138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0237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0237B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+mj-ea"/>
              <a:cs typeface="+mj-cs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ATI’s service area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0B181-9561-4AF5-9836-32186B8A72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C:\Users\vpaniagua\Pictures\LOGO PWR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0"/>
            <a:ext cx="5334000" cy="50150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8" name="Picture 4" descr="C:\Users\vpaniagua\Desktop\ACCION TX INC LOGO 0919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3026664" cy="149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Impact As of June 2011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447800"/>
            <a:ext cx="7620000" cy="42973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11,717</a:t>
            </a:r>
            <a:r>
              <a:rPr lang="en-US" sz="2400" dirty="0" smtClean="0"/>
              <a:t> loans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$113 </a:t>
            </a:r>
            <a:r>
              <a:rPr lang="en-US" sz="2400" dirty="0" smtClean="0"/>
              <a:t>million disbursed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$28 </a:t>
            </a:r>
            <a:r>
              <a:rPr lang="en-US" sz="2400" dirty="0" smtClean="0"/>
              <a:t>million outstanding portfolio</a:t>
            </a:r>
            <a:endParaRPr lang="en-US" sz="2400" b="1" dirty="0" smtClean="0"/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2,280</a:t>
            </a:r>
            <a:r>
              <a:rPr lang="en-US" sz="2400" dirty="0" smtClean="0"/>
              <a:t> active borrowers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$149</a:t>
            </a:r>
            <a:r>
              <a:rPr lang="en-US" sz="2400" dirty="0" smtClean="0"/>
              <a:t> million in economic activity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$48.8</a:t>
            </a:r>
            <a:r>
              <a:rPr lang="en-US" sz="2400" dirty="0" smtClean="0"/>
              <a:t> million in increased wages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$8.7</a:t>
            </a:r>
            <a:r>
              <a:rPr lang="en-US" sz="2400" dirty="0" smtClean="0"/>
              <a:t> million in tax revenue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2,000</a:t>
            </a:r>
            <a:r>
              <a:rPr lang="en-US" sz="2400" dirty="0" smtClean="0"/>
              <a:t> new jobs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4,000</a:t>
            </a:r>
            <a:r>
              <a:rPr lang="en-US" sz="2400" dirty="0" smtClean="0"/>
              <a:t> sustained jobs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70 plus employees</a:t>
            </a:r>
          </a:p>
          <a:p>
            <a:pPr>
              <a:buFont typeface="Wingdings 2" pitchFamily="18" charset="2"/>
              <a:buNone/>
              <a:defRPr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9423-6F69-4469-82D0-E87A95F5C8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8610600" cy="3048000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2004 with a $13,000 loan from ACCION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Texas Inc.,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Arga Bourgeouis opened up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Sunfired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Foods in the third ward of Houston, thus fulfilling a life-long commitment to improving the health and lifestyles of those around her.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loans from ACCION Texas, Arga has been able to expand her product lines to customers, provide workshops, hire new employees and improve her working capital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Sunfired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Foods is not only a full health-food store, selling herbs, vitamins, vegetarian and organic cuisine and nutritional products traditionally unavailable to low-income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individuals,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has also become the neighborhood’s information source for pursuing a healthy lifestyle.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3315" name="Picture 3" descr="Arga"/>
          <p:cNvPicPr>
            <a:picLocks noChangeAspect="1" noChangeArrowheads="1"/>
          </p:cNvPicPr>
          <p:nvPr/>
        </p:nvPicPr>
        <p:blipFill>
          <a:blip r:embed="rId2" cstate="print"/>
          <a:srcRect l="39893" t="15788" b="-348"/>
          <a:stretch>
            <a:fillRect/>
          </a:stretch>
        </p:blipFill>
        <p:spPr bwMode="auto">
          <a:xfrm>
            <a:off x="1066800" y="457200"/>
            <a:ext cx="3429000" cy="2971800"/>
          </a:xfrm>
          <a:prstGeom prst="rect">
            <a:avLst/>
          </a:prstGeom>
          <a:noFill/>
          <a:ln w="9525" algn="in">
            <a:solidFill>
              <a:srgbClr val="0A0A0A"/>
            </a:solidFill>
            <a:miter lim="800000"/>
            <a:headEnd/>
            <a:tailEnd/>
          </a:ln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5257800" y="1295400"/>
            <a:ext cx="266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Arga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Bourgeouis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Sunfired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Foods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Houston, Texas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76600"/>
            <a:ext cx="8915400" cy="3352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/>
              <a:t> 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	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2003, Colombian immigrant Claudia Mirza had an idea to provide high quality translation services to area businesses and conceived Akorbi Translation Services.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 credit history and unable to get a bank loan, Claudia turned to ACCION Texas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Inc. 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$13,000 loan to grow the business at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critical time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2009, Akorbi Translation Services has annual earnings of almost $2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million. 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offices in the Dallas, Colombia and 60 freelance professional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translators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over the world, Akorbi has grown into a prosperous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international business. 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 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4" name="Picture 3" descr="Mirza  2009 pic.jpg"/>
          <p:cNvPicPr/>
          <p:nvPr/>
        </p:nvPicPr>
        <p:blipFill>
          <a:blip r:embed="rId2" cstate="print"/>
          <a:srcRect t="4166" b="18177"/>
          <a:stretch>
            <a:fillRect/>
          </a:stretch>
        </p:blipFill>
        <p:spPr>
          <a:xfrm>
            <a:off x="685800" y="152400"/>
            <a:ext cx="2590800" cy="32766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0066"/>
            </a:contourClr>
          </a:sp3d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038600" y="19050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Claudia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Mirza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Akorbi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Translation Services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Dallas, Texas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k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2438400" cy="31892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2400" y="3995738"/>
            <a:ext cx="88392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b="1" dirty="0">
                <a:ea typeface="Calibri" pitchFamily="34" charset="0"/>
                <a:cs typeface="Arial" charset="0"/>
              </a:rPr>
              <a:t>	</a:t>
            </a:r>
            <a:r>
              <a:rPr lang="en-US" dirty="0">
                <a:ea typeface="Calibri" pitchFamily="34" charset="0"/>
                <a:cs typeface="Arial" charset="0"/>
              </a:rPr>
              <a:t>In 2005, Kevin </a:t>
            </a:r>
            <a:r>
              <a:rPr lang="en-US" dirty="0" err="1">
                <a:ea typeface="Calibri" pitchFamily="34" charset="0"/>
                <a:cs typeface="Arial" charset="0"/>
              </a:rPr>
              <a:t>Baldtree</a:t>
            </a:r>
            <a:r>
              <a:rPr lang="en-US" dirty="0">
                <a:ea typeface="Calibri" pitchFamily="34" charset="0"/>
                <a:cs typeface="Arial" charset="0"/>
              </a:rPr>
              <a:t>, while still holding a full-time job, operated Austin Moonwalks as a part-time business providing moonwalk rentals at about 500 events a year.  Wanting to expand his business and purchase additional inventory, Kevin came to ACCION Texas </a:t>
            </a:r>
            <a:r>
              <a:rPr lang="en-US" dirty="0" smtClean="0">
                <a:ea typeface="Calibri" pitchFamily="34" charset="0"/>
                <a:cs typeface="Arial" charset="0"/>
              </a:rPr>
              <a:t>Inc. for </a:t>
            </a:r>
            <a:r>
              <a:rPr lang="en-US" dirty="0">
                <a:ea typeface="Calibri" pitchFamily="34" charset="0"/>
                <a:cs typeface="Arial" charset="0"/>
              </a:rPr>
              <a:t>a $10,000 loan and then later an additional $12,000 loan to meet the demand in the market.  </a:t>
            </a:r>
          </a:p>
          <a:p>
            <a:pPr algn="just" eaLnBrk="0" hangingPunct="0"/>
            <a:r>
              <a:rPr lang="en-US" dirty="0">
                <a:ea typeface="Calibri" pitchFamily="34" charset="0"/>
                <a:cs typeface="Arial" charset="0"/>
              </a:rPr>
              <a:t>	Today, Kevin, working full-time with 4 additional part-time staff, provides party rental equipment at over 1,000 events to include birthday parties, school fairs and other community venues. </a:t>
            </a:r>
            <a:r>
              <a:rPr lang="en-US" dirty="0" smtClean="0">
                <a:ea typeface="Calibri" pitchFamily="34" charset="0"/>
                <a:cs typeface="Arial" charset="0"/>
              </a:rPr>
              <a:t>Austin </a:t>
            </a:r>
            <a:r>
              <a:rPr lang="en-US" dirty="0">
                <a:ea typeface="Calibri" pitchFamily="34" charset="0"/>
                <a:cs typeface="Arial" charset="0"/>
              </a:rPr>
              <a:t>Moonwalks expects to hit $250,000 in sales this year while assisting his Greater Austin area clients with happy and fun-filled events.  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371600" y="1600200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Kevin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Baldtree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Austin Moonwalks</a:t>
            </a:r>
          </a:p>
          <a:p>
            <a:pPr eaLnBrk="0" hangingPunct="0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Round Rock, Texas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620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srgbClr val="990033"/>
                </a:solidFill>
                <a:latin typeface="Tahoma"/>
              </a:rPr>
              <a:t>ACCION Texas Inc. Loan &amp; Micro-Loan Management Service Areas</a:t>
            </a:r>
            <a:endParaRPr lang="en-US" sz="3200" kern="0" dirty="0">
              <a:solidFill>
                <a:srgbClr val="990033"/>
              </a:solidFill>
              <a:latin typeface="Taho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9E84A-FB4F-4EC8-B7D3-A8B73D3940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years of making loans in Texas and now serving seven other states</a:t>
            </a:r>
          </a:p>
          <a:p>
            <a:r>
              <a:rPr lang="en-US" dirty="0" smtClean="0"/>
              <a:t>Disbursed more than $112 Million</a:t>
            </a:r>
          </a:p>
          <a:p>
            <a:r>
              <a:rPr lang="en-US" dirty="0" smtClean="0"/>
              <a:t>Integrated corporate incentives in non-profit world</a:t>
            </a:r>
          </a:p>
          <a:p>
            <a:r>
              <a:rPr lang="en-US" dirty="0" smtClean="0"/>
              <a:t>Streamlined loan process – just the essentials</a:t>
            </a:r>
          </a:p>
          <a:p>
            <a:endParaRPr lang="en-US" dirty="0"/>
          </a:p>
        </p:txBody>
      </p:sp>
    </p:spTree>
  </p:cSld>
  <p:clrMapOvr>
    <a:masterClrMapping/>
  </p:clrMapOvr>
  <p:transition advTm="2024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Inc.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	Credit, a word which comes from the Latin verb “to believe,” is what ACCION is all about. Giving people credit for who they are and seeing collateral in a person’s character. Believing that people can succeed, and giving them the tools they need to do so.</a:t>
            </a:r>
          </a:p>
        </p:txBody>
      </p:sp>
      <p:pic>
        <p:nvPicPr>
          <p:cNvPr id="21509" name="Picture 5" descr="cropp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600200"/>
            <a:ext cx="2952750" cy="3886200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53000" y="5562600"/>
            <a:ext cx="3128963" cy="6136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55000"/>
              </a:lnSpc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Moises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Reyna</a:t>
            </a:r>
          </a:p>
          <a:p>
            <a:pPr>
              <a:lnSpc>
                <a:spcPct val="55000"/>
              </a:lnSpc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55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Owner,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Tienda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La Reyna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21780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Contact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579120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Janie Barrera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President &amp; CEO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ACCION Texas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2014 S. Hackberry 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San Antonio, Tx 78210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210.507.4283 Direct Line</a:t>
            </a: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618FFD">
                    <a:lumMod val="75000"/>
                  </a:srgbClr>
                </a:solidFill>
                <a:latin typeface="Arial"/>
                <a:hlinkClick r:id="rId2"/>
              </a:rPr>
              <a:t>jbarrera@acciontexas.org</a:t>
            </a:r>
            <a:endParaRPr lang="en-US" sz="2600" kern="0" dirty="0">
              <a:solidFill>
                <a:srgbClr val="618FFD">
                  <a:lumMod val="75000"/>
                </a:srgbClr>
              </a:solidFill>
              <a:latin typeface="Arial"/>
            </a:endParaRPr>
          </a:p>
          <a:p>
            <a:pPr marL="342900" indent="-342900" eaLnBrk="0" hangingPunct="0">
              <a:spcAft>
                <a:spcPts val="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www.acciontexas.org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63575"/>
            <a:ext cx="55753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j-ea"/>
                <a:cs typeface="+mj-cs"/>
              </a:rPr>
              <a:t>Entrepreneurship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93875"/>
            <a:ext cx="80772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Aft>
                <a:spcPct val="50000"/>
              </a:spcAft>
              <a:buClr>
                <a:srgbClr val="000099"/>
              </a:buClr>
              <a:buSzPct val="110000"/>
              <a:defRPr/>
            </a:pPr>
            <a:r>
              <a:rPr lang="en-US" sz="3600" kern="0" dirty="0">
                <a:solidFill>
                  <a:srgbClr val="000000"/>
                </a:solidFill>
                <a:latin typeface="Arial"/>
              </a:rPr>
              <a:t>“Social entrepreneurs are not content just to give a fish or teach how to fish.  They will not rest until they have revolutionized the fishing industry.” </a:t>
            </a:r>
          </a:p>
          <a:p>
            <a:pPr marL="342900" indent="-342900" eaLnBrk="0" hangingPunct="0">
              <a:spcAft>
                <a:spcPct val="50000"/>
              </a:spcAft>
              <a:buClr>
                <a:srgbClr val="000099"/>
              </a:buClr>
              <a:buSzPct val="110000"/>
              <a:defRPr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(Bill Drayton, CEO, chair and founder of Ashoka)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One in Three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0687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one in three </a:t>
            </a:r>
            <a:r>
              <a:rPr lang="en-US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microbusinesses</a:t>
            </a:r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the United States hired an additional employee, the US would be at full employment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is microfinance?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	The practice of offering small loans and other financial services to low-income people to help them increase their incomes through entrepreneurship and self-employment.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How microfinance works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752600"/>
            <a:ext cx="3048000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Maria Cortes de la Torre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Maria Luisa Sport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Dallas, Texas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4648200"/>
            <a:ext cx="8686800" cy="198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Loan features—including size, collateral requirements, and repayment terms—typically are more flexible than those of standard bank loans and are tailored to the needs of low- and moderate-income entrepreneurs.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 descr="P:\1 MARKETING MATERIALS for LOAN OFFICERS\Client Stories\Kiva Clients\Maria Cortes de la to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2998224" cy="31953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Why do Business Owners need Access to Capital?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2102725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1981200" cy="123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0"/>
            <a:ext cx="219727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2000" y="3048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Accounting and Financial System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3124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Inventory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6324600" y="3124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Equipment</a:t>
            </a:r>
            <a:endParaRPr lang="en-US" b="1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4038600"/>
            <a:ext cx="2209800" cy="163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0386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191000"/>
            <a:ext cx="201168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39140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191000"/>
            <a:ext cx="220359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019800" y="5715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Expansion of Work Force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715000"/>
            <a:ext cx="260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Marketing/Advertising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Microfinance’s impact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 smtClean="0"/>
              <a:t>Access to capital helps businesses grow, contributing more to local economy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Business development services teach self-reliance to stabilize and sustain businesses. More profits and good repayment histories make businesses more attractive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/>
              <a:t>    to traditional banks.</a:t>
            </a:r>
          </a:p>
          <a:p>
            <a:pPr>
              <a:spcBef>
                <a:spcPts val="0"/>
              </a:spcBef>
            </a:pPr>
            <a:r>
              <a:rPr lang="en-US" sz="3400" dirty="0" smtClean="0"/>
              <a:t>Improved prosperity	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/>
              <a:t>    helps families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vpaniagua\AppData\Local\Microsoft\Windows\Temporary Internet Files\Content.IE5\000JCER7\MC9003906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9600"/>
            <a:ext cx="1528877" cy="1903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Value Proposition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C:\Users\bgutierrez\AppData\Local\Microsoft\Windows\Temporary Internet Files\Content.IE5\4ECNFEA7\MC90031887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4958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1447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Loan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191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Entrepreneur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648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Sustainability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97363"/>
          </a:xfrm>
        </p:spPr>
        <p:txBody>
          <a:bodyPr/>
          <a:lstStyle/>
          <a:p>
            <a:r>
              <a:rPr lang="en-US" sz="3600" dirty="0" smtClean="0"/>
              <a:t>ACCION Texas Inc. was established in San Antonio in 1994.</a:t>
            </a:r>
          </a:p>
          <a:p>
            <a:r>
              <a:rPr lang="en-US" sz="3600" dirty="0" smtClean="0"/>
              <a:t>Founding president still leads it today.</a:t>
            </a:r>
          </a:p>
          <a:p>
            <a:r>
              <a:rPr lang="en-US" sz="3600" dirty="0" smtClean="0"/>
              <a:t>A leader in the U.S. microfinance industry in providing financial and business-development services, but also in efforts to help the industry reach scale.</a:t>
            </a:r>
          </a:p>
          <a:p>
            <a:endParaRPr lang="en-US" dirty="0"/>
          </a:p>
        </p:txBody>
      </p:sp>
      <p:pic>
        <p:nvPicPr>
          <p:cNvPr id="5122" name="Picture 2" descr="C:\Users\vpaniagua\AppData\Local\Microsoft\Windows\Temporary Internet Files\Content.Outlook\33XJP21K\ACCIONTXincCORPrgb_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3026664" cy="1496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366</Words>
  <Application>Microsoft Office PowerPoint</Application>
  <PresentationFormat>On-screen Show (4:3)</PresentationFormat>
  <Paragraphs>91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One in Three</vt:lpstr>
      <vt:lpstr>What is microfinance?</vt:lpstr>
      <vt:lpstr>How microfinance works</vt:lpstr>
      <vt:lpstr>Why do Business Owners need Access to Capital?</vt:lpstr>
      <vt:lpstr>Microfinance’s impact</vt:lpstr>
      <vt:lpstr>Value Proposition</vt:lpstr>
      <vt:lpstr>Slide 9</vt:lpstr>
      <vt:lpstr>ATI’s service area</vt:lpstr>
      <vt:lpstr>Impact As of June 2011</vt:lpstr>
      <vt:lpstr>Slide 12</vt:lpstr>
      <vt:lpstr>     In 2003, Colombian immigrant Claudia Mirza had an idea to provide high quality translation services to area businesses and conceived Akorbi Translation Services. With no credit history and unable to get a bank loan, Claudia turned to ACCION Texas Inc. for a $13,000 loan to grow the business at a critical time.      Now in 2009, Akorbi Translation Services has annual earnings of almost $2 million. With offices in the Dallas, Colombia and 60 freelance professional translators all over the world, Akorbi has grown into a prosperous international business.      </vt:lpstr>
      <vt:lpstr>Slide 14</vt:lpstr>
      <vt:lpstr>ACCION Texas Inc. Loan &amp; Micro-Loan Management Service Areas</vt:lpstr>
      <vt:lpstr>Solution</vt:lpstr>
      <vt:lpstr>ACCION Texas Inc. Philosophy</vt:lpstr>
      <vt:lpstr>Slide 18</vt:lpstr>
    </vt:vector>
  </TitlesOfParts>
  <Company>Accion Texas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bgutierrez</dc:creator>
  <cp:lastModifiedBy>K1MPS02</cp:lastModifiedBy>
  <cp:revision>85</cp:revision>
  <dcterms:created xsi:type="dcterms:W3CDTF">2009-04-29T14:52:06Z</dcterms:created>
  <dcterms:modified xsi:type="dcterms:W3CDTF">2011-09-24T22:57:00Z</dcterms:modified>
</cp:coreProperties>
</file>