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425" r:id="rId3"/>
    <p:sldId id="486" r:id="rId4"/>
    <p:sldId id="487" r:id="rId5"/>
    <p:sldId id="468" r:id="rId6"/>
    <p:sldId id="449" r:id="rId7"/>
    <p:sldId id="470" r:id="rId8"/>
    <p:sldId id="339" r:id="rId9"/>
    <p:sldId id="497" r:id="rId10"/>
    <p:sldId id="496" r:id="rId11"/>
    <p:sldId id="492" r:id="rId12"/>
    <p:sldId id="495" r:id="rId13"/>
    <p:sldId id="490" r:id="rId14"/>
    <p:sldId id="491" r:id="rId15"/>
    <p:sldId id="493" r:id="rId16"/>
    <p:sldId id="4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3E5E5"/>
    <a:srgbClr val="D4D6D6"/>
    <a:srgbClr val="3366CC"/>
    <a:srgbClr val="3333FF"/>
    <a:srgbClr val="707FC8"/>
    <a:srgbClr val="7092C8"/>
    <a:srgbClr val="0069AA"/>
    <a:srgbClr val="7170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90651" autoAdjust="0"/>
  </p:normalViewPr>
  <p:slideViewPr>
    <p:cSldViewPr>
      <p:cViewPr>
        <p:scale>
          <a:sx n="66" d="100"/>
          <a:sy n="66" d="100"/>
        </p:scale>
        <p:origin x="-9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11055F2-B98B-4A4B-9352-19EE85756FB2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E13A534-853C-40DC-ACFA-AE1F8944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7F2E8E4-9CC3-4FAA-96A7-8E508BC0D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5CB8B-0795-4BE0-9F94-610BFDF140D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76C2-3870-40BC-B7C1-CEF2EF2072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1A945-0612-4DB3-9A49-5986E5D0400C}" type="slidenum">
              <a:rPr lang="en-US"/>
              <a:pPr/>
              <a:t>14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b="0" baseline="0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76C2-3870-40BC-B7C1-CEF2EF2072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A2EF4-8D19-4001-AC66-EAE8694A3B0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31756-E250-48F8-A871-0E6B123609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E8E4-9CC3-4FAA-96A7-8E508BC0DE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>
              <a:cs typeface="+mn-cs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91184-20E5-4A64-9F81-1ADF0D03060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900" i="0" dirty="0" smtClean="0">
              <a:solidFill>
                <a:srgbClr val="FF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B92EA-4177-4CD2-A77D-3494415EDE21}" type="slidenum">
              <a:rPr lang="en-US" smtClean="0">
                <a:latin typeface="Arial" pitchFamily="34" charset="0"/>
                <a:ea typeface="ＭＳ Ｐゴシック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76C2-3870-40BC-B7C1-CEF2EF2072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lthImpactPP-Bkg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9906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2E61-1583-4F24-B2C5-009B42FA4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151FB-83C9-4BF5-BC60-3C5BA8A6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19812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7912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B918-1B6D-40B6-B021-3D094434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848600" cy="3200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B2C2-F80D-4AF7-8063-4BF67A06B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42B8-526D-47EF-A633-5CEA7608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481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057400"/>
            <a:ext cx="38481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06D2-925C-48D1-8DF6-80A0E8A9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B006-F0D1-4013-A9F2-A9C94BAD2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EB63-195B-40DA-904B-05282EB41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A1AD-5461-472C-9C82-DD01C3F5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222C-F92F-40E5-8BB2-3A4D3669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69DA-F322-402B-BA9B-FB33E1D6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HealthImpactPP-Bkg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172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7E3C6B1-A2A6-4963-A71F-67E9AFEB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+mj-lt"/>
          <a:ea typeface="+mj-ea"/>
          <a:cs typeface="ＭＳ Ｐゴシック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  <a:cs typeface="ＭＳ Ｐゴシック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  <a:cs typeface="ＭＳ Ｐゴシック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  <a:cs typeface="ＭＳ Ｐゴシック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mpactprojec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vonasek@pewtrust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untyhealthrankings.org/about-project/backgroun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229600" cy="3962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Health Impact Assessment: 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Incorporating Health into Community Development</a:t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Kara Vonasek, M.P.H.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Project Manager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Health Impact Project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  <a:hlinkClick r:id="rId3"/>
              </a:rPr>
              <a:t>www.healthimpactproject.org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endParaRPr lang="en-US" sz="18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HIA Ex: Jack London Gateway Development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5392" y="1482908"/>
            <a:ext cx="5816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b="1" u="sng" dirty="0" smtClean="0"/>
              <a:t>Authors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sz="2200" dirty="0" smtClean="0"/>
              <a:t>Human Impact Partners &amp; SFDPH</a:t>
            </a:r>
          </a:p>
          <a:p>
            <a:pPr marL="465138" indent="-465138">
              <a:spcAft>
                <a:spcPts val="1200"/>
              </a:spcAft>
            </a:pPr>
            <a:r>
              <a:rPr lang="en-US" b="1" u="sng" dirty="0" smtClean="0"/>
              <a:t>Decision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sz="2200" dirty="0" smtClean="0"/>
              <a:t>Plan for 61 new senior housing  units close to 2 freeways &amp; Port of Oakland</a:t>
            </a:r>
          </a:p>
          <a:p>
            <a:pPr marL="465138" indent="-465138">
              <a:spcAft>
                <a:spcPts val="1200"/>
              </a:spcAft>
            </a:pPr>
            <a:r>
              <a:rPr lang="en-US" b="1" u="sng" dirty="0" smtClean="0"/>
              <a:t>Impacts</a:t>
            </a:r>
            <a:r>
              <a:rPr lang="en-US" sz="2200" b="1" dirty="0" smtClean="0"/>
              <a:t>:</a:t>
            </a:r>
            <a:r>
              <a:rPr lang="en-US" sz="2200" dirty="0" smtClean="0"/>
              <a:t> Air quality; noise; safety; retail access</a:t>
            </a:r>
          </a:p>
          <a:p>
            <a:pPr marL="465138" indent="-465138">
              <a:spcAft>
                <a:spcPts val="1200"/>
              </a:spcAft>
            </a:pPr>
            <a:r>
              <a:rPr lang="en-US" b="1" u="sng" dirty="0" smtClean="0"/>
              <a:t>Recommendations</a:t>
            </a:r>
            <a:r>
              <a:rPr lang="en-US" sz="2200" b="1" dirty="0" smtClean="0"/>
              <a:t>:</a:t>
            </a:r>
            <a:r>
              <a:rPr lang="en-US" sz="2200" dirty="0" smtClean="0"/>
              <a:t> Noise-insulating windows; pedestrian protection medians; traffic calming measures; air quality monitoring; installation of ventilation systems; and many others</a:t>
            </a:r>
          </a:p>
        </p:txBody>
      </p:sp>
      <p:pic>
        <p:nvPicPr>
          <p:cNvPr id="7" name="Content Placeholder 7" descr="JLGSH-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0486" y="1462314"/>
            <a:ext cx="3429000" cy="1648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4198" y="3051637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Outcomes</a:t>
            </a:r>
            <a:r>
              <a:rPr lang="en-US" sz="2200" b="1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200" dirty="0" smtClean="0"/>
              <a:t>Many recommendations adopted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200" dirty="0" smtClean="0"/>
              <a:t>Additional HIA projects were funded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200" dirty="0" smtClean="0"/>
              <a:t>Healthy Development Checklist adopted by the development committee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685972" y="3124200"/>
            <a:ext cx="3429000" cy="2667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2" y="457200"/>
            <a:ext cx="8991600" cy="609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HIA Ex: Page Avenue Revitalization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058" y="1208316"/>
            <a:ext cx="5156202" cy="2347686"/>
          </a:xfrm>
        </p:spPr>
        <p:txBody>
          <a:bodyPr/>
          <a:lstStyle/>
          <a:p>
            <a:endParaRPr lang="en-US" sz="1400" dirty="0" smtClean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sz="2000" b="1" u="sng" dirty="0" smtClean="0"/>
              <a:t>Authors</a:t>
            </a:r>
            <a:r>
              <a:rPr lang="en-US" sz="2000" b="1" dirty="0" smtClean="0"/>
              <a:t>:</a:t>
            </a:r>
            <a:r>
              <a:rPr lang="en-US" sz="2000" dirty="0" smtClean="0"/>
              <a:t> Washington University in St. Louis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sz="2000" b="1" u="sng" dirty="0" smtClean="0"/>
              <a:t>Decision</a:t>
            </a:r>
            <a:r>
              <a:rPr lang="en-US" sz="2000" b="1" dirty="0" smtClean="0"/>
              <a:t>:</a:t>
            </a:r>
            <a:r>
              <a:rPr lang="en-US" sz="2000" dirty="0" smtClean="0"/>
              <a:t> Addressed a $45-million community redevelopment project in the City of </a:t>
            </a:r>
            <a:r>
              <a:rPr lang="en-US" sz="2000" dirty="0" err="1" smtClean="0"/>
              <a:t>Pagedale</a:t>
            </a:r>
            <a:r>
              <a:rPr lang="en-US" sz="2000" dirty="0" smtClean="0"/>
              <a:t>, Missouri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/>
              <a:t>Impacts</a:t>
            </a:r>
            <a:r>
              <a:rPr lang="en-US" sz="2000" b="1" dirty="0" smtClean="0"/>
              <a:t>: </a:t>
            </a:r>
            <a:r>
              <a:rPr lang="en-US" sz="2000" dirty="0" smtClean="0"/>
              <a:t>Employment; access to goods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&amp; services, healthy foods, recreation; pedestrian safety; community safety; community identity; housing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6" name="Content Placeholder 5" descr="thumbn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2560" y="1716318"/>
            <a:ext cx="3657600" cy="2286000"/>
          </a:xfrm>
        </p:spPr>
      </p:pic>
      <p:sp>
        <p:nvSpPr>
          <p:cNvPr id="7" name="TextBox 6"/>
          <p:cNvSpPr txBox="1"/>
          <p:nvPr/>
        </p:nvSpPr>
        <p:spPr>
          <a:xfrm>
            <a:off x="58056" y="4252686"/>
            <a:ext cx="4742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Recommendations</a:t>
            </a:r>
            <a:r>
              <a:rPr lang="en-US" sz="2000" b="1" dirty="0" smtClean="0"/>
              <a:t>: 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Improve pedestrian infrastructure 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Recruit businesses that hire locally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Space for community marketplace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Adopt healthy food zone ordinance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Prioritize spaces &amp; programs for</a:t>
            </a:r>
          </a:p>
          <a:p>
            <a:pPr marL="182880" indent="365760">
              <a:buSzPct val="140000"/>
            </a:pPr>
            <a:r>
              <a:rPr lang="en-US" sz="2000" dirty="0" smtClean="0"/>
              <a:t>youth recreation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3856" y="4215717"/>
            <a:ext cx="4590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Demolish vacant buildings &amp; plant</a:t>
            </a:r>
          </a:p>
          <a:p>
            <a:pPr marL="182880" indent="365760">
              <a:buSzPct val="140000"/>
            </a:pPr>
            <a:r>
              <a:rPr lang="en-US" sz="2000" dirty="0" smtClean="0"/>
              <a:t>orchards as interim infill 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Integrate affordable &amp; market rate</a:t>
            </a:r>
          </a:p>
          <a:p>
            <a:pPr marL="182880" indent="365760">
              <a:buSzPct val="140000"/>
            </a:pPr>
            <a:r>
              <a:rPr lang="en-US" sz="2000" dirty="0" smtClean="0"/>
              <a:t>housing units</a:t>
            </a:r>
          </a:p>
          <a:p>
            <a:pPr marL="182880" indent="365760">
              <a:buSzPct val="140000"/>
              <a:buFont typeface="Arial" pitchFamily="34" charset="0"/>
              <a:buChar char="•"/>
            </a:pPr>
            <a:r>
              <a:rPr lang="en-US" sz="2000" dirty="0" smtClean="0"/>
              <a:t>Design buildings for mixed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Ex. HIAs in Texas and New Mexico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401663"/>
            <a:ext cx="8991600" cy="4555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65138" indent="-465138" eaLnBrk="1" hangingPunct="1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b="1" dirty="0" smtClean="0"/>
              <a:t>Highway 550 – Cuba, New Mexico</a:t>
            </a:r>
          </a:p>
          <a:p>
            <a:pPr marL="922338" lvl="1" indent="-465138">
              <a:spcBef>
                <a:spcPts val="0"/>
              </a:spcBef>
              <a:spcAft>
                <a:spcPts val="1200"/>
              </a:spcAft>
              <a:buSzPct val="140000"/>
              <a:buFont typeface="Wingdings" pitchFamily="2" charset="2"/>
              <a:buChar char="Ø"/>
              <a:defRPr/>
            </a:pPr>
            <a:r>
              <a:rPr lang="en-US" sz="2200" dirty="0" smtClean="0"/>
              <a:t>A rapid HIA looked at the impacts of proposed highway improvements on community health, downtown </a:t>
            </a:r>
            <a:r>
              <a:rPr lang="en-US" sz="2200" dirty="0" err="1" smtClean="0"/>
              <a:t>walkability</a:t>
            </a:r>
            <a:r>
              <a:rPr lang="en-US" sz="2200" dirty="0" smtClean="0"/>
              <a:t>, pedestrian safety, social cohesion and economic development.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b="1" dirty="0" smtClean="0"/>
              <a:t>School </a:t>
            </a:r>
            <a:r>
              <a:rPr lang="en-US" b="1" dirty="0" err="1" smtClean="0"/>
              <a:t>Siting</a:t>
            </a:r>
            <a:r>
              <a:rPr lang="en-US" b="1" dirty="0" smtClean="0"/>
              <a:t> Policies – Austin, TX</a:t>
            </a:r>
          </a:p>
          <a:p>
            <a:pPr marL="922338" lvl="1" indent="-465138" eaLnBrk="1" hangingPunct="1">
              <a:spcBef>
                <a:spcPts val="0"/>
              </a:spcBef>
              <a:spcAft>
                <a:spcPts val="1200"/>
              </a:spcAft>
              <a:buSzPct val="140000"/>
              <a:buFont typeface="Wingdings" pitchFamily="2" charset="2"/>
              <a:buChar char="Ø"/>
              <a:defRPr/>
            </a:pPr>
            <a:r>
              <a:rPr lang="en-US" sz="2200" dirty="0" smtClean="0"/>
              <a:t>An HIA with a focus on how school </a:t>
            </a:r>
            <a:r>
              <a:rPr lang="en-US" sz="2200" dirty="0" err="1" smtClean="0"/>
              <a:t>siting</a:t>
            </a:r>
            <a:r>
              <a:rPr lang="en-US" sz="2200" dirty="0" smtClean="0"/>
              <a:t> affects whether children walk, bike, or use motorized transportation to get to school.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b="1" dirty="0" smtClean="0"/>
              <a:t>Transit Oriented Development – Houston, TX</a:t>
            </a:r>
          </a:p>
          <a:p>
            <a:pPr marL="922338" lvl="1" indent="-465138">
              <a:spcBef>
                <a:spcPts val="0"/>
              </a:spcBef>
              <a:spcAft>
                <a:spcPts val="0"/>
              </a:spcAft>
              <a:buSzPct val="140000"/>
              <a:buFont typeface="Wingdings" pitchFamily="2" charset="2"/>
              <a:buChar char="Ø"/>
              <a:defRPr/>
            </a:pPr>
            <a:r>
              <a:rPr lang="en-US" sz="2200" dirty="0" smtClean="0"/>
              <a:t>An HIA to examine the health impacts of possible development patterns that could occur in the neighborhood near a planned station on a 30-mile, five-corridor light rail expansion.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924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What HIA is not . . . What HIA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0544" y="1524000"/>
            <a:ext cx="8915400" cy="4419600"/>
          </a:xfrm>
        </p:spPr>
        <p:txBody>
          <a:bodyPr/>
          <a:lstStyle/>
          <a:p>
            <a:pPr marL="465138" indent="-465138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+mn-cs"/>
              </a:rPr>
              <a:t>It’s not used to make the case for why a policy, program or project </a:t>
            </a:r>
            <a:r>
              <a:rPr lang="en-US" sz="2400" u="sng" dirty="0" smtClean="0">
                <a:cs typeface="+mn-cs"/>
              </a:rPr>
              <a:t>should</a:t>
            </a:r>
            <a:r>
              <a:rPr lang="en-US" sz="2400" dirty="0" smtClean="0">
                <a:cs typeface="+mn-cs"/>
              </a:rPr>
              <a:t> be proposed.</a:t>
            </a:r>
          </a:p>
          <a:p>
            <a:pPr marL="465138" indent="-465138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400" dirty="0" smtClean="0"/>
              <a:t>It’s not an assessment to understand the impacts of a program or policy once it has been implemented.</a:t>
            </a:r>
          </a:p>
          <a:p>
            <a:pPr marL="465138" indent="-465138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+mn-cs"/>
              </a:rPr>
              <a:t>The Sweet Spot – It’s </a:t>
            </a:r>
            <a:r>
              <a:rPr lang="en-US" sz="2400" u="sng" dirty="0" smtClean="0"/>
              <a:t>proactive</a:t>
            </a:r>
            <a:r>
              <a:rPr lang="en-US" sz="2400" dirty="0" smtClean="0"/>
              <a:t>! It’s meant to inform a proposed policy, program or project currently under active consideration by a decision-making body.</a:t>
            </a:r>
          </a:p>
          <a:p>
            <a:pPr marL="465138" lvl="2" indent="-465138">
              <a:spcBef>
                <a:spcPts val="60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+mn-cs"/>
              </a:rPr>
              <a:t>It’s not a community assessment tool (i.e., MAPP, CHIP, CHA), but t</a:t>
            </a:r>
            <a:r>
              <a:rPr lang="en-US" sz="2400" dirty="0" smtClean="0"/>
              <a:t>hose are used during assessment stage of HIA.</a:t>
            </a:r>
          </a:p>
          <a:p>
            <a:pPr marL="465138" indent="-465138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+mn-cs"/>
              </a:rPr>
              <a:t>HIA is the framework that translates that data into well-informed policies.</a:t>
            </a:r>
          </a:p>
          <a:p>
            <a:pPr marL="465138" indent="-465138" eaLnBrk="1" hangingPunct="1">
              <a:spcBef>
                <a:spcPct val="4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 smtClean="0">
              <a:cs typeface="+mn-cs"/>
            </a:endParaRPr>
          </a:p>
          <a:p>
            <a:pPr marL="465138" indent="-465138" eaLnBrk="1" hangingPunct="1">
              <a:spcBef>
                <a:spcPct val="40000"/>
              </a:spcBef>
              <a:spcAft>
                <a:spcPts val="600"/>
              </a:spcAft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Clr>
                <a:srgbClr val="00CC99"/>
              </a:buClr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0BA83CA-B336-48E4-BA6B-DA1D85A63BDA}" type="slidenum">
              <a:rPr lang="en-US"/>
              <a:pPr/>
              <a:t>14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The Business Case for HIA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Development lending and international business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marL="233363" indent="-233363">
              <a:lnSpc>
                <a:spcPct val="90000"/>
              </a:lnSpc>
            </a:pPr>
            <a:r>
              <a:rPr lang="en-US" sz="2400" u="sng" dirty="0"/>
              <a:t>World Bank and IFC</a:t>
            </a:r>
            <a:r>
              <a:rPr lang="en-US" sz="2400" dirty="0"/>
              <a:t>:  part of evaluation standards for large development loans</a:t>
            </a:r>
          </a:p>
          <a:p>
            <a:pPr marL="233363" indent="0"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/>
          </a:p>
          <a:p>
            <a:pPr>
              <a:lnSpc>
                <a:spcPct val="70000"/>
              </a:lnSpc>
            </a:pPr>
            <a:r>
              <a:rPr lang="en-US" sz="2400" u="sng" dirty="0" smtClean="0"/>
              <a:t>Equator Principles</a:t>
            </a:r>
            <a:endParaRPr lang="en-US" sz="2400" dirty="0" smtClean="0"/>
          </a:p>
          <a:p>
            <a:pPr>
              <a:lnSpc>
                <a:spcPct val="70000"/>
              </a:lnSpc>
            </a:pPr>
            <a:endParaRPr lang="en-US" sz="1400" dirty="0" smtClean="0"/>
          </a:p>
          <a:p>
            <a:pPr>
              <a:lnSpc>
                <a:spcPct val="70000"/>
              </a:lnSpc>
            </a:pPr>
            <a:endParaRPr lang="en-US" sz="700" i="1" dirty="0" smtClean="0"/>
          </a:p>
          <a:p>
            <a:pPr>
              <a:lnSpc>
                <a:spcPct val="70000"/>
              </a:lnSpc>
            </a:pPr>
            <a:r>
              <a:rPr lang="en-US" sz="2400" u="sng" dirty="0" smtClean="0"/>
              <a:t>Multinational Corporations</a:t>
            </a:r>
            <a:r>
              <a:rPr lang="en-US" sz="2400" dirty="0" smtClean="0"/>
              <a:t>: 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e.g.; Shell, Chevron, large mining 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Companies. </a:t>
            </a:r>
            <a:r>
              <a:rPr lang="en-US" sz="2400" i="1" dirty="0" smtClean="0"/>
              <a:t>Why?</a:t>
            </a:r>
          </a:p>
          <a:p>
            <a:pPr indent="1588">
              <a:lnSpc>
                <a:spcPct val="70000"/>
              </a:lnSpc>
              <a:buFont typeface="Wingdings" pitchFamily="2" charset="2"/>
              <a:buNone/>
              <a:tabLst>
                <a:tab pos="344488" algn="l"/>
                <a:tab pos="630238" algn="l"/>
              </a:tabLst>
            </a:pPr>
            <a:endParaRPr lang="en-US" sz="800" dirty="0" smtClean="0"/>
          </a:p>
          <a:p>
            <a:pPr indent="1588">
              <a:lnSpc>
                <a:spcPct val="70000"/>
              </a:lnSpc>
              <a:buFont typeface="Arial" pitchFamily="34" charset="0"/>
              <a:buChar char="•"/>
              <a:tabLst>
                <a:tab pos="344488" algn="l"/>
                <a:tab pos="630238" algn="l"/>
              </a:tabLst>
            </a:pPr>
            <a:r>
              <a:rPr lang="en-US" sz="2400" dirty="0" smtClean="0"/>
              <a:t>  Lower business costs</a:t>
            </a:r>
          </a:p>
          <a:p>
            <a:pPr marL="630238" indent="-285750">
              <a:lnSpc>
                <a:spcPct val="70000"/>
              </a:lnSpc>
              <a:buFont typeface="Arial" pitchFamily="34" charset="0"/>
              <a:buChar char="•"/>
              <a:tabLst>
                <a:tab pos="60325" algn="l"/>
                <a:tab pos="630238" algn="l"/>
              </a:tabLst>
            </a:pPr>
            <a:r>
              <a:rPr lang="en-US" sz="2400" dirty="0" smtClean="0"/>
              <a:t>Corporate social responsibility</a:t>
            </a:r>
          </a:p>
          <a:p>
            <a:pPr marL="630238" indent="-285750">
              <a:lnSpc>
                <a:spcPct val="70000"/>
              </a:lnSpc>
              <a:buFont typeface="Arial" pitchFamily="34" charset="0"/>
              <a:buChar char="•"/>
              <a:tabLst>
                <a:tab pos="60325" algn="l"/>
                <a:tab pos="630238" algn="l"/>
              </a:tabLst>
            </a:pPr>
            <a:r>
              <a:rPr lang="en-US" sz="2400" dirty="0" smtClean="0"/>
              <a:t>Healthy workforce</a:t>
            </a:r>
          </a:p>
          <a:p>
            <a:pPr marL="630238" indent="-285750">
              <a:lnSpc>
                <a:spcPct val="70000"/>
              </a:lnSpc>
              <a:buFont typeface="Arial" pitchFamily="34" charset="0"/>
              <a:buChar char="•"/>
              <a:tabLst>
                <a:tab pos="60325" algn="l"/>
                <a:tab pos="630238" algn="l"/>
              </a:tabLst>
            </a:pPr>
            <a:r>
              <a:rPr lang="en-US" sz="2400" dirty="0" smtClean="0"/>
              <a:t>Risk management</a:t>
            </a:r>
          </a:p>
          <a:p>
            <a:pPr indent="1588">
              <a:lnSpc>
                <a:spcPct val="70000"/>
              </a:lnSpc>
              <a:tabLst>
                <a:tab pos="344488" algn="l"/>
                <a:tab pos="630238" algn="l"/>
              </a:tabLst>
            </a:pPr>
            <a:endParaRPr lang="en-US" sz="2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indent="1588">
              <a:lnSpc>
                <a:spcPct val="70000"/>
              </a:lnSpc>
              <a:tabLst>
                <a:tab pos="344488" algn="l"/>
                <a:tab pos="630238" algn="l"/>
              </a:tabLst>
            </a:pPr>
            <a:endParaRPr lang="en-US" sz="2600" u="sng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15227"/>
            <a:ext cx="3352801" cy="474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2025908"/>
            <a:ext cx="3810000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15888"/>
            <a:r>
              <a:rPr lang="en-GB" i="1" dirty="0" smtClean="0">
                <a:solidFill>
                  <a:schemeClr val="bg1"/>
                </a:solidFill>
              </a:rPr>
              <a:t>“Companies should use health impact assessments with a simple goal in mind: to leave communities healthier than when they found them. A mine cannot be successful without a healthy local workforce and the support of the community in which it operates.”</a:t>
            </a:r>
          </a:p>
          <a:p>
            <a:pPr marL="115888"/>
            <a:r>
              <a:rPr lang="en-GB" sz="2000" dirty="0" smtClean="0">
                <a:solidFill>
                  <a:schemeClr val="bg1"/>
                </a:solidFill>
              </a:rPr>
              <a:t>ICMM,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Key Points About 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6" y="1589310"/>
            <a:ext cx="8088084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It’s an effective tool for meaningful </a:t>
            </a:r>
            <a:r>
              <a:rPr lang="en-US" sz="2400" b="1" dirty="0" smtClean="0"/>
              <a:t>cross-sector collaboration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The best way to learn HIA is just to do one!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 Legacy of HIA: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Relationships/trust</a:t>
            </a:r>
            <a:r>
              <a:rPr lang="en-US" sz="2400" dirty="0" smtClean="0"/>
              <a:t> is built among partners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Increased stakeholder </a:t>
            </a:r>
            <a:r>
              <a:rPr lang="en-US" sz="2400" b="1" dirty="0" smtClean="0"/>
              <a:t>understanding of value </a:t>
            </a:r>
            <a:r>
              <a:rPr lang="en-US" sz="2400" dirty="0" smtClean="0"/>
              <a:t>of HIA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/>
              <a:t>Increases likelihood </a:t>
            </a:r>
            <a:r>
              <a:rPr lang="en-US" sz="2400" dirty="0" smtClean="0"/>
              <a:t>of doing another HIA in future and </a:t>
            </a:r>
            <a:r>
              <a:rPr lang="en-US" sz="2400" b="1" dirty="0" smtClean="0"/>
              <a:t>routine consideration of health </a:t>
            </a:r>
            <a:r>
              <a:rPr lang="en-US" sz="2400" dirty="0" smtClean="0"/>
              <a:t>in decision making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SzPct val="140000"/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24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7163"/>
            <a:ext cx="9144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/>
              <a:t>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2C16-F43F-401D-B6F1-7F168338C1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28600" y="1037772"/>
            <a:ext cx="5486400" cy="2667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Kara Vonasek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  <a:hlinkClick r:id="rId4"/>
              </a:rPr>
              <a:t>kvonasek@pewtrusts.org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Phone: 202.540.6379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+mn-lt"/>
                <a:ea typeface="+mn-ea"/>
              </a:rPr>
              <a:t>www.healthimpactproject.org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Outline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848600" cy="3200400"/>
          </a:xfrm>
        </p:spPr>
        <p:txBody>
          <a:bodyPr/>
          <a:lstStyle/>
          <a:p>
            <a:pPr marL="465138" indent="-465138" eaLnBrk="1" hangingPunct="1">
              <a:buFontTx/>
              <a:buChar char="•"/>
            </a:pPr>
            <a:r>
              <a:rPr lang="en-US" sz="2400" dirty="0" smtClean="0"/>
              <a:t>Context for HIA</a:t>
            </a:r>
          </a:p>
          <a:p>
            <a:pPr marL="465138" indent="-465138" eaLnBrk="1" hangingPunct="1">
              <a:buFontTx/>
              <a:buChar char="•"/>
            </a:pPr>
            <a:r>
              <a:rPr lang="en-US" sz="2400" dirty="0" smtClean="0"/>
              <a:t>What is HIA?</a:t>
            </a:r>
          </a:p>
          <a:p>
            <a:pPr marL="465138" indent="-465138" eaLnBrk="1" hangingPunct="1">
              <a:buFontTx/>
              <a:buChar char="•"/>
            </a:pPr>
            <a:r>
              <a:rPr lang="en-US" sz="2400" dirty="0" smtClean="0"/>
              <a:t>Steps of HIA</a:t>
            </a:r>
          </a:p>
          <a:p>
            <a:pPr marL="465138" indent="-465138" eaLnBrk="1" hangingPunct="1">
              <a:buFontTx/>
              <a:buChar char="•"/>
            </a:pPr>
            <a:r>
              <a:rPr lang="en-US" sz="2400" dirty="0" smtClean="0"/>
              <a:t>Examples of HIA </a:t>
            </a:r>
          </a:p>
          <a:p>
            <a:pPr marL="465138" indent="-465138" eaLnBrk="1" hangingPunct="1">
              <a:buFontTx/>
              <a:buChar char="•"/>
            </a:pPr>
            <a:r>
              <a:rPr lang="en-US" sz="2400" dirty="0" smtClean="0"/>
              <a:t>Key Points about HIA</a:t>
            </a:r>
          </a:p>
          <a:p>
            <a:pPr marL="465138" indent="-465138" eaLnBrk="1" hangingPunct="1"/>
            <a:endParaRPr 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62856"/>
            <a:ext cx="79248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“Get more exercise”...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i.telegraph.co.uk/telegraph/multimedia/archive/00783/la-fast-food-signs_783699c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7620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“Eat more fresh fruits and vegetables” . . 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5486400" cy="22098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295400"/>
            <a:ext cx="876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  <a:p>
            <a:pPr marL="1200150" lvl="2" indent="-285750" eaLnBrk="1" hangingPunct="1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	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60770" name="Picture 2" descr="http://www.countyhealthrankings.org/sites/default/files/Rank_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0474" cy="6785693"/>
          </a:xfrm>
          <a:prstGeom prst="rect">
            <a:avLst/>
          </a:prstGeom>
          <a:solidFill>
            <a:srgbClr val="E3E5E5"/>
          </a:solidFill>
        </p:spPr>
      </p:pic>
      <p:sp>
        <p:nvSpPr>
          <p:cNvPr id="9" name="TextBox 8"/>
          <p:cNvSpPr txBox="1"/>
          <p:nvPr/>
        </p:nvSpPr>
        <p:spPr>
          <a:xfrm>
            <a:off x="5381172" y="2068278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Health Rankings </a:t>
            </a: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i="1" dirty="0" smtClean="0"/>
              <a:t>RWJF and University of Wisconsin Madison</a:t>
            </a:r>
            <a:r>
              <a:rPr lang="en-US" sz="2000" dirty="0" smtClean="0"/>
              <a:t>:  </a:t>
            </a:r>
            <a:r>
              <a:rPr lang="en-US" sz="1800" dirty="0" smtClean="0">
                <a:hlinkClick r:id="rId4"/>
              </a:rPr>
              <a:t>www.countyhealthrankings.org/about-project/background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HIA Addresses Determinants of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" y="6172200"/>
            <a:ext cx="4800600" cy="3810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Slide courtesy of Human Impact Partners</a:t>
            </a:r>
            <a:endParaRPr lang="en-US" dirty="0"/>
          </a:p>
        </p:txBody>
      </p:sp>
      <p:grpSp>
        <p:nvGrpSpPr>
          <p:cNvPr id="14" name="Content Placeholder 13"/>
          <p:cNvGrpSpPr>
            <a:grpSpLocks noGrp="1"/>
          </p:cNvGrpSpPr>
          <p:nvPr>
            <p:ph idx="1"/>
          </p:nvPr>
        </p:nvGrpSpPr>
        <p:grpSpPr>
          <a:xfrm>
            <a:off x="152400" y="1521824"/>
            <a:ext cx="8305800" cy="4345576"/>
            <a:chOff x="59924" y="1049737"/>
            <a:chExt cx="9192828" cy="7473269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3095625" y="2375290"/>
              <a:ext cx="0" cy="4802187"/>
            </a:xfrm>
            <a:prstGeom prst="line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3095625" y="2375290"/>
              <a:ext cx="533400" cy="0"/>
            </a:xfrm>
            <a:prstGeom prst="line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6600825" y="2375290"/>
              <a:ext cx="0" cy="4800600"/>
            </a:xfrm>
            <a:prstGeom prst="line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6067425" y="2375290"/>
              <a:ext cx="533400" cy="0"/>
            </a:xfrm>
            <a:prstGeom prst="line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95625" y="1695084"/>
              <a:ext cx="3533776" cy="682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Housing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Air quality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Noise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Safety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Social networks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Nutrition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Parks and natural space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Private goods and services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Public services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Transportation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Livelihood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Water quality</a:t>
              </a: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Education</a:t>
              </a:r>
              <a:endParaRPr lang="en-US" sz="1800" b="1" dirty="0">
                <a:solidFill>
                  <a:schemeClr val="tx2"/>
                </a:solidFill>
              </a:endParaRPr>
            </a:p>
            <a:p>
              <a:pPr algn="ctr" eaLnBrk="0" hangingPunct="0"/>
              <a:r>
                <a:rPr lang="en-US" sz="1800" dirty="0">
                  <a:solidFill>
                    <a:schemeClr val="tx2"/>
                  </a:solidFill>
                </a:rPr>
                <a:t>Inequities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3095625" y="7158427"/>
              <a:ext cx="533400" cy="0"/>
            </a:xfrm>
            <a:prstGeom prst="line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067425" y="7175890"/>
              <a:ext cx="533400" cy="0"/>
            </a:xfrm>
            <a:prstGeom prst="line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9924" y="1976626"/>
              <a:ext cx="3133725" cy="701676"/>
            </a:xfrm>
            <a:prstGeom prst="rect">
              <a:avLst/>
            </a:prstGeom>
            <a:noFill/>
            <a:ln w="0">
              <a:solidFill>
                <a:srgbClr val="00FFFF">
                  <a:alpha val="0"/>
                </a:srgbClr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tx2"/>
                  </a:solidFill>
                </a:rPr>
                <a:t>How does the proposed</a:t>
              </a:r>
              <a:r>
                <a:rPr lang="en-US" sz="2000" i="1" dirty="0"/>
                <a:t> </a:t>
              </a:r>
            </a:p>
            <a:p>
              <a:pPr eaLnBrk="0" hangingPunct="0"/>
              <a:r>
                <a:rPr lang="en-US" sz="2000" i="1" dirty="0"/>
                <a:t>project, plan, policy</a:t>
              </a:r>
              <a:endParaRPr lang="en-US" b="1" dirty="0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929063" y="1049737"/>
              <a:ext cx="1838325" cy="396875"/>
            </a:xfrm>
            <a:prstGeom prst="rect">
              <a:avLst/>
            </a:prstGeom>
            <a:noFill/>
            <a:ln w="0">
              <a:solidFill>
                <a:srgbClr val="00FFFF">
                  <a:alpha val="0"/>
                </a:srgb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i="1" dirty="0"/>
                <a:t>affect</a:t>
              </a:r>
              <a:endParaRPr lang="en-US" dirty="0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6890552" y="6563178"/>
              <a:ext cx="2362200" cy="701675"/>
            </a:xfrm>
            <a:prstGeom prst="rect">
              <a:avLst/>
            </a:prstGeom>
            <a:noFill/>
            <a:ln w="0">
              <a:solidFill>
                <a:srgbClr val="00FFFF">
                  <a:alpha val="0"/>
                </a:srgbClr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000" i="1" dirty="0">
                  <a:solidFill>
                    <a:schemeClr val="tx2"/>
                  </a:solidFill>
                </a:rPr>
                <a:t>and lead to</a:t>
              </a:r>
              <a:r>
                <a:rPr lang="en-US" dirty="0"/>
                <a:t> </a:t>
              </a:r>
              <a:r>
                <a:rPr lang="en-US" b="1" dirty="0"/>
                <a:t/>
              </a:r>
              <a:br>
                <a:rPr lang="en-US" b="1" dirty="0"/>
              </a:br>
              <a:r>
                <a:rPr lang="en-US" sz="2000" i="1" dirty="0"/>
                <a:t>health outcomes</a:t>
              </a:r>
              <a:endParaRPr lang="en-US" sz="2000" b="1" i="1" dirty="0"/>
            </a:p>
          </p:txBody>
        </p:sp>
        <p:cxnSp>
          <p:nvCxnSpPr>
            <p:cNvPr id="25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1156317" y="3391277"/>
              <a:ext cx="990600" cy="990600"/>
            </a:xfrm>
            <a:prstGeom prst="curvedConnector2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26"/>
            <p:cNvCxnSpPr>
              <a:cxnSpLocks noChangeShapeType="1"/>
            </p:cNvCxnSpPr>
            <p:nvPr/>
          </p:nvCxnSpPr>
          <p:spPr bwMode="auto">
            <a:xfrm>
              <a:off x="7503111" y="4250834"/>
              <a:ext cx="990600" cy="990600"/>
            </a:xfrm>
            <a:prstGeom prst="curvedConnector2">
              <a:avLst/>
            </a:prstGeom>
            <a:noFill/>
            <a:ln w="22225">
              <a:solidFill>
                <a:srgbClr val="63AC1D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Definition of HIA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19600"/>
          </a:xfrm>
        </p:spPr>
        <p:txBody>
          <a:bodyPr/>
          <a:lstStyle/>
          <a:p>
            <a:pPr marL="0" indent="0" eaLnBrk="1" hangingPunct="1"/>
            <a:endParaRPr lang="en-US" sz="12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/>
              <a:t>	</a:t>
            </a:r>
          </a:p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/>
              <a:t>HIA is a systematic process that uses an array of data sources and analytic methods and considers input from stakeholders to determine the potential effects of a proposed policy, plan, program, or project on the health of a population and the distribution of those effects within the population.  HIA provides recommendations on monitoring and managing those effects.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/>
          </a:p>
          <a:p>
            <a:pPr marL="400050" lvl="1" indent="0">
              <a:spcBef>
                <a:spcPts val="0"/>
              </a:spcBef>
              <a:spcAft>
                <a:spcPts val="0"/>
              </a:spcAft>
            </a:pPr>
            <a:r>
              <a:rPr lang="en-US" sz="2200" i="1" dirty="0" smtClean="0"/>
              <a:t>[National Academies, National Research Council (NRC) Report: Committee on Health Impact Assessment]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The HIA Process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2570" y="1447800"/>
            <a:ext cx="8991600" cy="4572000"/>
          </a:xfrm>
        </p:spPr>
        <p:txBody>
          <a:bodyPr/>
          <a:lstStyle/>
          <a:p>
            <a:pPr marL="465138" indent="-465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000" b="1" u="sng" dirty="0" smtClean="0"/>
              <a:t>Screening</a:t>
            </a:r>
            <a:r>
              <a:rPr lang="en-US" sz="2000" b="1" dirty="0" smtClean="0"/>
              <a:t>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establishes the need for and value of conducting an HIA</a:t>
            </a:r>
          </a:p>
          <a:p>
            <a:pPr marL="465138" indent="-465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000" b="1" u="sng" dirty="0" smtClean="0"/>
              <a:t>Scoping</a:t>
            </a:r>
            <a:r>
              <a:rPr lang="en-US" sz="2000" b="1" dirty="0" smtClean="0"/>
              <a:t>: </a:t>
            </a:r>
            <a:r>
              <a:rPr lang="en-US" sz="2000" i="1" dirty="0" smtClean="0"/>
              <a:t>identifies the populations that might be affected, determines which health effects will be evaluated in the HIA</a:t>
            </a:r>
          </a:p>
          <a:p>
            <a:pPr marL="465138" indent="-465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000" b="1" u="sng" dirty="0" smtClean="0"/>
              <a:t>Assessment</a:t>
            </a:r>
            <a:r>
              <a:rPr lang="en-US" sz="2000" b="1" dirty="0" smtClean="0"/>
              <a:t>: </a:t>
            </a:r>
            <a:r>
              <a:rPr lang="en-US" sz="2000" i="1" dirty="0" smtClean="0"/>
              <a:t>describes baseline health conditions of affected populations; characterizes expected health effects of the proposal relative to the baseline</a:t>
            </a:r>
            <a:endParaRPr lang="en-US" sz="2000" i="1" u="sng" dirty="0" smtClean="0"/>
          </a:p>
          <a:p>
            <a:pPr marL="465138" indent="-465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000" b="1" u="sng" dirty="0" smtClean="0"/>
              <a:t>Recommendations</a:t>
            </a:r>
            <a:r>
              <a:rPr lang="en-US" sz="2000" b="1" dirty="0" smtClean="0"/>
              <a:t>: </a:t>
            </a:r>
            <a:r>
              <a:rPr lang="en-US" sz="2000" i="1" dirty="0" smtClean="0"/>
              <a:t>identifies alternatives to the proposal or specific actions that could be taken to avoid, minimize, or mitigate adverse effects AND maximize health benefits of a proposal</a:t>
            </a:r>
          </a:p>
          <a:p>
            <a:pPr marL="465138" indent="-465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000" b="1" u="sng" dirty="0" smtClean="0"/>
              <a:t>Reporting</a:t>
            </a:r>
            <a:r>
              <a:rPr lang="en-US" sz="2000" b="1" dirty="0" smtClean="0"/>
              <a:t>: </a:t>
            </a:r>
            <a:r>
              <a:rPr lang="en-US" sz="2000" i="1" dirty="0" smtClean="0"/>
              <a:t>communicates findings and recommendations to decision-makers, the public, and other stakeholders</a:t>
            </a:r>
          </a:p>
          <a:p>
            <a:pPr marL="465138" indent="-465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000" b="1" u="sng" dirty="0" smtClean="0"/>
              <a:t>Monitoring and Evaluation</a:t>
            </a:r>
            <a:r>
              <a:rPr lang="en-US" sz="2000" b="1" dirty="0" smtClean="0"/>
              <a:t>: </a:t>
            </a:r>
            <a:r>
              <a:rPr lang="en-US" sz="2000" i="1" dirty="0" smtClean="0"/>
              <a:t>monitors results of HIA, monitors health outcomes; evaluates the HIA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Key Points About 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6" y="1400628"/>
            <a:ext cx="88392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HIA works in the setting of real time planning and decision-making.</a:t>
            </a:r>
          </a:p>
          <a:p>
            <a:pPr marL="1371600" lvl="1" indent="-45720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</a:pPr>
            <a:r>
              <a:rPr lang="en-US" sz="2000" b="1" dirty="0" smtClean="0"/>
              <a:t>It’s flexible </a:t>
            </a:r>
            <a:r>
              <a:rPr lang="en-US" sz="2000" dirty="0" smtClean="0"/>
              <a:t>– explicitly intended to fit the timeline of the decision</a:t>
            </a:r>
          </a:p>
          <a:p>
            <a:pPr marL="1371600" lvl="1" indent="-45720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</a:pPr>
            <a:r>
              <a:rPr lang="en-US" sz="2000" b="1" dirty="0" smtClean="0"/>
              <a:t>It’s solutions-oriented </a:t>
            </a:r>
            <a:r>
              <a:rPr lang="en-US" sz="2000" dirty="0" smtClean="0"/>
              <a:t>and realistic</a:t>
            </a:r>
          </a:p>
          <a:p>
            <a:pPr marL="1371600" lvl="1" indent="-45720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•"/>
            </a:pPr>
            <a:r>
              <a:rPr lang="en-US" sz="2000" b="1" dirty="0" smtClean="0"/>
              <a:t>Occurs</a:t>
            </a:r>
            <a:r>
              <a:rPr lang="en-US" sz="2000" dirty="0" smtClean="0"/>
              <a:t> </a:t>
            </a:r>
            <a:r>
              <a:rPr lang="en-US" sz="2000" b="1" dirty="0" smtClean="0"/>
              <a:t>early in planning process </a:t>
            </a:r>
            <a:r>
              <a:rPr lang="en-US" sz="2000" dirty="0" smtClean="0"/>
              <a:t>– so that recommendations can be implemented without excessive costs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SzPct val="140000"/>
              <a:buFont typeface="Arial" pitchFamily="34" charset="0"/>
              <a:buChar char="•"/>
            </a:pPr>
            <a:r>
              <a:rPr lang="en-US" sz="2000" dirty="0" smtClean="0"/>
              <a:t>Can actually </a:t>
            </a:r>
            <a:r>
              <a:rPr lang="en-US" sz="2000" b="1" dirty="0" smtClean="0"/>
              <a:t>speed approval </a:t>
            </a:r>
            <a:r>
              <a:rPr lang="en-US" sz="2000" dirty="0" smtClean="0"/>
              <a:t>of a project/dec</a:t>
            </a:r>
            <a:r>
              <a:rPr lang="en-US" sz="2200" dirty="0" smtClean="0"/>
              <a:t>ision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 smtClean="0"/>
              <a:t>HIA is not for EVERY decision</a:t>
            </a:r>
          </a:p>
          <a:p>
            <a:pPr marL="1371600" lvl="1" indent="-457200" eaLnBrk="1" hangingPunct="1">
              <a:spcBef>
                <a:spcPts val="0"/>
              </a:spcBef>
              <a:spcAft>
                <a:spcPts val="1200"/>
              </a:spcAft>
              <a:buSzPct val="140000"/>
              <a:buFont typeface="Arial" pitchFamily="34" charset="0"/>
              <a:buChar char="•"/>
            </a:pPr>
            <a:r>
              <a:rPr lang="en-US" sz="2000" dirty="0" smtClean="0"/>
              <a:t>Should only be done if it is likely to add information that will lead to a better decision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 smtClean="0"/>
              <a:t>Most HIAs aren’t all that expensive—primarily staff time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SzPct val="140000"/>
              <a:buFont typeface="Arial" pitchFamily="34" charset="0"/>
              <a:buChar char="•"/>
            </a:pPr>
            <a:r>
              <a:rPr lang="en-US" sz="2000" dirty="0" smtClean="0"/>
              <a:t>Also takes a champion willing to spearhead effort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2492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17036</TotalTime>
  <Words>900</Words>
  <Application>Microsoft Office PowerPoint</Application>
  <PresentationFormat>On-screen Show (4:3)</PresentationFormat>
  <Paragraphs>151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Health Impact Assessment:  Incorporating Health into Community Development     Kara Vonasek, M.P.H. Project Manager Health Impact Project www.healthimpactproject.org     </vt:lpstr>
      <vt:lpstr>Outline</vt:lpstr>
      <vt:lpstr>“Get more exercise”... </vt:lpstr>
      <vt:lpstr>“Eat more fresh fruits and vegetables” . . .  </vt:lpstr>
      <vt:lpstr>Slide 5</vt:lpstr>
      <vt:lpstr>HIA Addresses Determinants of Health</vt:lpstr>
      <vt:lpstr>Definition of HIA</vt:lpstr>
      <vt:lpstr>The HIA Process </vt:lpstr>
      <vt:lpstr>Key Points About HIA</vt:lpstr>
      <vt:lpstr>HIA Ex: Jack London Gateway Development</vt:lpstr>
      <vt:lpstr>HIA Ex: Page Avenue Revitalization</vt:lpstr>
      <vt:lpstr>Ex. HIAs in Texas and New Mexico</vt:lpstr>
      <vt:lpstr>What HIA is not . . . What HIA is</vt:lpstr>
      <vt:lpstr>The Business Case for HIA Development lending and international business</vt:lpstr>
      <vt:lpstr>Key Points About HIA</vt:lpstr>
      <vt:lpstr>Discussion?</vt:lpstr>
    </vt:vector>
  </TitlesOfParts>
  <Company>MSHC and Partners,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Chaves</dc:creator>
  <cp:lastModifiedBy>K1MPS02</cp:lastModifiedBy>
  <cp:revision>484</cp:revision>
  <dcterms:created xsi:type="dcterms:W3CDTF">2009-10-13T04:42:45Z</dcterms:created>
  <dcterms:modified xsi:type="dcterms:W3CDTF">2011-09-25T00:21:50Z</dcterms:modified>
</cp:coreProperties>
</file>